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83" r:id="rId2"/>
    <p:sldId id="284" r:id="rId3"/>
    <p:sldId id="285" r:id="rId4"/>
    <p:sldId id="286" r:id="rId5"/>
    <p:sldId id="309" r:id="rId6"/>
    <p:sldId id="287" r:id="rId7"/>
    <p:sldId id="288" r:id="rId8"/>
    <p:sldId id="306" r:id="rId9"/>
    <p:sldId id="291" r:id="rId10"/>
    <p:sldId id="292" r:id="rId11"/>
    <p:sldId id="307" r:id="rId12"/>
    <p:sldId id="293" r:id="rId13"/>
    <p:sldId id="305" r:id="rId14"/>
    <p:sldId id="304" r:id="rId15"/>
    <p:sldId id="302" r:id="rId16"/>
    <p:sldId id="294" r:id="rId17"/>
    <p:sldId id="295" r:id="rId18"/>
    <p:sldId id="296" r:id="rId19"/>
    <p:sldId id="297" r:id="rId20"/>
    <p:sldId id="298" r:id="rId21"/>
    <p:sldId id="299" r:id="rId22"/>
    <p:sldId id="308" r:id="rId23"/>
    <p:sldId id="300" r:id="rId24"/>
    <p:sldId id="301" r:id="rId25"/>
  </p:sldIdLst>
  <p:sldSz cx="12192000" cy="6858000"/>
  <p:notesSz cx="6858000" cy="9144000"/>
  <p:defaultTextStyle>
    <a:defPPr lvl="0">
      <a:defRPr lang="es-MX"/>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E0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F7ADF-2521-414F-A57C-A138C60CA535}" type="datetimeFigureOut">
              <a:rPr lang="es-MX" smtClean="0"/>
              <a:t>22/03/2026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65F04-5597-43DD-BF5C-3FEB11023600}" type="slidenum">
              <a:rPr lang="es-MX" smtClean="0"/>
              <a:t>‹Nº›</a:t>
            </a:fld>
            <a:endParaRPr lang="es-MX" dirty="0"/>
          </a:p>
        </p:txBody>
      </p:sp>
    </p:spTree>
    <p:extLst>
      <p:ext uri="{BB962C8B-B14F-4D97-AF65-F5344CB8AC3E}">
        <p14:creationId xmlns:p14="http://schemas.microsoft.com/office/powerpoint/2010/main" val="129980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1E91C-643B-1D19-0C54-7E66F470BE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3F3F30F-F845-AE04-7521-139293308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F13F826-E810-7006-5943-800B3615CA37}"/>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5" name="Marcador de pie de página 4">
            <a:extLst>
              <a:ext uri="{FF2B5EF4-FFF2-40B4-BE49-F238E27FC236}">
                <a16:creationId xmlns:a16="http://schemas.microsoft.com/office/drawing/2014/main" id="{E0A017A3-0CB2-8652-DF4B-F797A6C6904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02B4331-FEF9-2F61-4932-15BA6AF84845}"/>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7003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C3A66-7A17-8E98-83E3-237946541A6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EB5B9AD-C546-1143-05F7-92FD7518ABC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5A0B3D7-E009-12BA-E61B-07E25393A42B}"/>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5" name="Marcador de pie de página 4">
            <a:extLst>
              <a:ext uri="{FF2B5EF4-FFF2-40B4-BE49-F238E27FC236}">
                <a16:creationId xmlns:a16="http://schemas.microsoft.com/office/drawing/2014/main" id="{0643BA8D-F11D-DFA5-A785-013DE59CD29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99700404-893A-A7BD-8992-CF399F813B54}"/>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4879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DB7A6A-FA1D-CAED-82B9-F5C0BBDED0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A056C8C-E639-9A15-9265-C75ADE6654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C6BB66E-DCE3-6A85-6404-3A7192AED788}"/>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5" name="Marcador de pie de página 4">
            <a:extLst>
              <a:ext uri="{FF2B5EF4-FFF2-40B4-BE49-F238E27FC236}">
                <a16:creationId xmlns:a16="http://schemas.microsoft.com/office/drawing/2014/main" id="{E997A5AB-CBE7-AFA2-9F35-3986527D7B18}"/>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E339A39-1C05-88A9-15A4-A56D932DC071}"/>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80761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0" i="0">
                <a:solidFill>
                  <a:srgbClr val="0070C0"/>
                </a:solidFill>
                <a:latin typeface="Arial"/>
                <a:cs typeface="Arial"/>
              </a:defRPr>
            </a:lvl1pPr>
          </a:lstStyle>
          <a:p>
            <a:pPr marL="3025140" marR="3810" indent="-3016091">
              <a:lnSpc>
                <a:spcPct val="101400"/>
              </a:lnSpc>
              <a:spcBef>
                <a:spcPts val="8"/>
              </a:spcBef>
            </a:pPr>
            <a:r>
              <a:rPr lang="es-MX" spc="-56" dirty="0"/>
              <a:t>"Este </a:t>
            </a:r>
            <a:r>
              <a:rPr lang="es-MX" spc="-49" dirty="0"/>
              <a:t>programa </a:t>
            </a:r>
            <a:r>
              <a:rPr lang="es-MX" spc="-90" dirty="0"/>
              <a:t>es </a:t>
            </a:r>
            <a:r>
              <a:rPr lang="es-MX" spc="-30" dirty="0"/>
              <a:t>público </a:t>
            </a:r>
            <a:r>
              <a:rPr lang="es-MX" spc="-38" dirty="0"/>
              <a:t>ajeno </a:t>
            </a:r>
            <a:r>
              <a:rPr lang="es-MX" spc="-83" dirty="0"/>
              <a:t>a </a:t>
            </a:r>
            <a:r>
              <a:rPr lang="es-MX" spc="-34" dirty="0"/>
              <a:t>cualquier </a:t>
            </a:r>
            <a:r>
              <a:rPr lang="es-MX" spc="-15" dirty="0"/>
              <a:t>partido </a:t>
            </a:r>
            <a:r>
              <a:rPr lang="es-MX" spc="-23" dirty="0"/>
              <a:t>político. </a:t>
            </a:r>
            <a:r>
              <a:rPr lang="es-MX" spc="-68" dirty="0"/>
              <a:t>Queda </a:t>
            </a:r>
            <a:r>
              <a:rPr lang="es-MX" spc="-23" dirty="0"/>
              <a:t>prohibido </a:t>
            </a:r>
            <a:r>
              <a:rPr lang="es-MX" spc="-30" dirty="0"/>
              <a:t>el </a:t>
            </a:r>
            <a:r>
              <a:rPr lang="es-MX" spc="-60" dirty="0"/>
              <a:t>uso </a:t>
            </a:r>
            <a:r>
              <a:rPr lang="es-MX" spc="-53" dirty="0"/>
              <a:t>para </a:t>
            </a:r>
            <a:r>
              <a:rPr lang="es-MX" spc="-38" dirty="0"/>
              <a:t>fines </a:t>
            </a:r>
            <a:r>
              <a:rPr lang="es-MX" spc="-26" dirty="0"/>
              <a:t>distintos </a:t>
            </a:r>
            <a:r>
              <a:rPr lang="es-MX" spc="-83" dirty="0"/>
              <a:t>a </a:t>
            </a:r>
            <a:r>
              <a:rPr lang="es-MX" spc="-49" dirty="0"/>
              <a:t>los establecidos en </a:t>
            </a:r>
            <a:r>
              <a:rPr lang="es-MX" spc="-281" dirty="0"/>
              <a:t> </a:t>
            </a:r>
            <a:r>
              <a:rPr lang="es-MX" spc="-30" dirty="0"/>
              <a:t>el</a:t>
            </a:r>
            <a:r>
              <a:rPr lang="es-MX" spc="-60" dirty="0"/>
              <a:t> </a:t>
            </a:r>
            <a:r>
              <a:rPr lang="es-MX" spc="-38" dirty="0"/>
              <a:t>programa".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3/22/2026</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48069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FC849-44D3-5344-6B47-046DDC9789E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630073-FD5B-0A4D-23D2-0EBA1C7622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5B3DC6A-4BFE-9321-7CA8-D0B6FCEED49D}"/>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5" name="Marcador de pie de página 4">
            <a:extLst>
              <a:ext uri="{FF2B5EF4-FFF2-40B4-BE49-F238E27FC236}">
                <a16:creationId xmlns:a16="http://schemas.microsoft.com/office/drawing/2014/main" id="{07D3B625-002A-2570-63A7-F4180AC9285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BC0015A-9549-A169-638A-441762450119}"/>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29087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282C0-D9A7-3859-8138-0681D5C370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5018AE5-EDCE-C08A-B615-023FED8657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928CA2D-08E2-4A32-B6A9-B4A5E0A844F9}"/>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5" name="Marcador de pie de página 4">
            <a:extLst>
              <a:ext uri="{FF2B5EF4-FFF2-40B4-BE49-F238E27FC236}">
                <a16:creationId xmlns:a16="http://schemas.microsoft.com/office/drawing/2014/main" id="{06CF2986-034B-CFE2-66F9-7E8128730C7C}"/>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DEBB73F-EECA-4353-2960-0753B7CA524C}"/>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97398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D7606-2945-E5CC-89D7-2E18F2947F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58CDB24-E628-B000-925E-EEDE39E8E44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4A21150-08DB-1D11-6F7E-C2FE0D8CDC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1121330-58C5-863F-F10A-A395155711BE}"/>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6" name="Marcador de pie de página 5">
            <a:extLst>
              <a:ext uri="{FF2B5EF4-FFF2-40B4-BE49-F238E27FC236}">
                <a16:creationId xmlns:a16="http://schemas.microsoft.com/office/drawing/2014/main" id="{63AF4B1F-69DF-A7F6-D33B-3CA961F5DD69}"/>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1FF3B1E-D744-35A9-B60B-5DE6E169CCA2}"/>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413631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51441-DB5A-523C-248A-3D81FBD451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15248DF-8CAF-5FFB-C9BB-8A8C75798C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AE430E-2A18-C19E-58CB-79F942673F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0BE9605-B45D-AD7D-975A-1215CBB4F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C088B06-B8C9-617B-CF39-D7D7F72370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AE4570A-98B9-E2F5-487A-8A3EB381C6FA}"/>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8" name="Marcador de pie de página 7">
            <a:extLst>
              <a:ext uri="{FF2B5EF4-FFF2-40B4-BE49-F238E27FC236}">
                <a16:creationId xmlns:a16="http://schemas.microsoft.com/office/drawing/2014/main" id="{39150D94-47F5-5BA0-97F1-D93097FD6415}"/>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3E96644C-A64E-E1D3-242D-BF19FA30DD0F}"/>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61781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C19A4-76A1-C9C3-39E4-1B42ADD7467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B0E4DFD-C3E1-68C9-8460-A5FD42FE73BD}"/>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4" name="Marcador de pie de página 3">
            <a:extLst>
              <a:ext uri="{FF2B5EF4-FFF2-40B4-BE49-F238E27FC236}">
                <a16:creationId xmlns:a16="http://schemas.microsoft.com/office/drawing/2014/main" id="{5B624969-3C0F-BFBF-E1DC-59E2F239E5D4}"/>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96C93476-E75D-5854-CBE3-01C9E579C495}"/>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58866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D0D2EE-A020-E719-0B31-72D587174E23}"/>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3" name="Marcador de pie de página 2">
            <a:extLst>
              <a:ext uri="{FF2B5EF4-FFF2-40B4-BE49-F238E27FC236}">
                <a16:creationId xmlns:a16="http://schemas.microsoft.com/office/drawing/2014/main" id="{810048DA-1994-7813-30A9-DDAE733C4086}"/>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1159E917-5931-CB54-719B-7DFB1E4287EA}"/>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88031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7609F-487C-A004-28BD-F83819B734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707277D-2202-EB70-35BC-986D53DFE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08E550D-2035-0E27-7A49-79AF2BCA5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43C410-2565-FA6F-D461-B3FBF183C91D}"/>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6" name="Marcador de pie de página 5">
            <a:extLst>
              <a:ext uri="{FF2B5EF4-FFF2-40B4-BE49-F238E27FC236}">
                <a16:creationId xmlns:a16="http://schemas.microsoft.com/office/drawing/2014/main" id="{A1D079A1-83F7-065D-6D0B-AAFC1B4182A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BFF6B2E-1212-5940-ABCF-704C1E52E7A2}"/>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60120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49016-8425-C6F9-185E-F0952DB69A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C30FB8C-C470-1D2F-C4A4-20FC143FA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B78A71A2-D7A2-5607-05B6-7ABA245EE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0AA4F2-F254-40EC-0BC8-31C15A24444D}"/>
              </a:ext>
            </a:extLst>
          </p:cNvPr>
          <p:cNvSpPr>
            <a:spLocks noGrp="1"/>
          </p:cNvSpPr>
          <p:nvPr>
            <p:ph type="dt" sz="half" idx="10"/>
          </p:nvPr>
        </p:nvSpPr>
        <p:spPr/>
        <p:txBody>
          <a:bodyPr/>
          <a:lstStyle/>
          <a:p>
            <a:fld id="{E0A5AA0E-E7B3-4F18-875D-04C9ADE8AE31}" type="datetimeFigureOut">
              <a:rPr lang="es-MX" smtClean="0"/>
              <a:t>22/03/2026</a:t>
            </a:fld>
            <a:endParaRPr lang="es-MX" dirty="0"/>
          </a:p>
        </p:txBody>
      </p:sp>
      <p:sp>
        <p:nvSpPr>
          <p:cNvPr id="6" name="Marcador de pie de página 5">
            <a:extLst>
              <a:ext uri="{FF2B5EF4-FFF2-40B4-BE49-F238E27FC236}">
                <a16:creationId xmlns:a16="http://schemas.microsoft.com/office/drawing/2014/main" id="{BF60D54F-FEC8-BEB5-11AF-39F608F125A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75F0DD95-7785-158F-2ABD-4C6EE49AF144}"/>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21628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FD548FF-3DC3-01ED-9780-0A08FCD0B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0C07764-2494-206E-8DE6-85DCF27CD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599DF26-68A3-899E-862F-C36EEE609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A5AA0E-E7B3-4F18-875D-04C9ADE8AE31}" type="datetimeFigureOut">
              <a:rPr lang="es-MX" smtClean="0"/>
              <a:t>22/03/2026</a:t>
            </a:fld>
            <a:endParaRPr lang="es-MX" dirty="0"/>
          </a:p>
        </p:txBody>
      </p:sp>
      <p:sp>
        <p:nvSpPr>
          <p:cNvPr id="5" name="Marcador de pie de página 4">
            <a:extLst>
              <a:ext uri="{FF2B5EF4-FFF2-40B4-BE49-F238E27FC236}">
                <a16:creationId xmlns:a16="http://schemas.microsoft.com/office/drawing/2014/main" id="{D9A62462-0A58-039F-0D9B-E602243C3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36522A43-E78E-E058-C8E9-F6A3E1FE8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00349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538B6C6-C34C-4CD8-A82A-F59E4666AEBC}"/>
              </a:ext>
            </a:extLst>
          </p:cNvPr>
          <p:cNvPicPr>
            <a:picLocks noChangeAspect="1"/>
          </p:cNvPicPr>
          <p:nvPr/>
        </p:nvPicPr>
        <p:blipFill>
          <a:blip r:embed="rId2"/>
          <a:stretch>
            <a:fillRect/>
          </a:stretch>
        </p:blipFill>
        <p:spPr>
          <a:xfrm>
            <a:off x="719139" y="1219200"/>
            <a:ext cx="6138861" cy="4914899"/>
          </a:xfrm>
          <a:prstGeom prst="rect">
            <a:avLst/>
          </a:prstGeom>
          <a:effectLst>
            <a:softEdge rad="12700"/>
          </a:effectLst>
        </p:spPr>
      </p:pic>
      <p:pic>
        <p:nvPicPr>
          <p:cNvPr id="3" name="Imagen 2">
            <a:extLst>
              <a:ext uri="{FF2B5EF4-FFF2-40B4-BE49-F238E27FC236}">
                <a16:creationId xmlns:a16="http://schemas.microsoft.com/office/drawing/2014/main" id="{DA7DFD7A-8B6B-493F-AA00-D5CF7561E7F7}"/>
              </a:ext>
            </a:extLst>
          </p:cNvPr>
          <p:cNvPicPr>
            <a:picLocks noChangeAspect="1"/>
          </p:cNvPicPr>
          <p:nvPr/>
        </p:nvPicPr>
        <p:blipFill>
          <a:blip r:embed="rId3"/>
          <a:stretch>
            <a:fillRect/>
          </a:stretch>
        </p:blipFill>
        <p:spPr>
          <a:xfrm>
            <a:off x="6991350" y="759261"/>
            <a:ext cx="2013313" cy="19599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E3AAD594-8906-444F-98A4-7C777357DC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4075" y="1058899"/>
            <a:ext cx="1943099" cy="1723170"/>
          </a:xfrm>
          <a:prstGeom prst="ellipse">
            <a:avLst/>
          </a:prstGeom>
          <a:ln>
            <a:noFill/>
          </a:ln>
          <a:effectLst>
            <a:softEdge rad="112500"/>
          </a:effectLst>
        </p:spPr>
      </p:pic>
      <p:sp>
        <p:nvSpPr>
          <p:cNvPr id="5" name="CuadroTexto 4">
            <a:extLst>
              <a:ext uri="{FF2B5EF4-FFF2-40B4-BE49-F238E27FC236}">
                <a16:creationId xmlns:a16="http://schemas.microsoft.com/office/drawing/2014/main" id="{259ADF8C-11FD-45BC-B066-DB9594DC9005}"/>
              </a:ext>
            </a:extLst>
          </p:cNvPr>
          <p:cNvSpPr txBox="1"/>
          <p:nvPr/>
        </p:nvSpPr>
        <p:spPr>
          <a:xfrm>
            <a:off x="6648450" y="2959418"/>
            <a:ext cx="4902245" cy="3139321"/>
          </a:xfrm>
          <a:prstGeom prst="rect">
            <a:avLst/>
          </a:prstGeom>
          <a:noFill/>
        </p:spPr>
        <p:txBody>
          <a:bodyPr wrap="square">
            <a:spAutoFit/>
          </a:bodyPr>
          <a:lstStyle/>
          <a:p>
            <a:pPr algn="ctr"/>
            <a:r>
              <a:rPr lang="es-MX" sz="1800" b="1" dirty="0">
                <a:latin typeface="Gotham"/>
              </a:rPr>
              <a:t>Grupo Académico del Consejo Técnico Escolar de la </a:t>
            </a:r>
          </a:p>
          <a:p>
            <a:pPr algn="ctr"/>
            <a:r>
              <a:rPr lang="es-MX" sz="1800" b="1" dirty="0">
                <a:latin typeface="Gotham"/>
              </a:rPr>
              <a:t>SEPRN</a:t>
            </a:r>
          </a:p>
          <a:p>
            <a:pPr algn="ctr"/>
            <a:endParaRPr lang="es-MX" b="1" dirty="0">
              <a:latin typeface="Gotham"/>
            </a:endParaRPr>
          </a:p>
          <a:p>
            <a:pPr algn="ctr"/>
            <a:endParaRPr lang="es-MX" b="1" dirty="0">
              <a:latin typeface="Gotham"/>
            </a:endParaRPr>
          </a:p>
          <a:p>
            <a:pPr algn="ctr"/>
            <a:r>
              <a:rPr lang="es-MX" sz="1800" b="1" dirty="0">
                <a:latin typeface="Gotham"/>
              </a:rPr>
              <a:t>Tema 8.</a:t>
            </a:r>
          </a:p>
          <a:p>
            <a:pPr algn="ctr"/>
            <a:r>
              <a:rPr lang="es-MX" b="1">
                <a:latin typeface="Gotham"/>
              </a:rPr>
              <a:t>Ejes Articuladores</a:t>
            </a:r>
            <a:r>
              <a:rPr lang="es-MX" sz="1800" b="1" dirty="0">
                <a:latin typeface="Gotham"/>
              </a:rPr>
              <a:t>.</a:t>
            </a:r>
          </a:p>
          <a:p>
            <a:pPr algn="ctr"/>
            <a:endParaRPr lang="es-MX" b="1" dirty="0">
              <a:latin typeface="Gotham"/>
            </a:endParaRPr>
          </a:p>
          <a:p>
            <a:pPr algn="ctr"/>
            <a:endParaRPr lang="es-MX" sz="1800" b="1" dirty="0">
              <a:latin typeface="Gotham"/>
            </a:endParaRPr>
          </a:p>
          <a:p>
            <a:pPr algn="ctr"/>
            <a:r>
              <a:rPr lang="es-MX" b="1" dirty="0">
                <a:latin typeface="Gotham"/>
              </a:rPr>
              <a:t>Centros y Escuelas de Organización Completa y Multigrado. </a:t>
            </a:r>
            <a:r>
              <a:rPr lang="es-MX" b="1" dirty="0">
                <a:effectLst>
                  <a:outerShdw blurRad="38100" dist="38100" dir="2700000" algn="tl">
                    <a:srgbClr val="000000">
                      <a:alpha val="43137"/>
                    </a:srgbClr>
                  </a:outerShdw>
                </a:effectLst>
                <a:latin typeface="Gotham"/>
              </a:rPr>
              <a:t>Educación Básica</a:t>
            </a:r>
            <a:endParaRPr lang="es-MX" sz="1800" b="1" dirty="0">
              <a:effectLst>
                <a:outerShdw blurRad="38100" dist="38100" dir="2700000" algn="tl">
                  <a:srgbClr val="000000">
                    <a:alpha val="43137"/>
                  </a:srgbClr>
                </a:outerShdw>
              </a:effectLst>
              <a:latin typeface="Gotham"/>
            </a:endParaRPr>
          </a:p>
        </p:txBody>
      </p:sp>
    </p:spTree>
    <p:extLst>
      <p:ext uri="{BB962C8B-B14F-4D97-AF65-F5344CB8AC3E}">
        <p14:creationId xmlns:p14="http://schemas.microsoft.com/office/powerpoint/2010/main" val="323816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964EF3C-06A1-4D3E-B717-AC05705E9C51}"/>
              </a:ext>
            </a:extLst>
          </p:cNvPr>
          <p:cNvSpPr/>
          <p:nvPr/>
        </p:nvSpPr>
        <p:spPr>
          <a:xfrm>
            <a:off x="633411" y="1940600"/>
            <a:ext cx="10672764" cy="2554545"/>
          </a:xfrm>
          <a:prstGeom prst="rect">
            <a:avLst/>
          </a:prstGeom>
          <a:ln w="38100">
            <a:solidFill>
              <a:schemeClr val="accent6">
                <a:lumMod val="50000"/>
              </a:schemeClr>
            </a:solidFill>
          </a:ln>
        </p:spPr>
        <p:txBody>
          <a:bodyPr wrap="square">
            <a:spAutoFit/>
          </a:bodyPr>
          <a:lstStyle/>
          <a:p>
            <a:pPr marL="285750" indent="-285750">
              <a:buFont typeface="Wingdings" panose="05000000000000000000" pitchFamily="2" charset="2"/>
              <a:buChar char="Ø"/>
            </a:pPr>
            <a:r>
              <a:rPr lang="es-MX" sz="2000" dirty="0">
                <a:solidFill>
                  <a:schemeClr val="accent6">
                    <a:lumMod val="75000"/>
                  </a:schemeClr>
                </a:solidFill>
              </a:rPr>
              <a:t> </a:t>
            </a:r>
            <a:r>
              <a:rPr lang="es-MX" sz="2000" dirty="0">
                <a:solidFill>
                  <a:schemeClr val="accent6">
                    <a:lumMod val="75000"/>
                  </a:schemeClr>
                </a:solidFill>
                <a:latin typeface="Arial Rounded MT Bold" panose="020F0704030504030204" pitchFamily="34" charset="0"/>
              </a:rPr>
              <a:t>La lectura de la realidad como condición para la transformación:</a:t>
            </a:r>
          </a:p>
          <a:p>
            <a:endParaRPr lang="es-MX" sz="2000" dirty="0">
              <a:solidFill>
                <a:schemeClr val="accent6">
                  <a:lumMod val="75000"/>
                </a:schemeClr>
              </a:solidFill>
              <a:latin typeface="Arial Rounded MT Bold" panose="020F0704030504030204" pitchFamily="34" charset="0"/>
            </a:endParaRPr>
          </a:p>
          <a:p>
            <a:r>
              <a:rPr lang="es-MX" sz="2000" dirty="0"/>
              <a:t>¿Cómo han considerado los diferentes aportes de los Ejes Articuladores para leer la realidad?</a:t>
            </a:r>
          </a:p>
          <a:p>
            <a:endParaRPr lang="es-MX" sz="2000" dirty="0"/>
          </a:p>
          <a:p>
            <a:r>
              <a:rPr lang="es-MX" sz="2000" dirty="0"/>
              <a:t>¿Cómo han impactado los Ejes Articuladores en el proceso de lectura de la realidad?</a:t>
            </a:r>
          </a:p>
          <a:p>
            <a:endParaRPr lang="es-MX" sz="2000" dirty="0"/>
          </a:p>
          <a:p>
            <a:r>
              <a:rPr lang="es-MX" sz="2000" dirty="0"/>
              <a:t>¿Cuáles son las dificultades que han impedido leer la realidad?, ¿cómo  podrían llevar adelante este ejercicio?</a:t>
            </a:r>
          </a:p>
        </p:txBody>
      </p:sp>
      <p:pic>
        <p:nvPicPr>
          <p:cNvPr id="1026" name="Picture 2" descr="👗📖✨ Lectura de la realidad: un traje a la medida para transformar la  educación ✨📖 En la Nueva Escuela Mexicana, el currículo no debe ser una  camisa de talla única que intenta">
            <a:extLst>
              <a:ext uri="{FF2B5EF4-FFF2-40B4-BE49-F238E27FC236}">
                <a16:creationId xmlns:a16="http://schemas.microsoft.com/office/drawing/2014/main" id="{C5489D66-FA45-4F94-B43E-33DC5E81D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57" y="4653315"/>
            <a:ext cx="1382431" cy="207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71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F5D6851-9D35-4277-AA60-3B4BD6E1577B}"/>
              </a:ext>
            </a:extLst>
          </p:cNvPr>
          <p:cNvSpPr/>
          <p:nvPr/>
        </p:nvSpPr>
        <p:spPr>
          <a:xfrm>
            <a:off x="906249" y="1039885"/>
            <a:ext cx="10668000" cy="3170099"/>
          </a:xfrm>
          <a:prstGeom prst="rect">
            <a:avLst/>
          </a:prstGeom>
          <a:ln w="38100">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es-MX" sz="2000" dirty="0">
                <a:solidFill>
                  <a:schemeClr val="accent6">
                    <a:lumMod val="75000"/>
                  </a:schemeClr>
                </a:solidFill>
                <a:latin typeface="Arial Rounded MT Bold" panose="020F0704030504030204" pitchFamily="34" charset="0"/>
              </a:rPr>
              <a:t>La integración de Contenidos de diferentes disciplinas, en uno o en diferentes Campos formativos. </a:t>
            </a:r>
          </a:p>
          <a:p>
            <a:pPr algn="just"/>
            <a:endParaRPr lang="es-MX" sz="2000" dirty="0">
              <a:solidFill>
                <a:schemeClr val="accent6">
                  <a:lumMod val="75000"/>
                </a:schemeClr>
              </a:solidFill>
              <a:latin typeface="Arial Rounded MT Bold" panose="020F0704030504030204" pitchFamily="34" charset="0"/>
            </a:endParaRPr>
          </a:p>
          <a:p>
            <a:r>
              <a:rPr lang="es-MX" sz="2000" dirty="0"/>
              <a:t>¿De qué manera han usado los Ejes Articuladores en el </a:t>
            </a:r>
            <a:r>
              <a:rPr lang="es-MX" sz="2000" dirty="0" err="1"/>
              <a:t>codiseño</a:t>
            </a:r>
            <a:r>
              <a:rPr lang="es-MX" sz="2000" dirty="0"/>
              <a:t> del Programa Analítico? </a:t>
            </a:r>
          </a:p>
          <a:p>
            <a:endParaRPr lang="es-MX" sz="2000" dirty="0"/>
          </a:p>
          <a:p>
            <a:r>
              <a:rPr lang="es-MX" sz="2000" dirty="0"/>
              <a:t>¿Qué experiencias de Integración Curricular han tenido? </a:t>
            </a:r>
          </a:p>
          <a:p>
            <a:endParaRPr lang="es-MX" sz="2000" dirty="0"/>
          </a:p>
          <a:p>
            <a:pPr algn="just"/>
            <a:r>
              <a:rPr lang="es-MX" sz="2000" dirty="0"/>
              <a:t>¿Cómo han incorporado los Ejes Articuladores en el diseño de proyectos u otras estrategias didácticas?, ¿qué logros obtuvieron?, ¿cómo han percibido los efectos de este proceso en niñas, niños y adolescentes?</a:t>
            </a:r>
          </a:p>
        </p:txBody>
      </p:sp>
      <p:pic>
        <p:nvPicPr>
          <p:cNvPr id="3" name="Imagen 2">
            <a:extLst>
              <a:ext uri="{FF2B5EF4-FFF2-40B4-BE49-F238E27FC236}">
                <a16:creationId xmlns:a16="http://schemas.microsoft.com/office/drawing/2014/main" id="{95C3DA24-40CB-4402-8D0E-88EF9D4C7C80}"/>
              </a:ext>
            </a:extLst>
          </p:cNvPr>
          <p:cNvPicPr>
            <a:picLocks noChangeAspect="1"/>
          </p:cNvPicPr>
          <p:nvPr/>
        </p:nvPicPr>
        <p:blipFill>
          <a:blip r:embed="rId2"/>
          <a:stretch>
            <a:fillRect/>
          </a:stretch>
        </p:blipFill>
        <p:spPr>
          <a:xfrm>
            <a:off x="8314441" y="4297955"/>
            <a:ext cx="3611018" cy="1887973"/>
          </a:xfrm>
          <a:prstGeom prst="rect">
            <a:avLst/>
          </a:prstGeom>
        </p:spPr>
      </p:pic>
    </p:spTree>
    <p:extLst>
      <p:ext uri="{BB962C8B-B14F-4D97-AF65-F5344CB8AC3E}">
        <p14:creationId xmlns:p14="http://schemas.microsoft.com/office/powerpoint/2010/main" val="380281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910EA39-9DA9-4C66-9AE7-DBDC6852A2B8}"/>
              </a:ext>
            </a:extLst>
          </p:cNvPr>
          <p:cNvSpPr/>
          <p:nvPr/>
        </p:nvSpPr>
        <p:spPr>
          <a:xfrm>
            <a:off x="783430" y="1391754"/>
            <a:ext cx="5769769" cy="3785652"/>
          </a:xfrm>
          <a:prstGeom prst="rect">
            <a:avLst/>
          </a:prstGeom>
        </p:spPr>
        <p:txBody>
          <a:bodyPr wrap="square">
            <a:spAutoFit/>
          </a:bodyPr>
          <a:lstStyle/>
          <a:p>
            <a:pPr algn="just"/>
            <a:r>
              <a:rPr lang="es-MX" sz="2400" dirty="0">
                <a:latin typeface="Arial" panose="020B0604020202020204" pitchFamily="34" charset="0"/>
                <a:cs typeface="Arial" panose="020B0604020202020204" pitchFamily="34" charset="0"/>
              </a:rPr>
              <a:t>Otra posibilidad para problematizar y abordar el tema es empezar por </a:t>
            </a:r>
            <a:r>
              <a:rPr lang="es-MX" sz="2400" b="1" dirty="0">
                <a:solidFill>
                  <a:srgbClr val="C00000"/>
                </a:solidFill>
                <a:latin typeface="Arial" panose="020B0604020202020204" pitchFamily="34" charset="0"/>
                <a:cs typeface="Arial" panose="020B0604020202020204" pitchFamily="34" charset="0"/>
              </a:rPr>
              <a:t>examinar las capacidades humanas que se interrelacionan con los Ejes Articuladores</a:t>
            </a:r>
            <a:r>
              <a:rPr lang="es-MX" sz="2400" dirty="0">
                <a:latin typeface="Arial" panose="020B0604020202020204" pitchFamily="34" charset="0"/>
                <a:cs typeface="Arial" panose="020B0604020202020204" pitchFamily="34" charset="0"/>
              </a:rPr>
              <a:t> y reconocer lo que puede aportar cada uno de ellos a la </a:t>
            </a:r>
            <a:r>
              <a:rPr lang="es-MX" sz="2400" dirty="0">
                <a:solidFill>
                  <a:srgbClr val="C00000"/>
                </a:solidFill>
                <a:latin typeface="Arial" panose="020B0604020202020204" pitchFamily="34" charset="0"/>
                <a:cs typeface="Arial" panose="020B0604020202020204" pitchFamily="34" charset="0"/>
              </a:rPr>
              <a:t>formación humana e integral</a:t>
            </a:r>
            <a:r>
              <a:rPr lang="es-MX" sz="2400" dirty="0">
                <a:latin typeface="Arial" panose="020B0604020202020204" pitchFamily="34" charset="0"/>
                <a:cs typeface="Arial" panose="020B0604020202020204" pitchFamily="34" charset="0"/>
              </a:rPr>
              <a:t> de niñas, niños y adolescentes. En todo caso, la mejor estrategia para aproximarse al tema es la que decida el colectivo docente. </a:t>
            </a:r>
          </a:p>
        </p:txBody>
      </p:sp>
      <p:pic>
        <p:nvPicPr>
          <p:cNvPr id="3" name="Imagen 2">
            <a:extLst>
              <a:ext uri="{FF2B5EF4-FFF2-40B4-BE49-F238E27FC236}">
                <a16:creationId xmlns:a16="http://schemas.microsoft.com/office/drawing/2014/main" id="{C5C02E12-733C-4043-BD48-5E07AF64AE19}"/>
              </a:ext>
            </a:extLst>
          </p:cNvPr>
          <p:cNvPicPr>
            <a:picLocks noChangeAspect="1"/>
          </p:cNvPicPr>
          <p:nvPr/>
        </p:nvPicPr>
        <p:blipFill>
          <a:blip r:embed="rId2"/>
          <a:stretch>
            <a:fillRect/>
          </a:stretch>
        </p:blipFill>
        <p:spPr>
          <a:xfrm>
            <a:off x="6753225" y="1391754"/>
            <a:ext cx="5177394" cy="4385630"/>
          </a:xfrm>
          <a:prstGeom prst="rect">
            <a:avLst/>
          </a:prstGeom>
        </p:spPr>
      </p:pic>
    </p:spTree>
    <p:extLst>
      <p:ext uri="{BB962C8B-B14F-4D97-AF65-F5344CB8AC3E}">
        <p14:creationId xmlns:p14="http://schemas.microsoft.com/office/powerpoint/2010/main" val="11164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06FEA41-E57E-428E-ACD4-386DF714A49A}"/>
              </a:ext>
            </a:extLst>
          </p:cNvPr>
          <p:cNvSpPr txBox="1"/>
          <p:nvPr/>
        </p:nvSpPr>
        <p:spPr>
          <a:xfrm>
            <a:off x="495299" y="1232089"/>
            <a:ext cx="6076951" cy="1107996"/>
          </a:xfrm>
          <a:prstGeom prst="rect">
            <a:avLst/>
          </a:prstGeom>
          <a:noFill/>
        </p:spPr>
        <p:txBody>
          <a:bodyPr wrap="square" rtlCol="0">
            <a:spAutoFit/>
          </a:bodyPr>
          <a:lstStyle/>
          <a:p>
            <a:endParaRPr lang="es-MX" dirty="0"/>
          </a:p>
          <a:p>
            <a:r>
              <a:rPr lang="es-MX" sz="2400" dirty="0"/>
              <a:t>Menciona algunos de los aportes que nos ofrecen los ejes articuladores:</a:t>
            </a:r>
          </a:p>
        </p:txBody>
      </p:sp>
      <p:sp>
        <p:nvSpPr>
          <p:cNvPr id="5" name="CuadroTexto 4">
            <a:extLst>
              <a:ext uri="{FF2B5EF4-FFF2-40B4-BE49-F238E27FC236}">
                <a16:creationId xmlns:a16="http://schemas.microsoft.com/office/drawing/2014/main" id="{5F642167-733C-4F8C-822B-3A2501B80A88}"/>
              </a:ext>
            </a:extLst>
          </p:cNvPr>
          <p:cNvSpPr txBox="1"/>
          <p:nvPr/>
        </p:nvSpPr>
        <p:spPr>
          <a:xfrm>
            <a:off x="495299" y="2560380"/>
            <a:ext cx="3143250" cy="461665"/>
          </a:xfrm>
          <a:prstGeom prst="rect">
            <a:avLst/>
          </a:prstGeom>
          <a:noFill/>
        </p:spPr>
        <p:txBody>
          <a:bodyPr wrap="square" rtlCol="0">
            <a:spAutoFit/>
          </a:bodyPr>
          <a:lstStyle/>
          <a:p>
            <a:pPr marL="285750" indent="-285750">
              <a:buFont typeface="Arial" panose="020B0604020202020204" pitchFamily="34" charset="0"/>
              <a:buChar char="•"/>
            </a:pPr>
            <a:r>
              <a:rPr lang="es-MX" sz="2400" dirty="0"/>
              <a:t>Pensamiento crítico</a:t>
            </a:r>
          </a:p>
        </p:txBody>
      </p:sp>
      <p:pic>
        <p:nvPicPr>
          <p:cNvPr id="6" name="Imagen 5">
            <a:extLst>
              <a:ext uri="{FF2B5EF4-FFF2-40B4-BE49-F238E27FC236}">
                <a16:creationId xmlns:a16="http://schemas.microsoft.com/office/drawing/2014/main" id="{B3ACA974-46CB-468A-BD30-82302B83D604}"/>
              </a:ext>
            </a:extLst>
          </p:cNvPr>
          <p:cNvPicPr>
            <a:picLocks noChangeAspect="1"/>
          </p:cNvPicPr>
          <p:nvPr/>
        </p:nvPicPr>
        <p:blipFill>
          <a:blip r:embed="rId2"/>
          <a:stretch>
            <a:fillRect/>
          </a:stretch>
        </p:blipFill>
        <p:spPr>
          <a:xfrm>
            <a:off x="6446473" y="1090701"/>
            <a:ext cx="4907708" cy="4924808"/>
          </a:xfrm>
          <a:prstGeom prst="rect">
            <a:avLst/>
          </a:prstGeom>
        </p:spPr>
      </p:pic>
      <p:sp>
        <p:nvSpPr>
          <p:cNvPr id="7" name="CuadroTexto 6">
            <a:extLst>
              <a:ext uri="{FF2B5EF4-FFF2-40B4-BE49-F238E27FC236}">
                <a16:creationId xmlns:a16="http://schemas.microsoft.com/office/drawing/2014/main" id="{56401FDE-6D47-471F-B8D5-A9E297FFB488}"/>
              </a:ext>
            </a:extLst>
          </p:cNvPr>
          <p:cNvSpPr txBox="1"/>
          <p:nvPr/>
        </p:nvSpPr>
        <p:spPr>
          <a:xfrm>
            <a:off x="2361224" y="3462635"/>
            <a:ext cx="3143250" cy="738664"/>
          </a:xfrm>
          <a:prstGeom prst="rect">
            <a:avLst/>
          </a:prstGeom>
          <a:noFill/>
        </p:spPr>
        <p:txBody>
          <a:bodyPr wrap="square" rtlCol="0">
            <a:spAutoFit/>
          </a:bodyPr>
          <a:lstStyle/>
          <a:p>
            <a:pPr marL="285750" indent="-285750">
              <a:buFont typeface="Arial" panose="020B0604020202020204" pitchFamily="34" charset="0"/>
              <a:buChar char="•"/>
            </a:pPr>
            <a:r>
              <a:rPr lang="es-MX" sz="2400" dirty="0"/>
              <a:t>Inclusión</a:t>
            </a:r>
          </a:p>
          <a:p>
            <a:endParaRPr lang="es-MX" dirty="0"/>
          </a:p>
        </p:txBody>
      </p:sp>
      <p:sp>
        <p:nvSpPr>
          <p:cNvPr id="8" name="CuadroTexto 7">
            <a:extLst>
              <a:ext uri="{FF2B5EF4-FFF2-40B4-BE49-F238E27FC236}">
                <a16:creationId xmlns:a16="http://schemas.microsoft.com/office/drawing/2014/main" id="{120D53F9-0549-4765-A3C9-5B537EE513B6}"/>
              </a:ext>
            </a:extLst>
          </p:cNvPr>
          <p:cNvSpPr txBox="1"/>
          <p:nvPr/>
        </p:nvSpPr>
        <p:spPr>
          <a:xfrm>
            <a:off x="3303223" y="4328636"/>
            <a:ext cx="3143250" cy="738664"/>
          </a:xfrm>
          <a:prstGeom prst="rect">
            <a:avLst/>
          </a:prstGeom>
          <a:noFill/>
        </p:spPr>
        <p:txBody>
          <a:bodyPr wrap="square" rtlCol="0">
            <a:spAutoFit/>
          </a:bodyPr>
          <a:lstStyle/>
          <a:p>
            <a:pPr marL="285750" indent="-285750">
              <a:buFont typeface="Arial" panose="020B0604020202020204" pitchFamily="34" charset="0"/>
              <a:buChar char="•"/>
            </a:pPr>
            <a:r>
              <a:rPr lang="es-MX" sz="2400" dirty="0"/>
              <a:t>Igualdad de género</a:t>
            </a:r>
          </a:p>
          <a:p>
            <a:endParaRPr lang="es-MX" dirty="0"/>
          </a:p>
        </p:txBody>
      </p:sp>
      <p:sp>
        <p:nvSpPr>
          <p:cNvPr id="9" name="CuadroTexto 8">
            <a:extLst>
              <a:ext uri="{FF2B5EF4-FFF2-40B4-BE49-F238E27FC236}">
                <a16:creationId xmlns:a16="http://schemas.microsoft.com/office/drawing/2014/main" id="{56D4D722-DD8E-4EB4-86BF-C7E17ABA58C2}"/>
              </a:ext>
            </a:extLst>
          </p:cNvPr>
          <p:cNvSpPr txBox="1"/>
          <p:nvPr/>
        </p:nvSpPr>
        <p:spPr>
          <a:xfrm>
            <a:off x="5124450" y="5242262"/>
            <a:ext cx="3143250" cy="738664"/>
          </a:xfrm>
          <a:prstGeom prst="rect">
            <a:avLst/>
          </a:prstGeom>
          <a:noFill/>
        </p:spPr>
        <p:txBody>
          <a:bodyPr wrap="square" rtlCol="0">
            <a:spAutoFit/>
          </a:bodyPr>
          <a:lstStyle/>
          <a:p>
            <a:pPr marL="285750" indent="-285750">
              <a:buFont typeface="Arial" panose="020B0604020202020204" pitchFamily="34" charset="0"/>
              <a:buChar char="•"/>
            </a:pPr>
            <a:r>
              <a:rPr lang="es-MX" sz="2400" dirty="0"/>
              <a:t>Vida saludable</a:t>
            </a:r>
          </a:p>
          <a:p>
            <a:endParaRPr lang="es-MX" dirty="0"/>
          </a:p>
        </p:txBody>
      </p:sp>
    </p:spTree>
    <p:extLst>
      <p:ext uri="{BB962C8B-B14F-4D97-AF65-F5344CB8AC3E}">
        <p14:creationId xmlns:p14="http://schemas.microsoft.com/office/powerpoint/2010/main" val="635255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A5368DF-F6AF-4393-8EA6-6B6F691FBA5F}"/>
              </a:ext>
            </a:extLst>
          </p:cNvPr>
          <p:cNvPicPr>
            <a:picLocks noChangeAspect="1"/>
          </p:cNvPicPr>
          <p:nvPr/>
        </p:nvPicPr>
        <p:blipFill>
          <a:blip r:embed="rId2"/>
          <a:stretch>
            <a:fillRect/>
          </a:stretch>
        </p:blipFill>
        <p:spPr>
          <a:xfrm>
            <a:off x="762000" y="981372"/>
            <a:ext cx="10210800" cy="4981575"/>
          </a:xfrm>
          <a:prstGeom prst="rect">
            <a:avLst/>
          </a:prstGeom>
        </p:spPr>
      </p:pic>
      <p:pic>
        <p:nvPicPr>
          <p:cNvPr id="5" name="Imagen 4">
            <a:extLst>
              <a:ext uri="{FF2B5EF4-FFF2-40B4-BE49-F238E27FC236}">
                <a16:creationId xmlns:a16="http://schemas.microsoft.com/office/drawing/2014/main" id="{A77748B0-6D9D-473A-8AE5-7E4316E69811}"/>
              </a:ext>
            </a:extLst>
          </p:cNvPr>
          <p:cNvPicPr>
            <a:picLocks noChangeAspect="1"/>
          </p:cNvPicPr>
          <p:nvPr/>
        </p:nvPicPr>
        <p:blipFill>
          <a:blip r:embed="rId3"/>
          <a:stretch>
            <a:fillRect/>
          </a:stretch>
        </p:blipFill>
        <p:spPr>
          <a:xfrm>
            <a:off x="4081290" y="902816"/>
            <a:ext cx="3497353" cy="704662"/>
          </a:xfrm>
          <a:prstGeom prst="rect">
            <a:avLst/>
          </a:prstGeom>
        </p:spPr>
      </p:pic>
      <p:sp>
        <p:nvSpPr>
          <p:cNvPr id="7" name="CuadroTexto 6">
            <a:extLst>
              <a:ext uri="{FF2B5EF4-FFF2-40B4-BE49-F238E27FC236}">
                <a16:creationId xmlns:a16="http://schemas.microsoft.com/office/drawing/2014/main" id="{9F918509-150D-4413-9530-622E3497643A}"/>
              </a:ext>
            </a:extLst>
          </p:cNvPr>
          <p:cNvSpPr txBox="1"/>
          <p:nvPr/>
        </p:nvSpPr>
        <p:spPr>
          <a:xfrm>
            <a:off x="5990881" y="5876628"/>
            <a:ext cx="6096000" cy="430887"/>
          </a:xfrm>
          <a:prstGeom prst="rect">
            <a:avLst/>
          </a:prstGeom>
          <a:noFill/>
        </p:spPr>
        <p:txBody>
          <a:bodyPr wrap="square">
            <a:spAutoFit/>
          </a:bodyPr>
          <a:lstStyle/>
          <a:p>
            <a:r>
              <a:rPr lang="es-MX" sz="1100" dirty="0"/>
              <a:t>Comisión Nacional para la Mejora Continua de la Educación. (2023). ¡Aprendamos en comunidad! Los ejes articuladores: pensar desde nuestra diversidad</a:t>
            </a:r>
          </a:p>
        </p:txBody>
      </p:sp>
    </p:spTree>
    <p:extLst>
      <p:ext uri="{BB962C8B-B14F-4D97-AF65-F5344CB8AC3E}">
        <p14:creationId xmlns:p14="http://schemas.microsoft.com/office/powerpoint/2010/main" val="37381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378F0F-3587-4040-83D9-2D09020B82B4}"/>
              </a:ext>
            </a:extLst>
          </p:cNvPr>
          <p:cNvPicPr>
            <a:picLocks noChangeAspect="1"/>
          </p:cNvPicPr>
          <p:nvPr/>
        </p:nvPicPr>
        <p:blipFill>
          <a:blip r:embed="rId2"/>
          <a:stretch>
            <a:fillRect/>
          </a:stretch>
        </p:blipFill>
        <p:spPr>
          <a:xfrm>
            <a:off x="5429251" y="1085850"/>
            <a:ext cx="6324600" cy="4381500"/>
          </a:xfrm>
          <a:prstGeom prst="rect">
            <a:avLst/>
          </a:prstGeom>
        </p:spPr>
      </p:pic>
      <p:sp>
        <p:nvSpPr>
          <p:cNvPr id="6" name="CuadroTexto 5">
            <a:extLst>
              <a:ext uri="{FF2B5EF4-FFF2-40B4-BE49-F238E27FC236}">
                <a16:creationId xmlns:a16="http://schemas.microsoft.com/office/drawing/2014/main" id="{F1902F87-4183-452C-9A4C-827643D8DB8B}"/>
              </a:ext>
            </a:extLst>
          </p:cNvPr>
          <p:cNvSpPr txBox="1"/>
          <p:nvPr/>
        </p:nvSpPr>
        <p:spPr>
          <a:xfrm>
            <a:off x="438149" y="1162050"/>
            <a:ext cx="4743451" cy="5447645"/>
          </a:xfrm>
          <a:prstGeom prst="rect">
            <a:avLst/>
          </a:prstGeom>
          <a:noFill/>
        </p:spPr>
        <p:txBody>
          <a:bodyPr wrap="square" rtlCol="0">
            <a:spAutoFit/>
          </a:bodyPr>
          <a:lstStyle/>
          <a:p>
            <a:r>
              <a:rPr lang="es-MX" sz="2400" dirty="0"/>
              <a:t>En el Plano Didáctico es importante considerar:</a:t>
            </a:r>
          </a:p>
          <a:p>
            <a:endParaRPr lang="es-MX" dirty="0"/>
          </a:p>
          <a:p>
            <a:pPr algn="just"/>
            <a:r>
              <a:rPr lang="es-MX" sz="2400" dirty="0"/>
              <a:t>La articulación entre los ejes y los contenidos de los campos formativos es dinámica. Se basa en el trabajo que estudiantes y docentes realicen a partir de su proceso de lectura de la realidad. Al trabajar los contenidos desde la perspectiva de los ejes se favorece la vinculación de la enseñanza y el aprendizaje con la vida cotidiana de las comunidades escolares. </a:t>
            </a:r>
          </a:p>
          <a:p>
            <a:endParaRPr lang="es-MX" dirty="0"/>
          </a:p>
        </p:txBody>
      </p:sp>
      <p:sp>
        <p:nvSpPr>
          <p:cNvPr id="8" name="CuadroTexto 7">
            <a:extLst>
              <a:ext uri="{FF2B5EF4-FFF2-40B4-BE49-F238E27FC236}">
                <a16:creationId xmlns:a16="http://schemas.microsoft.com/office/drawing/2014/main" id="{43B7A7B7-ED60-4CA5-A3EF-382DB3934484}"/>
              </a:ext>
            </a:extLst>
          </p:cNvPr>
          <p:cNvSpPr txBox="1"/>
          <p:nvPr/>
        </p:nvSpPr>
        <p:spPr>
          <a:xfrm>
            <a:off x="5895975" y="5800725"/>
            <a:ext cx="6096000" cy="461665"/>
          </a:xfrm>
          <a:prstGeom prst="rect">
            <a:avLst/>
          </a:prstGeom>
          <a:noFill/>
        </p:spPr>
        <p:txBody>
          <a:bodyPr wrap="square">
            <a:spAutoFit/>
          </a:bodyPr>
          <a:lstStyle/>
          <a:p>
            <a:r>
              <a:rPr lang="es-MX" sz="1200" dirty="0"/>
              <a:t>Comisión Nacional para la Mejora Continua de la Educación. (2024). Educación en movimiento, Pensamiento crítico: diversidad, libertad e integración de saberes, núm. 31</a:t>
            </a:r>
          </a:p>
        </p:txBody>
      </p:sp>
    </p:spTree>
    <p:extLst>
      <p:ext uri="{BB962C8B-B14F-4D97-AF65-F5344CB8AC3E}">
        <p14:creationId xmlns:p14="http://schemas.microsoft.com/office/powerpoint/2010/main" val="174498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1064B7-8039-41EB-BE38-E346F3A7EC87}"/>
              </a:ext>
            </a:extLst>
          </p:cNvPr>
          <p:cNvPicPr>
            <a:picLocks noChangeAspect="1"/>
          </p:cNvPicPr>
          <p:nvPr/>
        </p:nvPicPr>
        <p:blipFill>
          <a:blip r:embed="rId2"/>
          <a:stretch>
            <a:fillRect/>
          </a:stretch>
        </p:blipFill>
        <p:spPr>
          <a:xfrm>
            <a:off x="718731" y="1057236"/>
            <a:ext cx="6882219" cy="643093"/>
          </a:xfrm>
          <a:prstGeom prst="rect">
            <a:avLst/>
          </a:prstGeom>
        </p:spPr>
      </p:pic>
      <p:pic>
        <p:nvPicPr>
          <p:cNvPr id="3" name="Imagen 2">
            <a:extLst>
              <a:ext uri="{FF2B5EF4-FFF2-40B4-BE49-F238E27FC236}">
                <a16:creationId xmlns:a16="http://schemas.microsoft.com/office/drawing/2014/main" id="{670CBF8B-BA35-426C-8F13-A5ACE836BDE8}"/>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452364" y="1700329"/>
            <a:ext cx="9820474" cy="4529021"/>
          </a:xfrm>
          <a:prstGeom prst="rect">
            <a:avLst/>
          </a:prstGeom>
        </p:spPr>
      </p:pic>
    </p:spTree>
    <p:extLst>
      <p:ext uri="{BB962C8B-B14F-4D97-AF65-F5344CB8AC3E}">
        <p14:creationId xmlns:p14="http://schemas.microsoft.com/office/powerpoint/2010/main" val="556147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79F2281-DCB3-4EA4-A199-D82DD0F5C55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514271" y="928455"/>
            <a:ext cx="9163457" cy="5210593"/>
          </a:xfrm>
          <a:prstGeom prst="rect">
            <a:avLst/>
          </a:prstGeom>
        </p:spPr>
      </p:pic>
    </p:spTree>
    <p:extLst>
      <p:ext uri="{BB962C8B-B14F-4D97-AF65-F5344CB8AC3E}">
        <p14:creationId xmlns:p14="http://schemas.microsoft.com/office/powerpoint/2010/main" val="61024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C11A88-826D-4931-A6C9-1A017476466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r="67762" b="39128"/>
          <a:stretch/>
        </p:blipFill>
        <p:spPr>
          <a:xfrm>
            <a:off x="340825" y="1261977"/>
            <a:ext cx="3242649" cy="2476674"/>
          </a:xfrm>
          <a:prstGeom prst="rect">
            <a:avLst/>
          </a:prstGeom>
        </p:spPr>
      </p:pic>
      <p:pic>
        <p:nvPicPr>
          <p:cNvPr id="3" name="Imagen 2">
            <a:extLst>
              <a:ext uri="{FF2B5EF4-FFF2-40B4-BE49-F238E27FC236}">
                <a16:creationId xmlns:a16="http://schemas.microsoft.com/office/drawing/2014/main" id="{E060FAD0-2D92-43C8-86C3-AF229CBDA3A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32789" t="15630" r="1263" b="56247"/>
          <a:stretch/>
        </p:blipFill>
        <p:spPr>
          <a:xfrm>
            <a:off x="3786187" y="1261977"/>
            <a:ext cx="6443663" cy="985837"/>
          </a:xfrm>
          <a:prstGeom prst="rect">
            <a:avLst/>
          </a:prstGeom>
        </p:spPr>
      </p:pic>
      <p:sp>
        <p:nvSpPr>
          <p:cNvPr id="4" name="Rectángulo 3">
            <a:extLst>
              <a:ext uri="{FF2B5EF4-FFF2-40B4-BE49-F238E27FC236}">
                <a16:creationId xmlns:a16="http://schemas.microsoft.com/office/drawing/2014/main" id="{C7488237-51E5-4983-8610-E621E4FABEA4}"/>
              </a:ext>
            </a:extLst>
          </p:cNvPr>
          <p:cNvSpPr/>
          <p:nvPr/>
        </p:nvSpPr>
        <p:spPr>
          <a:xfrm>
            <a:off x="3786187" y="2252490"/>
            <a:ext cx="6443663" cy="3416320"/>
          </a:xfrm>
          <a:prstGeom prst="rect">
            <a:avLst/>
          </a:prstGeom>
        </p:spPr>
        <p:txBody>
          <a:bodyPr wrap="square">
            <a:spAutoFit/>
          </a:bodyPr>
          <a:lstStyle/>
          <a:p>
            <a:pPr algn="just"/>
            <a:r>
              <a:rPr lang="es-MX" dirty="0"/>
              <a:t>En esta entrevista, Ana Laura </a:t>
            </a:r>
            <a:r>
              <a:rPr lang="es-MX" dirty="0" err="1"/>
              <a:t>Gallardo</a:t>
            </a:r>
            <a:r>
              <a:rPr lang="es-MX" dirty="0"/>
              <a:t> Gutiérrez, Investigadora del Instituto de Investigaciones sobre la Universidad y la Educación (IISUE. UNAM), aborda la perspectiva que el Plan de Estudio de la Nueva Escuela Mexicana tiene en torno a la diversidad. </a:t>
            </a:r>
          </a:p>
          <a:p>
            <a:pPr algn="just"/>
            <a:endParaRPr lang="es-MX" dirty="0"/>
          </a:p>
          <a:p>
            <a:pPr algn="just"/>
            <a:r>
              <a:rPr lang="es-MX" dirty="0"/>
              <a:t>Señala que la diversidad cultural, lingüística, étnica, sexo-genérica, es un hecho, una condición, una característica inherente a las sociedades que permite el enriquecimiento y el aprendizaje. A partir de asumir la diversidad como una condición de la enseñanza y el aprendizaje, el Plan de Estudio 2022 dispone de una herramienta para que las maestras y los maestros contextualicen la enseñanza, para atender a la diversidad. </a:t>
            </a:r>
          </a:p>
        </p:txBody>
      </p:sp>
    </p:spTree>
    <p:extLst>
      <p:ext uri="{BB962C8B-B14F-4D97-AF65-F5344CB8AC3E}">
        <p14:creationId xmlns:p14="http://schemas.microsoft.com/office/powerpoint/2010/main" val="224827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95ADE73-ECAA-40A2-B9C0-8D227C459DA7}"/>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35410" y="1028701"/>
            <a:ext cx="9451603" cy="4972050"/>
          </a:xfrm>
          <a:prstGeom prst="rect">
            <a:avLst/>
          </a:prstGeom>
        </p:spPr>
      </p:pic>
    </p:spTree>
    <p:extLst>
      <p:ext uri="{BB962C8B-B14F-4D97-AF65-F5344CB8AC3E}">
        <p14:creationId xmlns:p14="http://schemas.microsoft.com/office/powerpoint/2010/main" val="121911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8E49F2-3295-4304-A444-D1A65B6DB070}"/>
              </a:ext>
            </a:extLst>
          </p:cNvPr>
          <p:cNvPicPr>
            <a:picLocks noChangeAspect="1"/>
          </p:cNvPicPr>
          <p:nvPr/>
        </p:nvPicPr>
        <p:blipFill>
          <a:blip r:embed="rId2"/>
          <a:stretch>
            <a:fillRect/>
          </a:stretch>
        </p:blipFill>
        <p:spPr>
          <a:xfrm>
            <a:off x="866414" y="814387"/>
            <a:ext cx="6245889" cy="609635"/>
          </a:xfrm>
          <a:prstGeom prst="rect">
            <a:avLst/>
          </a:prstGeom>
          <a:effectLst>
            <a:softEdge rad="63500"/>
          </a:effectLst>
        </p:spPr>
      </p:pic>
      <p:pic>
        <p:nvPicPr>
          <p:cNvPr id="3" name="Imagen 2">
            <a:extLst>
              <a:ext uri="{FF2B5EF4-FFF2-40B4-BE49-F238E27FC236}">
                <a16:creationId xmlns:a16="http://schemas.microsoft.com/office/drawing/2014/main" id="{CE5C02D3-2846-4830-B862-60BB5B95F236}"/>
              </a:ext>
            </a:extLst>
          </p:cNvPr>
          <p:cNvPicPr>
            <a:picLocks noChangeAspect="1"/>
          </p:cNvPicPr>
          <p:nvPr/>
        </p:nvPicPr>
        <p:blipFill rotWithShape="1">
          <a:blip r:embed="rId3"/>
          <a:srcRect t="29138" b="44892"/>
          <a:stretch/>
        </p:blipFill>
        <p:spPr>
          <a:xfrm>
            <a:off x="1685925" y="2428875"/>
            <a:ext cx="9086850" cy="1209675"/>
          </a:xfrm>
          <a:prstGeom prst="rect">
            <a:avLst/>
          </a:prstGeom>
        </p:spPr>
      </p:pic>
      <p:pic>
        <p:nvPicPr>
          <p:cNvPr id="4" name="Imagen 3">
            <a:extLst>
              <a:ext uri="{FF2B5EF4-FFF2-40B4-BE49-F238E27FC236}">
                <a16:creationId xmlns:a16="http://schemas.microsoft.com/office/drawing/2014/main" id="{FBF7637E-C797-4589-AE85-6A576B9392A3}"/>
              </a:ext>
            </a:extLst>
          </p:cNvPr>
          <p:cNvPicPr>
            <a:picLocks noChangeAspect="1"/>
          </p:cNvPicPr>
          <p:nvPr/>
        </p:nvPicPr>
        <p:blipFill rotWithShape="1">
          <a:blip r:embed="rId3"/>
          <a:srcRect b="86912"/>
          <a:stretch/>
        </p:blipFill>
        <p:spPr>
          <a:xfrm>
            <a:off x="1685925" y="1538322"/>
            <a:ext cx="9086850" cy="609635"/>
          </a:xfrm>
          <a:prstGeom prst="rect">
            <a:avLst/>
          </a:prstGeom>
        </p:spPr>
      </p:pic>
      <p:sp>
        <p:nvSpPr>
          <p:cNvPr id="5" name="CuadroTexto 4">
            <a:extLst>
              <a:ext uri="{FF2B5EF4-FFF2-40B4-BE49-F238E27FC236}">
                <a16:creationId xmlns:a16="http://schemas.microsoft.com/office/drawing/2014/main" id="{3BCDE5FB-292E-4302-AD8D-60682E7C5E47}"/>
              </a:ext>
            </a:extLst>
          </p:cNvPr>
          <p:cNvSpPr txBox="1"/>
          <p:nvPr/>
        </p:nvSpPr>
        <p:spPr>
          <a:xfrm>
            <a:off x="761819" y="2572047"/>
            <a:ext cx="1676761" cy="923330"/>
          </a:xfrm>
          <a:prstGeom prst="rect">
            <a:avLst/>
          </a:prstGeom>
          <a:noFill/>
        </p:spPr>
        <p:txBody>
          <a:bodyPr wrap="square" rtlCol="0">
            <a:spAutoFit/>
          </a:bodyPr>
          <a:lstStyle/>
          <a:p>
            <a:pPr algn="ctr"/>
            <a:r>
              <a:rPr lang="es-MX" dirty="0"/>
              <a:t>Estas fechas se engarzan en el presente</a:t>
            </a:r>
          </a:p>
        </p:txBody>
      </p:sp>
      <p:sp>
        <p:nvSpPr>
          <p:cNvPr id="6" name="CuadroTexto 5">
            <a:extLst>
              <a:ext uri="{FF2B5EF4-FFF2-40B4-BE49-F238E27FC236}">
                <a16:creationId xmlns:a16="http://schemas.microsoft.com/office/drawing/2014/main" id="{5B5DAD02-AB28-412F-85E3-F2291D61609A}"/>
              </a:ext>
            </a:extLst>
          </p:cNvPr>
          <p:cNvSpPr txBox="1"/>
          <p:nvPr/>
        </p:nvSpPr>
        <p:spPr>
          <a:xfrm>
            <a:off x="1000125" y="4165516"/>
            <a:ext cx="10010775" cy="2308324"/>
          </a:xfrm>
          <a:prstGeom prst="rect">
            <a:avLst/>
          </a:prstGeom>
          <a:noFill/>
        </p:spPr>
        <p:txBody>
          <a:bodyPr wrap="square" rtlCol="0">
            <a:spAutoFit/>
          </a:bodyPr>
          <a:lstStyle/>
          <a:p>
            <a:pPr algn="just"/>
            <a:r>
              <a:rPr lang="es-MX" dirty="0"/>
              <a:t>“ 2026. Año de Margarita Maza Parada” Mujer valerosa que luchó por la consolidación de nuestra república y la defensa de la soberanía nacional durante el siglo XIX. </a:t>
            </a:r>
          </a:p>
          <a:p>
            <a:pPr algn="just"/>
            <a:endParaRPr lang="es-MX" dirty="0"/>
          </a:p>
          <a:p>
            <a:pPr algn="just"/>
            <a:r>
              <a:rPr lang="es-MX" dirty="0"/>
              <a:t>Reflexionar acerca de su legado puede ofrecer una nueva mirada, para que </a:t>
            </a:r>
            <a:r>
              <a:rPr lang="es-MX" dirty="0" err="1"/>
              <a:t>NNyA</a:t>
            </a:r>
            <a:r>
              <a:rPr lang="es-MX" dirty="0"/>
              <a:t> y sus familias reconozcan que mujeres y hombres somos iguales en derechos, con capacidades de decisión y autonomía. </a:t>
            </a:r>
          </a:p>
          <a:p>
            <a:endParaRPr lang="es-MX" dirty="0"/>
          </a:p>
          <a:p>
            <a:endParaRPr lang="es-MX" dirty="0"/>
          </a:p>
        </p:txBody>
      </p:sp>
    </p:spTree>
    <p:extLst>
      <p:ext uri="{BB962C8B-B14F-4D97-AF65-F5344CB8AC3E}">
        <p14:creationId xmlns:p14="http://schemas.microsoft.com/office/powerpoint/2010/main" val="181726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275ECE5-E402-4985-9170-B1BFFC359E1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761901" y="857250"/>
            <a:ext cx="8668197" cy="5372100"/>
          </a:xfrm>
          <a:prstGeom prst="rect">
            <a:avLst/>
          </a:prstGeom>
        </p:spPr>
      </p:pic>
    </p:spTree>
    <p:extLst>
      <p:ext uri="{BB962C8B-B14F-4D97-AF65-F5344CB8AC3E}">
        <p14:creationId xmlns:p14="http://schemas.microsoft.com/office/powerpoint/2010/main" val="422625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77E3B5-2B42-423B-8F24-C3BFDDCC6248}"/>
              </a:ext>
            </a:extLst>
          </p:cNvPr>
          <p:cNvPicPr>
            <a:picLocks noChangeAspect="1"/>
          </p:cNvPicPr>
          <p:nvPr/>
        </p:nvPicPr>
        <p:blipFill>
          <a:blip r:embed="rId2"/>
          <a:stretch>
            <a:fillRect/>
          </a:stretch>
        </p:blipFill>
        <p:spPr>
          <a:xfrm>
            <a:off x="442506" y="947698"/>
            <a:ext cx="4386670" cy="666790"/>
          </a:xfrm>
          <a:prstGeom prst="rect">
            <a:avLst/>
          </a:prstGeom>
        </p:spPr>
      </p:pic>
      <p:pic>
        <p:nvPicPr>
          <p:cNvPr id="3" name="Imagen 2">
            <a:extLst>
              <a:ext uri="{FF2B5EF4-FFF2-40B4-BE49-F238E27FC236}">
                <a16:creationId xmlns:a16="http://schemas.microsoft.com/office/drawing/2014/main" id="{155FFE11-D338-4731-8E82-446E62E4491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914900" y="1047711"/>
            <a:ext cx="6443663" cy="5167352"/>
          </a:xfrm>
          <a:prstGeom prst="rect">
            <a:avLst/>
          </a:prstGeom>
        </p:spPr>
      </p:pic>
    </p:spTree>
    <p:extLst>
      <p:ext uri="{BB962C8B-B14F-4D97-AF65-F5344CB8AC3E}">
        <p14:creationId xmlns:p14="http://schemas.microsoft.com/office/powerpoint/2010/main" val="3399941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77E3B5-2B42-423B-8F24-C3BFDDCC6248}"/>
              </a:ext>
            </a:extLst>
          </p:cNvPr>
          <p:cNvPicPr>
            <a:picLocks noChangeAspect="1"/>
          </p:cNvPicPr>
          <p:nvPr/>
        </p:nvPicPr>
        <p:blipFill>
          <a:blip r:embed="rId2"/>
          <a:stretch>
            <a:fillRect/>
          </a:stretch>
        </p:blipFill>
        <p:spPr>
          <a:xfrm>
            <a:off x="442505" y="947698"/>
            <a:ext cx="5043895" cy="666790"/>
          </a:xfrm>
          <a:prstGeom prst="rect">
            <a:avLst/>
          </a:prstGeom>
        </p:spPr>
      </p:pic>
      <p:pic>
        <p:nvPicPr>
          <p:cNvPr id="5" name="Imagen 4">
            <a:extLst>
              <a:ext uri="{FF2B5EF4-FFF2-40B4-BE49-F238E27FC236}">
                <a16:creationId xmlns:a16="http://schemas.microsoft.com/office/drawing/2014/main" id="{1B17A7E3-F38C-4734-9E18-8DB15B706E8E}"/>
              </a:ext>
            </a:extLst>
          </p:cNvPr>
          <p:cNvPicPr>
            <a:picLocks noChangeAspect="1"/>
          </p:cNvPicPr>
          <p:nvPr/>
        </p:nvPicPr>
        <p:blipFill>
          <a:blip r:embed="rId3"/>
          <a:stretch>
            <a:fillRect/>
          </a:stretch>
        </p:blipFill>
        <p:spPr>
          <a:xfrm>
            <a:off x="442505" y="1747838"/>
            <a:ext cx="5325218" cy="4295814"/>
          </a:xfrm>
          <a:prstGeom prst="rect">
            <a:avLst/>
          </a:prstGeom>
        </p:spPr>
      </p:pic>
      <p:pic>
        <p:nvPicPr>
          <p:cNvPr id="7" name="Imagen 6">
            <a:extLst>
              <a:ext uri="{FF2B5EF4-FFF2-40B4-BE49-F238E27FC236}">
                <a16:creationId xmlns:a16="http://schemas.microsoft.com/office/drawing/2014/main" id="{407D41EA-EA1B-4982-A94E-4F243CE6BB4E}"/>
              </a:ext>
            </a:extLst>
          </p:cNvPr>
          <p:cNvPicPr>
            <a:picLocks noChangeAspect="1"/>
          </p:cNvPicPr>
          <p:nvPr/>
        </p:nvPicPr>
        <p:blipFill>
          <a:blip r:embed="rId4"/>
          <a:stretch>
            <a:fillRect/>
          </a:stretch>
        </p:blipFill>
        <p:spPr>
          <a:xfrm>
            <a:off x="6305184" y="947698"/>
            <a:ext cx="5239481" cy="5306165"/>
          </a:xfrm>
          <a:prstGeom prst="rect">
            <a:avLst/>
          </a:prstGeom>
        </p:spPr>
      </p:pic>
    </p:spTree>
    <p:extLst>
      <p:ext uri="{BB962C8B-B14F-4D97-AF65-F5344CB8AC3E}">
        <p14:creationId xmlns:p14="http://schemas.microsoft.com/office/powerpoint/2010/main" val="269155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82C278F-A784-4676-8A89-79A61DD8C1CE}"/>
              </a:ext>
            </a:extLst>
          </p:cNvPr>
          <p:cNvPicPr>
            <a:picLocks noChangeAspect="1"/>
          </p:cNvPicPr>
          <p:nvPr/>
        </p:nvPicPr>
        <p:blipFill>
          <a:blip r:embed="rId2"/>
          <a:stretch>
            <a:fillRect/>
          </a:stretch>
        </p:blipFill>
        <p:spPr>
          <a:xfrm>
            <a:off x="766458" y="919134"/>
            <a:ext cx="7548868" cy="723638"/>
          </a:xfrm>
          <a:prstGeom prst="rect">
            <a:avLst/>
          </a:prstGeom>
        </p:spPr>
      </p:pic>
      <p:sp>
        <p:nvSpPr>
          <p:cNvPr id="3" name="Rectángulo 2">
            <a:extLst>
              <a:ext uri="{FF2B5EF4-FFF2-40B4-BE49-F238E27FC236}">
                <a16:creationId xmlns:a16="http://schemas.microsoft.com/office/drawing/2014/main" id="{92EF6945-953F-4172-B2A8-278110C8034E}"/>
              </a:ext>
            </a:extLst>
          </p:cNvPr>
          <p:cNvSpPr/>
          <p:nvPr/>
        </p:nvSpPr>
        <p:spPr>
          <a:xfrm>
            <a:off x="1688306" y="1799868"/>
            <a:ext cx="8815387" cy="4247317"/>
          </a:xfrm>
          <a:prstGeom prst="rect">
            <a:avLst/>
          </a:prstGeom>
        </p:spPr>
        <p:txBody>
          <a:bodyPr wrap="square">
            <a:spAutoFit/>
          </a:bodyPr>
          <a:lstStyle/>
          <a:p>
            <a:pPr algn="just"/>
            <a:r>
              <a:rPr lang="es-MX" dirty="0"/>
              <a:t>Se sugiere destinar tiempo de la sesión para analizar y reflexionar acerca de los avances que tienen en su Proceso de Mejora Continua. En este momento del ciclo escolar, ustedes cuentan con información acerca del aprovechamiento de sus estudiantes en los dos primeros periodos del año, la cual puede ser de gran utilidad para valorar los avances de la escuela en diversos ámbitos como pueden ser: el de aprovechamiento, la asistencia, el avance en su Programa Analítico, las prácticas docentes o la participación de las familias, entre otros. </a:t>
            </a:r>
          </a:p>
          <a:p>
            <a:pPr algn="just"/>
            <a:endParaRPr lang="es-MX" dirty="0"/>
          </a:p>
          <a:p>
            <a:pPr algn="just"/>
            <a:r>
              <a:rPr lang="es-MX" dirty="0"/>
              <a:t>Al mismo tiempo, es una oportunidad para fortalecer las acciones que definieron en su Programa de mejora continua, analizar sus avances y tomar decisiones acerca de lo que pueden fortalecer o redireccionar para lograr las metas que se plantearon al inicio del ciclo escolar. </a:t>
            </a:r>
          </a:p>
          <a:p>
            <a:pPr algn="just"/>
            <a:endParaRPr lang="es-MX" dirty="0"/>
          </a:p>
          <a:p>
            <a:pPr algn="just"/>
            <a:r>
              <a:rPr lang="es-MX" dirty="0"/>
              <a:t>Recuerden que el último periodo del año es crucial para redoblar esfuerzos y apoyar a las y los estudiantes que más lo necesitan, para que avancen en sus Procesos de Desarrollo de Aprendizaje.</a:t>
            </a:r>
          </a:p>
        </p:txBody>
      </p:sp>
    </p:spTree>
    <p:extLst>
      <p:ext uri="{BB962C8B-B14F-4D97-AF65-F5344CB8AC3E}">
        <p14:creationId xmlns:p14="http://schemas.microsoft.com/office/powerpoint/2010/main" val="2548737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0B5A72A-ADA4-4855-BE50-BF01B94D1F43}"/>
              </a:ext>
            </a:extLst>
          </p:cNvPr>
          <p:cNvPicPr>
            <a:picLocks noChangeAspect="1"/>
          </p:cNvPicPr>
          <p:nvPr/>
        </p:nvPicPr>
        <p:blipFill>
          <a:blip r:embed="rId2"/>
          <a:stretch>
            <a:fillRect/>
          </a:stretch>
        </p:blipFill>
        <p:spPr>
          <a:xfrm>
            <a:off x="1347489" y="742916"/>
            <a:ext cx="6275591" cy="714409"/>
          </a:xfrm>
          <a:prstGeom prst="rect">
            <a:avLst/>
          </a:prstGeom>
        </p:spPr>
      </p:pic>
      <p:pic>
        <p:nvPicPr>
          <p:cNvPr id="3" name="Imagen 2">
            <a:extLst>
              <a:ext uri="{FF2B5EF4-FFF2-40B4-BE49-F238E27FC236}">
                <a16:creationId xmlns:a16="http://schemas.microsoft.com/office/drawing/2014/main" id="{73BDF551-5913-426D-9734-874F0BF8D85F}"/>
              </a:ext>
            </a:extLst>
          </p:cNvPr>
          <p:cNvPicPr>
            <a:picLocks noChangeAspect="1"/>
          </p:cNvPicPr>
          <p:nvPr/>
        </p:nvPicPr>
        <p:blipFill>
          <a:blip r:embed="rId3"/>
          <a:stretch>
            <a:fillRect/>
          </a:stretch>
        </p:blipFill>
        <p:spPr>
          <a:xfrm>
            <a:off x="3431486" y="1457325"/>
            <a:ext cx="6275591" cy="4657759"/>
          </a:xfrm>
          <a:prstGeom prst="rect">
            <a:avLst/>
          </a:prstGeom>
        </p:spPr>
      </p:pic>
    </p:spTree>
    <p:extLst>
      <p:ext uri="{BB962C8B-B14F-4D97-AF65-F5344CB8AC3E}">
        <p14:creationId xmlns:p14="http://schemas.microsoft.com/office/powerpoint/2010/main" val="193950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7C3CD86-E5BB-487C-A9AC-8FA8AC6B3C9B}"/>
              </a:ext>
            </a:extLst>
          </p:cNvPr>
          <p:cNvPicPr>
            <a:picLocks noChangeAspect="1"/>
          </p:cNvPicPr>
          <p:nvPr/>
        </p:nvPicPr>
        <p:blipFill rotWithShape="1">
          <a:blip r:embed="rId2"/>
          <a:srcRect t="26759"/>
          <a:stretch/>
        </p:blipFill>
        <p:spPr>
          <a:xfrm>
            <a:off x="1394116" y="1580665"/>
            <a:ext cx="9663525" cy="4106250"/>
          </a:xfrm>
          <a:prstGeom prst="rect">
            <a:avLst/>
          </a:prstGeom>
        </p:spPr>
      </p:pic>
      <p:sp>
        <p:nvSpPr>
          <p:cNvPr id="3" name="Rectángulo 2">
            <a:extLst>
              <a:ext uri="{FF2B5EF4-FFF2-40B4-BE49-F238E27FC236}">
                <a16:creationId xmlns:a16="http://schemas.microsoft.com/office/drawing/2014/main" id="{635B30B1-BE52-40B4-BEF8-583B14B1DBC2}"/>
              </a:ext>
            </a:extLst>
          </p:cNvPr>
          <p:cNvSpPr/>
          <p:nvPr/>
        </p:nvSpPr>
        <p:spPr>
          <a:xfrm>
            <a:off x="3900887" y="5843558"/>
            <a:ext cx="3783280" cy="400110"/>
          </a:xfrm>
          <a:prstGeom prst="rect">
            <a:avLst/>
          </a:prstGeom>
        </p:spPr>
        <p:txBody>
          <a:bodyPr wrap="none">
            <a:spAutoFit/>
          </a:bodyPr>
          <a:lstStyle/>
          <a:p>
            <a:r>
              <a:rPr lang="es-MX" sz="2000" b="1" dirty="0">
                <a:solidFill>
                  <a:srgbClr val="DCAE06"/>
                </a:solidFill>
              </a:rPr>
              <a:t>Educación para la transformación </a:t>
            </a:r>
          </a:p>
        </p:txBody>
      </p:sp>
      <p:pic>
        <p:nvPicPr>
          <p:cNvPr id="4" name="Imagen 3">
            <a:extLst>
              <a:ext uri="{FF2B5EF4-FFF2-40B4-BE49-F238E27FC236}">
                <a16:creationId xmlns:a16="http://schemas.microsoft.com/office/drawing/2014/main" id="{DDF1294D-3B96-4384-9FDC-D2230FA3B60B}"/>
              </a:ext>
            </a:extLst>
          </p:cNvPr>
          <p:cNvPicPr>
            <a:picLocks noChangeAspect="1"/>
          </p:cNvPicPr>
          <p:nvPr/>
        </p:nvPicPr>
        <p:blipFill>
          <a:blip r:embed="rId3"/>
          <a:stretch>
            <a:fillRect/>
          </a:stretch>
        </p:blipFill>
        <p:spPr>
          <a:xfrm>
            <a:off x="866414" y="814387"/>
            <a:ext cx="6245889" cy="609635"/>
          </a:xfrm>
          <a:prstGeom prst="rect">
            <a:avLst/>
          </a:prstGeom>
          <a:effectLst>
            <a:softEdge rad="63500"/>
          </a:effectLst>
        </p:spPr>
      </p:pic>
    </p:spTree>
    <p:extLst>
      <p:ext uri="{BB962C8B-B14F-4D97-AF65-F5344CB8AC3E}">
        <p14:creationId xmlns:p14="http://schemas.microsoft.com/office/powerpoint/2010/main" val="331974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4598D8D-0F69-4A8D-8448-3F537C840A28}"/>
              </a:ext>
            </a:extLst>
          </p:cNvPr>
          <p:cNvPicPr>
            <a:picLocks noChangeAspect="1"/>
          </p:cNvPicPr>
          <p:nvPr/>
        </p:nvPicPr>
        <p:blipFill>
          <a:blip r:embed="rId2"/>
          <a:stretch>
            <a:fillRect/>
          </a:stretch>
        </p:blipFill>
        <p:spPr>
          <a:xfrm>
            <a:off x="775887" y="966743"/>
            <a:ext cx="6696475" cy="719182"/>
          </a:xfrm>
          <a:prstGeom prst="rect">
            <a:avLst/>
          </a:prstGeom>
        </p:spPr>
      </p:pic>
      <p:sp>
        <p:nvSpPr>
          <p:cNvPr id="3" name="Rectángulo 2">
            <a:extLst>
              <a:ext uri="{FF2B5EF4-FFF2-40B4-BE49-F238E27FC236}">
                <a16:creationId xmlns:a16="http://schemas.microsoft.com/office/drawing/2014/main" id="{05D6C413-BF14-48C4-A67D-E2845179B828}"/>
              </a:ext>
            </a:extLst>
          </p:cNvPr>
          <p:cNvSpPr/>
          <p:nvPr/>
        </p:nvSpPr>
        <p:spPr>
          <a:xfrm>
            <a:off x="611781" y="1815049"/>
            <a:ext cx="10968438" cy="923330"/>
          </a:xfrm>
          <a:prstGeom prst="rect">
            <a:avLst/>
          </a:prstGeom>
        </p:spPr>
        <p:txBody>
          <a:bodyPr wrap="square">
            <a:spAutoFit/>
          </a:bodyPr>
          <a:lstStyle/>
          <a:p>
            <a:pPr algn="just"/>
            <a:r>
              <a:rPr lang="es-MX" dirty="0">
                <a:latin typeface="Arial Rounded MT Bold" panose="020F0704030504030204" pitchFamily="34" charset="0"/>
              </a:rPr>
              <a:t>El Itinerario del Consejo Técnico Escolar que cada escuela definió, </a:t>
            </a:r>
            <a:r>
              <a:rPr lang="es-MX" b="1" dirty="0">
                <a:solidFill>
                  <a:srgbClr val="C00000"/>
                </a:solidFill>
                <a:latin typeface="Arial Rounded MT Bold" panose="020F0704030504030204" pitchFamily="34" charset="0"/>
              </a:rPr>
              <a:t>contribuye a fortalecer la autonomía profesional y la formación situada</a:t>
            </a:r>
            <a:r>
              <a:rPr lang="es-MX" dirty="0">
                <a:latin typeface="Arial Rounded MT Bold" panose="020F0704030504030204" pitchFamily="34" charset="0"/>
              </a:rPr>
              <a:t>, así como consolidar a los colectivos como comunidades de aprendizaje.</a:t>
            </a:r>
          </a:p>
        </p:txBody>
      </p:sp>
      <p:sp>
        <p:nvSpPr>
          <p:cNvPr id="5" name="Rectángulo 4">
            <a:extLst>
              <a:ext uri="{FF2B5EF4-FFF2-40B4-BE49-F238E27FC236}">
                <a16:creationId xmlns:a16="http://schemas.microsoft.com/office/drawing/2014/main" id="{BEC3892D-7664-4DD0-9715-052C20A2F2C7}"/>
              </a:ext>
            </a:extLst>
          </p:cNvPr>
          <p:cNvSpPr/>
          <p:nvPr/>
        </p:nvSpPr>
        <p:spPr>
          <a:xfrm>
            <a:off x="4717055" y="2643144"/>
            <a:ext cx="7027269" cy="646331"/>
          </a:xfrm>
          <a:prstGeom prst="rect">
            <a:avLst/>
          </a:prstGeom>
        </p:spPr>
        <p:txBody>
          <a:bodyPr wrap="square">
            <a:spAutoFit/>
          </a:bodyPr>
          <a:lstStyle/>
          <a:p>
            <a:r>
              <a:rPr lang="es-MX" dirty="0">
                <a:latin typeface="Arial Rounded MT Bold" panose="020F0704030504030204" pitchFamily="34" charset="0"/>
              </a:rPr>
              <a:t>● Dialogar en torno a las razones por las que consideran importante abordar el tema que han determinado.</a:t>
            </a:r>
          </a:p>
        </p:txBody>
      </p:sp>
      <p:sp>
        <p:nvSpPr>
          <p:cNvPr id="6" name="Rectángulo 5">
            <a:extLst>
              <a:ext uri="{FF2B5EF4-FFF2-40B4-BE49-F238E27FC236}">
                <a16:creationId xmlns:a16="http://schemas.microsoft.com/office/drawing/2014/main" id="{CC8E8B9C-7AD3-4457-B08C-0B8B25A60D4E}"/>
              </a:ext>
            </a:extLst>
          </p:cNvPr>
          <p:cNvSpPr/>
          <p:nvPr/>
        </p:nvSpPr>
        <p:spPr>
          <a:xfrm>
            <a:off x="4717055" y="3518430"/>
            <a:ext cx="7027269" cy="369332"/>
          </a:xfrm>
          <a:prstGeom prst="rect">
            <a:avLst/>
          </a:prstGeom>
        </p:spPr>
        <p:txBody>
          <a:bodyPr wrap="square">
            <a:spAutoFit/>
          </a:bodyPr>
          <a:lstStyle/>
          <a:p>
            <a:r>
              <a:rPr lang="es-MX" dirty="0">
                <a:latin typeface="Arial Rounded MT Bold" panose="020F0704030504030204" pitchFamily="34" charset="0"/>
              </a:rPr>
              <a:t>● Explorar los insumos.</a:t>
            </a:r>
          </a:p>
        </p:txBody>
      </p:sp>
      <p:sp>
        <p:nvSpPr>
          <p:cNvPr id="7" name="Rectángulo 6">
            <a:extLst>
              <a:ext uri="{FF2B5EF4-FFF2-40B4-BE49-F238E27FC236}">
                <a16:creationId xmlns:a16="http://schemas.microsoft.com/office/drawing/2014/main" id="{40990AF7-B5B1-4E24-8346-3EDF5F6B14CD}"/>
              </a:ext>
            </a:extLst>
          </p:cNvPr>
          <p:cNvSpPr/>
          <p:nvPr/>
        </p:nvSpPr>
        <p:spPr>
          <a:xfrm>
            <a:off x="4717054" y="4209051"/>
            <a:ext cx="7027269" cy="646331"/>
          </a:xfrm>
          <a:prstGeom prst="rect">
            <a:avLst/>
          </a:prstGeom>
        </p:spPr>
        <p:txBody>
          <a:bodyPr wrap="square">
            <a:spAutoFit/>
          </a:bodyPr>
          <a:lstStyle/>
          <a:p>
            <a:r>
              <a:rPr lang="es-MX" dirty="0">
                <a:latin typeface="Arial Rounded MT Bold" panose="020F0704030504030204" pitchFamily="34" charset="0"/>
              </a:rPr>
              <a:t>● Privilegiar el diálogo y el intercambio de experiencias docentes.</a:t>
            </a:r>
          </a:p>
        </p:txBody>
      </p:sp>
      <p:sp>
        <p:nvSpPr>
          <p:cNvPr id="8" name="Rectángulo 7">
            <a:extLst>
              <a:ext uri="{FF2B5EF4-FFF2-40B4-BE49-F238E27FC236}">
                <a16:creationId xmlns:a16="http://schemas.microsoft.com/office/drawing/2014/main" id="{F381F6DD-E85F-4FAA-BB0F-FE5299CF469A}"/>
              </a:ext>
            </a:extLst>
          </p:cNvPr>
          <p:cNvSpPr/>
          <p:nvPr/>
        </p:nvSpPr>
        <p:spPr>
          <a:xfrm>
            <a:off x="4717054" y="5134430"/>
            <a:ext cx="7027269" cy="646331"/>
          </a:xfrm>
          <a:prstGeom prst="rect">
            <a:avLst/>
          </a:prstGeom>
        </p:spPr>
        <p:txBody>
          <a:bodyPr wrap="square">
            <a:spAutoFit/>
          </a:bodyPr>
          <a:lstStyle/>
          <a:p>
            <a:r>
              <a:rPr lang="es-MX" dirty="0">
                <a:latin typeface="Arial Rounded MT Bold" panose="020F0704030504030204" pitchFamily="34" charset="0"/>
              </a:rPr>
              <a:t>● Reconocer que todas y todos son profesionales de la educación. </a:t>
            </a:r>
          </a:p>
        </p:txBody>
      </p:sp>
      <p:sp>
        <p:nvSpPr>
          <p:cNvPr id="9" name="Abrir llave 8">
            <a:extLst>
              <a:ext uri="{FF2B5EF4-FFF2-40B4-BE49-F238E27FC236}">
                <a16:creationId xmlns:a16="http://schemas.microsoft.com/office/drawing/2014/main" id="{1C9B19C0-4430-4854-A4D4-BEDE219C3555}"/>
              </a:ext>
            </a:extLst>
          </p:cNvPr>
          <p:cNvSpPr/>
          <p:nvPr/>
        </p:nvSpPr>
        <p:spPr>
          <a:xfrm>
            <a:off x="4124124" y="2643144"/>
            <a:ext cx="305001" cy="3137617"/>
          </a:xfrm>
          <a:prstGeom prst="leftBrac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11" name="CuadroTexto 10">
            <a:extLst>
              <a:ext uri="{FF2B5EF4-FFF2-40B4-BE49-F238E27FC236}">
                <a16:creationId xmlns:a16="http://schemas.microsoft.com/office/drawing/2014/main" id="{3D129B7E-9E86-A182-4EFE-B729B6B94852}"/>
              </a:ext>
            </a:extLst>
          </p:cNvPr>
          <p:cNvSpPr txBox="1"/>
          <p:nvPr/>
        </p:nvSpPr>
        <p:spPr>
          <a:xfrm>
            <a:off x="989409" y="3166908"/>
            <a:ext cx="2511028" cy="2308324"/>
          </a:xfrm>
          <a:prstGeom prst="rect">
            <a:avLst/>
          </a:prstGeom>
          <a:noFill/>
          <a:ln w="57150">
            <a:solidFill>
              <a:schemeClr val="accent6"/>
            </a:solidFill>
          </a:ln>
        </p:spPr>
        <p:txBody>
          <a:bodyPr wrap="square">
            <a:spAutoFit/>
          </a:bodyPr>
          <a:lstStyle/>
          <a:p>
            <a:pPr algn="just"/>
            <a:r>
              <a:rPr lang="es-MX" sz="1800" b="1" dirty="0"/>
              <a:t>Sugerencias para favorecer el diálogo pedagógico, la reflexión, el aprendizaje entre pares y el trabajo colaborativo en el del CTE:</a:t>
            </a:r>
          </a:p>
        </p:txBody>
      </p:sp>
    </p:spTree>
    <p:extLst>
      <p:ext uri="{BB962C8B-B14F-4D97-AF65-F5344CB8AC3E}">
        <p14:creationId xmlns:p14="http://schemas.microsoft.com/office/powerpoint/2010/main" val="200184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92118-A2E6-C738-69BC-FA2540433E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F24032A-7443-BEB6-C8F0-B687D4257D38}"/>
              </a:ext>
            </a:extLst>
          </p:cNvPr>
          <p:cNvSpPr txBox="1"/>
          <p:nvPr/>
        </p:nvSpPr>
        <p:spPr>
          <a:xfrm>
            <a:off x="2566218" y="1804301"/>
            <a:ext cx="8495071" cy="731482"/>
          </a:xfrm>
          <a:prstGeom prst="rect">
            <a:avLst/>
          </a:prstGeom>
          <a:noFill/>
        </p:spPr>
        <p:txBody>
          <a:bodyPr wrap="square">
            <a:spAutoFit/>
          </a:bodyPr>
          <a:lstStyle/>
          <a:p>
            <a:pPr marL="12700" marR="633095">
              <a:lnSpc>
                <a:spcPct val="121300"/>
              </a:lnSpc>
              <a:spcBef>
                <a:spcPts val="100"/>
              </a:spcBef>
            </a:pPr>
            <a:r>
              <a:rPr lang="es-MX" sz="1800" spc="-20" dirty="0">
                <a:latin typeface="Arial MT"/>
                <a:cs typeface="Arial MT"/>
              </a:rPr>
              <a:t>Mensaje</a:t>
            </a:r>
            <a:r>
              <a:rPr lang="es-MX" sz="1800" spc="-15" dirty="0">
                <a:latin typeface="Arial MT"/>
                <a:cs typeface="Arial MT"/>
              </a:rPr>
              <a:t> </a:t>
            </a:r>
            <a:r>
              <a:rPr lang="es-MX" sz="1800" dirty="0">
                <a:latin typeface="Arial MT"/>
                <a:cs typeface="Arial MT"/>
              </a:rPr>
              <a:t>del</a:t>
            </a:r>
            <a:r>
              <a:rPr lang="es-MX" sz="1800" spc="-15" dirty="0">
                <a:latin typeface="Arial MT"/>
                <a:cs typeface="Arial MT"/>
              </a:rPr>
              <a:t> </a:t>
            </a:r>
            <a:r>
              <a:rPr lang="es-MX" sz="1800" spc="-75" dirty="0">
                <a:latin typeface="Arial Black"/>
                <a:cs typeface="Arial Black"/>
              </a:rPr>
              <a:t>Maestro</a:t>
            </a:r>
            <a:r>
              <a:rPr lang="es-MX" sz="1800" spc="-70" dirty="0">
                <a:latin typeface="Arial Black"/>
                <a:cs typeface="Arial Black"/>
              </a:rPr>
              <a:t> </a:t>
            </a:r>
            <a:r>
              <a:rPr lang="es-MX" sz="1800" spc="-55" dirty="0">
                <a:latin typeface="Arial Black"/>
                <a:cs typeface="Arial Black"/>
              </a:rPr>
              <a:t>Mario</a:t>
            </a:r>
            <a:r>
              <a:rPr lang="es-MX" sz="1800" spc="-75" dirty="0">
                <a:latin typeface="Arial Black"/>
                <a:cs typeface="Arial Black"/>
              </a:rPr>
              <a:t> Delgado</a:t>
            </a:r>
            <a:r>
              <a:rPr lang="es-MX" sz="1800" spc="-70" dirty="0">
                <a:latin typeface="Arial Black"/>
                <a:cs typeface="Arial Black"/>
              </a:rPr>
              <a:t> </a:t>
            </a:r>
            <a:r>
              <a:rPr lang="es-MX" sz="1800" spc="-65" dirty="0">
                <a:latin typeface="Arial Black"/>
                <a:cs typeface="Arial Black"/>
              </a:rPr>
              <a:t>Carrillo</a:t>
            </a:r>
            <a:r>
              <a:rPr lang="es-MX" sz="1800" spc="-65" dirty="0">
                <a:latin typeface="Arial MT"/>
                <a:cs typeface="Arial MT"/>
              </a:rPr>
              <a:t>,</a:t>
            </a:r>
            <a:r>
              <a:rPr lang="es-MX" sz="1800" spc="-15" dirty="0">
                <a:latin typeface="Arial MT"/>
                <a:cs typeface="Arial MT"/>
              </a:rPr>
              <a:t> </a:t>
            </a:r>
            <a:r>
              <a:rPr lang="es-MX" sz="1800" spc="-20" dirty="0">
                <a:latin typeface="Arial MT"/>
                <a:cs typeface="Arial MT"/>
              </a:rPr>
              <a:t>Secretario</a:t>
            </a:r>
            <a:r>
              <a:rPr lang="es-MX" sz="1800" spc="-15" dirty="0">
                <a:latin typeface="Arial MT"/>
                <a:cs typeface="Arial MT"/>
              </a:rPr>
              <a:t> </a:t>
            </a:r>
            <a:r>
              <a:rPr lang="es-MX" sz="1800" dirty="0">
                <a:latin typeface="Arial MT"/>
                <a:cs typeface="Arial MT"/>
              </a:rPr>
              <a:t>de</a:t>
            </a:r>
            <a:r>
              <a:rPr lang="es-MX" sz="1800" spc="-10" dirty="0">
                <a:latin typeface="Arial MT"/>
                <a:cs typeface="Arial MT"/>
              </a:rPr>
              <a:t> </a:t>
            </a:r>
            <a:r>
              <a:rPr lang="es-MX" sz="1800" spc="-25" dirty="0">
                <a:latin typeface="Arial MT"/>
                <a:cs typeface="Arial MT"/>
              </a:rPr>
              <a:t>Educación</a:t>
            </a:r>
            <a:r>
              <a:rPr lang="es-MX" sz="1800" spc="-15" dirty="0">
                <a:latin typeface="Arial MT"/>
                <a:cs typeface="Arial MT"/>
              </a:rPr>
              <a:t> </a:t>
            </a:r>
            <a:r>
              <a:rPr lang="es-MX" sz="1800" spc="-10" dirty="0">
                <a:latin typeface="Arial MT"/>
                <a:cs typeface="Arial MT"/>
              </a:rPr>
              <a:t>Pública </a:t>
            </a:r>
            <a:r>
              <a:rPr lang="es-MX" sz="1800" dirty="0">
                <a:latin typeface="Arial MT"/>
                <a:cs typeface="Arial MT"/>
              </a:rPr>
              <a:t>a</a:t>
            </a:r>
            <a:r>
              <a:rPr lang="es-MX" sz="1800" spc="-40" dirty="0">
                <a:latin typeface="Arial MT"/>
                <a:cs typeface="Arial MT"/>
              </a:rPr>
              <a:t> </a:t>
            </a:r>
            <a:r>
              <a:rPr lang="es-MX" sz="1800" spc="-20" dirty="0">
                <a:latin typeface="Arial MT"/>
                <a:cs typeface="Arial MT"/>
              </a:rPr>
              <a:t>maestras,</a:t>
            </a:r>
            <a:r>
              <a:rPr lang="es-MX" sz="1800" spc="-40" dirty="0">
                <a:latin typeface="Arial MT"/>
                <a:cs typeface="Arial MT"/>
              </a:rPr>
              <a:t> </a:t>
            </a:r>
            <a:r>
              <a:rPr lang="es-MX" sz="1800" dirty="0">
                <a:latin typeface="Arial MT"/>
                <a:cs typeface="Arial MT"/>
              </a:rPr>
              <a:t>maestros</a:t>
            </a:r>
            <a:r>
              <a:rPr lang="es-MX" sz="1800" spc="-40" dirty="0">
                <a:latin typeface="Arial MT"/>
                <a:cs typeface="Arial MT"/>
              </a:rPr>
              <a:t> y</a:t>
            </a:r>
            <a:r>
              <a:rPr lang="es-MX" sz="1800" spc="-35" dirty="0">
                <a:latin typeface="Arial MT"/>
                <a:cs typeface="Arial MT"/>
              </a:rPr>
              <a:t> </a:t>
            </a:r>
            <a:r>
              <a:rPr lang="es-MX" sz="1800" dirty="0">
                <a:latin typeface="Arial MT"/>
                <a:cs typeface="Arial MT"/>
              </a:rPr>
              <a:t>agentes</a:t>
            </a:r>
            <a:r>
              <a:rPr lang="es-MX" sz="1800" spc="-40" dirty="0">
                <a:latin typeface="Arial MT"/>
                <a:cs typeface="Arial MT"/>
              </a:rPr>
              <a:t> </a:t>
            </a:r>
            <a:r>
              <a:rPr lang="es-MX" sz="1800" spc="-10" dirty="0">
                <a:latin typeface="Arial MT"/>
                <a:cs typeface="Arial MT"/>
              </a:rPr>
              <a:t>educativos.</a:t>
            </a:r>
            <a:endParaRPr lang="es-MX" sz="1800" dirty="0">
              <a:latin typeface="Arial MT"/>
              <a:cs typeface="Arial MT"/>
            </a:endParaRPr>
          </a:p>
        </p:txBody>
      </p:sp>
      <p:pic>
        <p:nvPicPr>
          <p:cNvPr id="5" name="Imagen 4">
            <a:extLst>
              <a:ext uri="{FF2B5EF4-FFF2-40B4-BE49-F238E27FC236}">
                <a16:creationId xmlns:a16="http://schemas.microsoft.com/office/drawing/2014/main" id="{518A9F92-6586-9A5C-50AB-8DFA6F419C84}"/>
              </a:ext>
            </a:extLst>
          </p:cNvPr>
          <p:cNvPicPr>
            <a:picLocks noChangeAspect="1"/>
          </p:cNvPicPr>
          <p:nvPr/>
        </p:nvPicPr>
        <p:blipFill>
          <a:blip r:embed="rId2"/>
          <a:srcRect l="77459" t="38902" r="15779" b="50427"/>
          <a:stretch>
            <a:fillRect/>
          </a:stretch>
        </p:blipFill>
        <p:spPr>
          <a:xfrm>
            <a:off x="1603947" y="1804301"/>
            <a:ext cx="824460" cy="731482"/>
          </a:xfrm>
          <a:prstGeom prst="rect">
            <a:avLst/>
          </a:prstGeom>
        </p:spPr>
      </p:pic>
    </p:spTree>
    <p:extLst>
      <p:ext uri="{BB962C8B-B14F-4D97-AF65-F5344CB8AC3E}">
        <p14:creationId xmlns:p14="http://schemas.microsoft.com/office/powerpoint/2010/main" val="183792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8502773-21AF-442E-9029-2F95DF222870}"/>
              </a:ext>
            </a:extLst>
          </p:cNvPr>
          <p:cNvPicPr>
            <a:picLocks noChangeAspect="1"/>
          </p:cNvPicPr>
          <p:nvPr/>
        </p:nvPicPr>
        <p:blipFill>
          <a:blip r:embed="rId2"/>
          <a:stretch>
            <a:fillRect/>
          </a:stretch>
        </p:blipFill>
        <p:spPr>
          <a:xfrm>
            <a:off x="947337" y="1004852"/>
            <a:ext cx="6525025" cy="504895"/>
          </a:xfrm>
          <a:prstGeom prst="rect">
            <a:avLst/>
          </a:prstGeom>
        </p:spPr>
      </p:pic>
      <p:sp>
        <p:nvSpPr>
          <p:cNvPr id="3" name="Rectángulo 2">
            <a:extLst>
              <a:ext uri="{FF2B5EF4-FFF2-40B4-BE49-F238E27FC236}">
                <a16:creationId xmlns:a16="http://schemas.microsoft.com/office/drawing/2014/main" id="{8CE7D175-5A74-4A95-BA79-4B4A687058C8}"/>
              </a:ext>
            </a:extLst>
          </p:cNvPr>
          <p:cNvSpPr/>
          <p:nvPr/>
        </p:nvSpPr>
        <p:spPr>
          <a:xfrm>
            <a:off x="1790698" y="2653010"/>
            <a:ext cx="6781801" cy="1323439"/>
          </a:xfrm>
          <a:prstGeom prst="rect">
            <a:avLst/>
          </a:prstGeom>
        </p:spPr>
        <p:txBody>
          <a:bodyPr wrap="square">
            <a:spAutoFit/>
          </a:bodyPr>
          <a:lstStyle/>
          <a:p>
            <a:pPr marL="342900" indent="-342900" algn="just">
              <a:buClr>
                <a:schemeClr val="accent6">
                  <a:lumMod val="50000"/>
                </a:schemeClr>
              </a:buClr>
              <a:buFont typeface="Wingdings" panose="05000000000000000000" pitchFamily="2" charset="2"/>
              <a:buChar char="Ø"/>
            </a:pPr>
            <a:r>
              <a:rPr lang="es-MX" sz="2000" dirty="0">
                <a:latin typeface="Arial Rounded MT Bold" panose="020F0704030504030204" pitchFamily="34" charset="0"/>
              </a:rPr>
              <a:t>Profundizar en la comprensión de las </a:t>
            </a:r>
            <a:r>
              <a:rPr lang="es-MX" sz="2000" dirty="0">
                <a:solidFill>
                  <a:srgbClr val="C00000"/>
                </a:solidFill>
                <a:latin typeface="Arial Rounded MT Bold" panose="020F0704030504030204" pitchFamily="34" charset="0"/>
              </a:rPr>
              <a:t>características</a:t>
            </a:r>
            <a:r>
              <a:rPr lang="es-MX" sz="2000" dirty="0">
                <a:latin typeface="Arial Rounded MT Bold" panose="020F0704030504030204" pitchFamily="34" charset="0"/>
              </a:rPr>
              <a:t> de los Ejes Articuladores del Plan de Estudio 2022 y </a:t>
            </a:r>
            <a:r>
              <a:rPr lang="es-MX" sz="2000" dirty="0">
                <a:solidFill>
                  <a:srgbClr val="C00000"/>
                </a:solidFill>
                <a:latin typeface="Arial Rounded MT Bold" panose="020F0704030504030204" pitchFamily="34" charset="0"/>
              </a:rPr>
              <a:t>su contribución </a:t>
            </a:r>
            <a:r>
              <a:rPr lang="es-MX" sz="2000" dirty="0">
                <a:latin typeface="Arial Rounded MT Bold" panose="020F0704030504030204" pitchFamily="34" charset="0"/>
              </a:rPr>
              <a:t>a la elaboración del </a:t>
            </a:r>
            <a:r>
              <a:rPr lang="es-MX" sz="2000" dirty="0">
                <a:solidFill>
                  <a:srgbClr val="C00000"/>
                </a:solidFill>
                <a:latin typeface="Arial Rounded MT Bold" panose="020F0704030504030204" pitchFamily="34" charset="0"/>
              </a:rPr>
              <a:t>Programa Analítico </a:t>
            </a:r>
            <a:r>
              <a:rPr lang="es-MX" sz="2000" dirty="0">
                <a:latin typeface="Arial Rounded MT Bold" panose="020F0704030504030204" pitchFamily="34" charset="0"/>
              </a:rPr>
              <a:t>y el </a:t>
            </a:r>
            <a:r>
              <a:rPr lang="es-MX" sz="2000" dirty="0">
                <a:solidFill>
                  <a:srgbClr val="C00000"/>
                </a:solidFill>
                <a:latin typeface="Arial Rounded MT Bold" panose="020F0704030504030204" pitchFamily="34" charset="0"/>
              </a:rPr>
              <a:t>diseño de proyectos</a:t>
            </a:r>
            <a:r>
              <a:rPr lang="es-MX" sz="2000" dirty="0">
                <a:latin typeface="Arial Rounded MT Bold" panose="020F0704030504030204" pitchFamily="34" charset="0"/>
              </a:rPr>
              <a:t>.</a:t>
            </a:r>
          </a:p>
        </p:txBody>
      </p:sp>
      <p:pic>
        <p:nvPicPr>
          <p:cNvPr id="4" name="Imagen 3">
            <a:extLst>
              <a:ext uri="{FF2B5EF4-FFF2-40B4-BE49-F238E27FC236}">
                <a16:creationId xmlns:a16="http://schemas.microsoft.com/office/drawing/2014/main" id="{F1145C4E-BBBB-494C-A548-E9BA9AB4AFC0}"/>
              </a:ext>
            </a:extLst>
          </p:cNvPr>
          <p:cNvPicPr>
            <a:picLocks noChangeAspect="1"/>
          </p:cNvPicPr>
          <p:nvPr/>
        </p:nvPicPr>
        <p:blipFill rotWithShape="1">
          <a:blip r:embed="rId3"/>
          <a:srcRect l="10012"/>
          <a:stretch/>
        </p:blipFill>
        <p:spPr>
          <a:xfrm>
            <a:off x="8772525" y="3429000"/>
            <a:ext cx="2783560" cy="2766833"/>
          </a:xfrm>
          <a:prstGeom prst="rect">
            <a:avLst/>
          </a:prstGeom>
          <a:effectLst>
            <a:softEdge rad="63500"/>
          </a:effectLst>
        </p:spPr>
      </p:pic>
    </p:spTree>
    <p:extLst>
      <p:ext uri="{BB962C8B-B14F-4D97-AF65-F5344CB8AC3E}">
        <p14:creationId xmlns:p14="http://schemas.microsoft.com/office/powerpoint/2010/main" val="133401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E4D7EF-A782-4DA5-AB8D-15237F979A89}"/>
              </a:ext>
            </a:extLst>
          </p:cNvPr>
          <p:cNvPicPr>
            <a:picLocks noChangeAspect="1"/>
          </p:cNvPicPr>
          <p:nvPr/>
        </p:nvPicPr>
        <p:blipFill rotWithShape="1">
          <a:blip r:embed="rId2"/>
          <a:srcRect t="21481"/>
          <a:stretch/>
        </p:blipFill>
        <p:spPr>
          <a:xfrm>
            <a:off x="628451" y="907765"/>
            <a:ext cx="7034610" cy="564684"/>
          </a:xfrm>
          <a:prstGeom prst="rect">
            <a:avLst/>
          </a:prstGeom>
        </p:spPr>
      </p:pic>
      <p:sp>
        <p:nvSpPr>
          <p:cNvPr id="3" name="Rectángulo 2">
            <a:extLst>
              <a:ext uri="{FF2B5EF4-FFF2-40B4-BE49-F238E27FC236}">
                <a16:creationId xmlns:a16="http://schemas.microsoft.com/office/drawing/2014/main" id="{CB8E9C38-7F40-4DCD-86BB-5366B0017E85}"/>
              </a:ext>
            </a:extLst>
          </p:cNvPr>
          <p:cNvSpPr/>
          <p:nvPr/>
        </p:nvSpPr>
        <p:spPr>
          <a:xfrm>
            <a:off x="637778" y="1432769"/>
            <a:ext cx="10935097" cy="923330"/>
          </a:xfrm>
          <a:prstGeom prst="rect">
            <a:avLst/>
          </a:prstGeom>
        </p:spPr>
        <p:txBody>
          <a:bodyPr wrap="square">
            <a:spAutoFit/>
          </a:bodyPr>
          <a:lstStyle/>
          <a:p>
            <a:pPr algn="just"/>
            <a:r>
              <a:rPr lang="es-MX" dirty="0">
                <a:latin typeface="Arial Rounded MT Bold" panose="020F0704030504030204" pitchFamily="34" charset="0"/>
              </a:rPr>
              <a:t>Los Ejes Articuladores del Plan de Estudio para la Educación Preescolar, Primaria y Secundaria 2022 tienen múltiples </a:t>
            </a:r>
            <a:r>
              <a:rPr lang="es-MX" dirty="0">
                <a:solidFill>
                  <a:srgbClr val="C00000"/>
                </a:solidFill>
                <a:latin typeface="Arial Rounded MT Bold" panose="020F0704030504030204" pitchFamily="34" charset="0"/>
              </a:rPr>
              <a:t>facetas, dimensiones y finalidades</a:t>
            </a:r>
            <a:r>
              <a:rPr lang="es-MX" dirty="0">
                <a:latin typeface="Arial Rounded MT Bold" panose="020F0704030504030204" pitchFamily="34" charset="0"/>
              </a:rPr>
              <a:t> en sus diferentes componentes y en los distintos niveles de concreción curricular. </a:t>
            </a:r>
          </a:p>
        </p:txBody>
      </p:sp>
      <p:sp>
        <p:nvSpPr>
          <p:cNvPr id="4" name="Rectángulo 3">
            <a:extLst>
              <a:ext uri="{FF2B5EF4-FFF2-40B4-BE49-F238E27FC236}">
                <a16:creationId xmlns:a16="http://schemas.microsoft.com/office/drawing/2014/main" id="{6E3C55AB-5C8D-465E-B4FF-AF535A4568C4}"/>
              </a:ext>
            </a:extLst>
          </p:cNvPr>
          <p:cNvSpPr/>
          <p:nvPr/>
        </p:nvSpPr>
        <p:spPr>
          <a:xfrm>
            <a:off x="4388644" y="2340264"/>
            <a:ext cx="3024187" cy="923330"/>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dirty="0"/>
              <a:t>Están presentes en los rasgos del </a:t>
            </a:r>
            <a:r>
              <a:rPr lang="es-MX" dirty="0">
                <a:solidFill>
                  <a:srgbClr val="C00000"/>
                </a:solidFill>
              </a:rPr>
              <a:t>Perfil de egreso </a:t>
            </a:r>
            <a:r>
              <a:rPr lang="es-MX" dirty="0"/>
              <a:t>de la educación básica.</a:t>
            </a:r>
          </a:p>
        </p:txBody>
      </p:sp>
      <p:sp>
        <p:nvSpPr>
          <p:cNvPr id="5" name="Rectángulo 4">
            <a:extLst>
              <a:ext uri="{FF2B5EF4-FFF2-40B4-BE49-F238E27FC236}">
                <a16:creationId xmlns:a16="http://schemas.microsoft.com/office/drawing/2014/main" id="{6BD9D1D5-B077-4C1D-88A5-575FA87C45DC}"/>
              </a:ext>
            </a:extLst>
          </p:cNvPr>
          <p:cNvSpPr/>
          <p:nvPr/>
        </p:nvSpPr>
        <p:spPr>
          <a:xfrm>
            <a:off x="8034735" y="2301451"/>
            <a:ext cx="3128962" cy="923330"/>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dirty="0">
                <a:solidFill>
                  <a:schemeClr val="tx1"/>
                </a:solidFill>
              </a:rPr>
              <a:t>En </a:t>
            </a:r>
            <a:r>
              <a:rPr lang="es-MX" dirty="0">
                <a:solidFill>
                  <a:srgbClr val="C00000"/>
                </a:solidFill>
              </a:rPr>
              <a:t>el ideal</a:t>
            </a:r>
            <a:r>
              <a:rPr lang="es-MX" dirty="0">
                <a:solidFill>
                  <a:schemeClr val="tx1"/>
                </a:solidFill>
              </a:rPr>
              <a:t> de ciudadanas y ciudadanos integrantes de una sociedad democrática.</a:t>
            </a:r>
          </a:p>
        </p:txBody>
      </p:sp>
      <p:sp>
        <p:nvSpPr>
          <p:cNvPr id="6" name="Rectángulo 5">
            <a:extLst>
              <a:ext uri="{FF2B5EF4-FFF2-40B4-BE49-F238E27FC236}">
                <a16:creationId xmlns:a16="http://schemas.microsoft.com/office/drawing/2014/main" id="{55ADA9D1-C693-481F-9BE2-DB42742F31F7}"/>
              </a:ext>
            </a:extLst>
          </p:cNvPr>
          <p:cNvSpPr/>
          <p:nvPr/>
        </p:nvSpPr>
        <p:spPr>
          <a:xfrm>
            <a:off x="8181186" y="3543103"/>
            <a:ext cx="3577427" cy="1477328"/>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dirty="0"/>
              <a:t>Se definen las </a:t>
            </a:r>
            <a:r>
              <a:rPr lang="es-MX" dirty="0">
                <a:solidFill>
                  <a:srgbClr val="C00000"/>
                </a:solidFill>
              </a:rPr>
              <a:t>capacidades humanas</a:t>
            </a:r>
            <a:r>
              <a:rPr lang="es-MX" dirty="0"/>
              <a:t> que habrán de desarrollar  NNA, que las y los preparan para vivir y convivir en una sociedad democrática y justa.</a:t>
            </a:r>
          </a:p>
        </p:txBody>
      </p:sp>
      <p:sp>
        <p:nvSpPr>
          <p:cNvPr id="7" name="Rectángulo 6">
            <a:extLst>
              <a:ext uri="{FF2B5EF4-FFF2-40B4-BE49-F238E27FC236}">
                <a16:creationId xmlns:a16="http://schemas.microsoft.com/office/drawing/2014/main" id="{770456DD-067A-47A5-8085-C0F6AC58B5C1}"/>
              </a:ext>
            </a:extLst>
          </p:cNvPr>
          <p:cNvSpPr/>
          <p:nvPr/>
        </p:nvSpPr>
        <p:spPr>
          <a:xfrm>
            <a:off x="4411802" y="4940984"/>
            <a:ext cx="3228975" cy="1154162"/>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MX" dirty="0"/>
              <a:t> </a:t>
            </a:r>
            <a:r>
              <a:rPr lang="es-MX" sz="1700" dirty="0"/>
              <a:t>Se expresan en los </a:t>
            </a:r>
            <a:r>
              <a:rPr lang="es-MX" sz="1700" dirty="0">
                <a:solidFill>
                  <a:srgbClr val="C00000"/>
                </a:solidFill>
              </a:rPr>
              <a:t>Contenidos</a:t>
            </a:r>
            <a:r>
              <a:rPr lang="es-MX" sz="1700" dirty="0"/>
              <a:t> y los Procesos de Desarrollo de Aprendizaje </a:t>
            </a:r>
            <a:r>
              <a:rPr lang="es-MX" sz="1700" dirty="0">
                <a:solidFill>
                  <a:srgbClr val="C00000"/>
                </a:solidFill>
              </a:rPr>
              <a:t>(PDA)</a:t>
            </a:r>
            <a:r>
              <a:rPr lang="es-MX" sz="1700" dirty="0"/>
              <a:t> de los Campos formativos.</a:t>
            </a:r>
          </a:p>
        </p:txBody>
      </p:sp>
      <p:sp>
        <p:nvSpPr>
          <p:cNvPr id="8" name="Rectángulo 7">
            <a:extLst>
              <a:ext uri="{FF2B5EF4-FFF2-40B4-BE49-F238E27FC236}">
                <a16:creationId xmlns:a16="http://schemas.microsoft.com/office/drawing/2014/main" id="{542D3598-1D20-4525-83F1-34342BCCD6AE}"/>
              </a:ext>
            </a:extLst>
          </p:cNvPr>
          <p:cNvSpPr/>
          <p:nvPr/>
        </p:nvSpPr>
        <p:spPr>
          <a:xfrm>
            <a:off x="1111162" y="4722632"/>
            <a:ext cx="2682220" cy="92333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dirty="0"/>
              <a:t>Están presentes en los </a:t>
            </a:r>
            <a:r>
              <a:rPr lang="es-MX" dirty="0">
                <a:solidFill>
                  <a:srgbClr val="C00000"/>
                </a:solidFill>
              </a:rPr>
              <a:t>elementos centrales </a:t>
            </a:r>
            <a:r>
              <a:rPr lang="es-MX" dirty="0"/>
              <a:t>del Plan de Estudio.</a:t>
            </a:r>
          </a:p>
        </p:txBody>
      </p:sp>
      <p:sp>
        <p:nvSpPr>
          <p:cNvPr id="9" name="Rectángulo 8">
            <a:extLst>
              <a:ext uri="{FF2B5EF4-FFF2-40B4-BE49-F238E27FC236}">
                <a16:creationId xmlns:a16="http://schemas.microsoft.com/office/drawing/2014/main" id="{CE57684B-60CF-473F-8DFE-EA8A11417633}"/>
              </a:ext>
            </a:extLst>
          </p:cNvPr>
          <p:cNvSpPr/>
          <p:nvPr/>
        </p:nvSpPr>
        <p:spPr>
          <a:xfrm>
            <a:off x="978273" y="2693761"/>
            <a:ext cx="2886075" cy="1477328"/>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MX" dirty="0"/>
              <a:t>Es a través de ellos que se </a:t>
            </a:r>
            <a:r>
              <a:rPr lang="es-MX" dirty="0">
                <a:solidFill>
                  <a:srgbClr val="C00000"/>
                </a:solidFill>
              </a:rPr>
              <a:t>vinculan las situaciones o problemas </a:t>
            </a:r>
            <a:r>
              <a:rPr lang="es-MX" dirty="0"/>
              <a:t>que identifican en la lectura de la realidad con los contenidos y PDA.</a:t>
            </a:r>
          </a:p>
        </p:txBody>
      </p:sp>
      <p:pic>
        <p:nvPicPr>
          <p:cNvPr id="13" name="Gráfico 12" descr="Flecha curva en el sentido de las agujas del reloj">
            <a:extLst>
              <a:ext uri="{FF2B5EF4-FFF2-40B4-BE49-F238E27FC236}">
                <a16:creationId xmlns:a16="http://schemas.microsoft.com/office/drawing/2014/main" id="{269BA84E-4E0A-4650-9E0C-ADA40C2716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1727" y="3315893"/>
            <a:ext cx="238020" cy="443374"/>
          </a:xfrm>
          <a:prstGeom prst="rect">
            <a:avLst/>
          </a:prstGeom>
        </p:spPr>
      </p:pic>
      <p:pic>
        <p:nvPicPr>
          <p:cNvPr id="14" name="Gráfico 13" descr="Flecha curva en el sentido de las agujas del reloj">
            <a:extLst>
              <a:ext uri="{FF2B5EF4-FFF2-40B4-BE49-F238E27FC236}">
                <a16:creationId xmlns:a16="http://schemas.microsoft.com/office/drawing/2014/main" id="{1181BA20-A5A0-41CD-A535-C03614185B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579882">
            <a:off x="4116577" y="3722539"/>
            <a:ext cx="481598" cy="897100"/>
          </a:xfrm>
          <a:prstGeom prst="rect">
            <a:avLst/>
          </a:prstGeom>
        </p:spPr>
      </p:pic>
      <p:pic>
        <p:nvPicPr>
          <p:cNvPr id="15" name="Gráfico 14" descr="Flecha curva en el sentido de las agujas del reloj">
            <a:extLst>
              <a:ext uri="{FF2B5EF4-FFF2-40B4-BE49-F238E27FC236}">
                <a16:creationId xmlns:a16="http://schemas.microsoft.com/office/drawing/2014/main" id="{E4092DF7-9292-43A9-8CC8-76AF3FB307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349414">
            <a:off x="4084217" y="4289598"/>
            <a:ext cx="509492" cy="949060"/>
          </a:xfrm>
          <a:prstGeom prst="rect">
            <a:avLst/>
          </a:prstGeom>
        </p:spPr>
      </p:pic>
      <p:pic>
        <p:nvPicPr>
          <p:cNvPr id="16" name="Gráfico 15" descr="Flecha curva en el sentido de las agujas del reloj">
            <a:extLst>
              <a:ext uri="{FF2B5EF4-FFF2-40B4-BE49-F238E27FC236}">
                <a16:creationId xmlns:a16="http://schemas.microsoft.com/office/drawing/2014/main" id="{BED8F485-BC7D-460B-8211-D8FE0D4B53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459246">
            <a:off x="5711792" y="4536550"/>
            <a:ext cx="259178" cy="455157"/>
          </a:xfrm>
          <a:prstGeom prst="rect">
            <a:avLst/>
          </a:prstGeom>
        </p:spPr>
      </p:pic>
      <p:sp>
        <p:nvSpPr>
          <p:cNvPr id="17" name="Rectángulo: esquinas diagonales cortadas 16">
            <a:extLst>
              <a:ext uri="{FF2B5EF4-FFF2-40B4-BE49-F238E27FC236}">
                <a16:creationId xmlns:a16="http://schemas.microsoft.com/office/drawing/2014/main" id="{843551E7-4005-4493-99B4-9E80D0641C09}"/>
              </a:ext>
            </a:extLst>
          </p:cNvPr>
          <p:cNvSpPr/>
          <p:nvPr/>
        </p:nvSpPr>
        <p:spPr>
          <a:xfrm>
            <a:off x="4905437" y="3733597"/>
            <a:ext cx="1990600" cy="83979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Arial Rounded MT Bold" panose="020F0704030504030204" pitchFamily="34" charset="0"/>
              </a:rPr>
              <a:t>Ejes articuladores</a:t>
            </a:r>
          </a:p>
        </p:txBody>
      </p:sp>
      <p:pic>
        <p:nvPicPr>
          <p:cNvPr id="18" name="Gráfico 17" descr="Flecha curva en el sentido de las agujas del reloj">
            <a:extLst>
              <a:ext uri="{FF2B5EF4-FFF2-40B4-BE49-F238E27FC236}">
                <a16:creationId xmlns:a16="http://schemas.microsoft.com/office/drawing/2014/main" id="{28783574-999A-425E-8F89-1AE929B683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09736">
            <a:off x="7329813" y="3731588"/>
            <a:ext cx="398478" cy="699789"/>
          </a:xfrm>
          <a:prstGeom prst="rect">
            <a:avLst/>
          </a:prstGeom>
        </p:spPr>
      </p:pic>
      <p:pic>
        <p:nvPicPr>
          <p:cNvPr id="21" name="Gráfico 20" descr="Flecha curva en el sentido de las agujas del reloj">
            <a:extLst>
              <a:ext uri="{FF2B5EF4-FFF2-40B4-BE49-F238E27FC236}">
                <a16:creationId xmlns:a16="http://schemas.microsoft.com/office/drawing/2014/main" id="{1653E5C3-FB9C-459E-AB14-29F66B3D1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05142">
            <a:off x="7441538" y="2304035"/>
            <a:ext cx="398478" cy="699789"/>
          </a:xfrm>
          <a:prstGeom prst="rect">
            <a:avLst/>
          </a:prstGeom>
        </p:spPr>
      </p:pic>
      <p:sp>
        <p:nvSpPr>
          <p:cNvPr id="22" name="Rectángulo 21">
            <a:extLst>
              <a:ext uri="{FF2B5EF4-FFF2-40B4-BE49-F238E27FC236}">
                <a16:creationId xmlns:a16="http://schemas.microsoft.com/office/drawing/2014/main" id="{4AD50FC3-C9BB-4A75-8B59-C38E8674967A}"/>
              </a:ext>
            </a:extLst>
          </p:cNvPr>
          <p:cNvSpPr/>
          <p:nvPr/>
        </p:nvSpPr>
        <p:spPr>
          <a:xfrm>
            <a:off x="8181186" y="5284105"/>
            <a:ext cx="3128962" cy="923330"/>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dirty="0">
                <a:solidFill>
                  <a:schemeClr val="tx1"/>
                </a:solidFill>
              </a:rPr>
              <a:t>En ellos se establecen temas que contribuyen al abordaje y al desarrollo de capacidades.</a:t>
            </a:r>
          </a:p>
        </p:txBody>
      </p:sp>
      <p:pic>
        <p:nvPicPr>
          <p:cNvPr id="23" name="Gráfico 22" descr="Flecha curva en el sentido de las agujas del reloj">
            <a:extLst>
              <a:ext uri="{FF2B5EF4-FFF2-40B4-BE49-F238E27FC236}">
                <a16:creationId xmlns:a16="http://schemas.microsoft.com/office/drawing/2014/main" id="{A47A2DFB-76ED-4A5B-9CBF-AB4A0E1B25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09736">
            <a:off x="7730131" y="5191255"/>
            <a:ext cx="398478" cy="699789"/>
          </a:xfrm>
          <a:prstGeom prst="rect">
            <a:avLst/>
          </a:prstGeom>
        </p:spPr>
      </p:pic>
    </p:spTree>
    <p:extLst>
      <p:ext uri="{BB962C8B-B14F-4D97-AF65-F5344CB8AC3E}">
        <p14:creationId xmlns:p14="http://schemas.microsoft.com/office/powerpoint/2010/main" val="161199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EE4EFF-81F7-4EBE-8930-4C378ECFEC7F}"/>
              </a:ext>
            </a:extLst>
          </p:cNvPr>
          <p:cNvPicPr>
            <a:picLocks noChangeAspect="1"/>
          </p:cNvPicPr>
          <p:nvPr/>
        </p:nvPicPr>
        <p:blipFill rotWithShape="1">
          <a:blip r:embed="rId2"/>
          <a:srcRect t="15639" r="8782"/>
          <a:stretch/>
        </p:blipFill>
        <p:spPr>
          <a:xfrm>
            <a:off x="0" y="1669160"/>
            <a:ext cx="9991924" cy="4411427"/>
          </a:xfrm>
          <a:prstGeom prst="rect">
            <a:avLst/>
          </a:prstGeom>
        </p:spPr>
      </p:pic>
      <p:pic>
        <p:nvPicPr>
          <p:cNvPr id="5" name="Imagen 4">
            <a:extLst>
              <a:ext uri="{FF2B5EF4-FFF2-40B4-BE49-F238E27FC236}">
                <a16:creationId xmlns:a16="http://schemas.microsoft.com/office/drawing/2014/main" id="{08DC091E-4E2C-49C2-A77E-3FBA152A460B}"/>
              </a:ext>
            </a:extLst>
          </p:cNvPr>
          <p:cNvPicPr>
            <a:picLocks noChangeAspect="1"/>
          </p:cNvPicPr>
          <p:nvPr/>
        </p:nvPicPr>
        <p:blipFill rotWithShape="1">
          <a:blip r:embed="rId3"/>
          <a:srcRect t="21481"/>
          <a:stretch/>
        </p:blipFill>
        <p:spPr>
          <a:xfrm>
            <a:off x="685601" y="1079215"/>
            <a:ext cx="7034610" cy="564684"/>
          </a:xfrm>
          <a:prstGeom prst="rect">
            <a:avLst/>
          </a:prstGeom>
        </p:spPr>
      </p:pic>
      <p:sp>
        <p:nvSpPr>
          <p:cNvPr id="6" name="Flecha: a la derecha 5">
            <a:extLst>
              <a:ext uri="{FF2B5EF4-FFF2-40B4-BE49-F238E27FC236}">
                <a16:creationId xmlns:a16="http://schemas.microsoft.com/office/drawing/2014/main" id="{1C266C2F-744A-4695-9F14-555771557AD0}"/>
              </a:ext>
            </a:extLst>
          </p:cNvPr>
          <p:cNvSpPr/>
          <p:nvPr/>
        </p:nvSpPr>
        <p:spPr>
          <a:xfrm rot="8457534">
            <a:off x="8899922" y="1976548"/>
            <a:ext cx="1186238" cy="3895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 la derecha 6">
            <a:extLst>
              <a:ext uri="{FF2B5EF4-FFF2-40B4-BE49-F238E27FC236}">
                <a16:creationId xmlns:a16="http://schemas.microsoft.com/office/drawing/2014/main" id="{EE59DA6F-94B6-4F88-8C22-64E5507837EB}"/>
              </a:ext>
            </a:extLst>
          </p:cNvPr>
          <p:cNvSpPr/>
          <p:nvPr/>
        </p:nvSpPr>
        <p:spPr>
          <a:xfrm>
            <a:off x="9429750" y="3490797"/>
            <a:ext cx="507941" cy="32301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D8698540-4AD0-44E9-ABFB-F8242C09EFC4}"/>
              </a:ext>
            </a:extLst>
          </p:cNvPr>
          <p:cNvSpPr/>
          <p:nvPr/>
        </p:nvSpPr>
        <p:spPr>
          <a:xfrm>
            <a:off x="10093593" y="1447967"/>
            <a:ext cx="1649179" cy="495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PROCESO DE CODISEÑO</a:t>
            </a:r>
          </a:p>
        </p:txBody>
      </p:sp>
      <p:sp>
        <p:nvSpPr>
          <p:cNvPr id="9" name="Rectángulo: esquinas redondeadas 8">
            <a:extLst>
              <a:ext uri="{FF2B5EF4-FFF2-40B4-BE49-F238E27FC236}">
                <a16:creationId xmlns:a16="http://schemas.microsoft.com/office/drawing/2014/main" id="{2FD37BC8-CABF-45AB-9A4F-3EA46FDCF9C8}"/>
              </a:ext>
            </a:extLst>
          </p:cNvPr>
          <p:cNvSpPr/>
          <p:nvPr/>
        </p:nvSpPr>
        <p:spPr>
          <a:xfrm>
            <a:off x="10161819" y="3404652"/>
            <a:ext cx="1649179" cy="495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PLANO DIDÁCTICO</a:t>
            </a:r>
          </a:p>
        </p:txBody>
      </p:sp>
      <p:sp>
        <p:nvSpPr>
          <p:cNvPr id="10" name="Flecha: a la derecha 9">
            <a:extLst>
              <a:ext uri="{FF2B5EF4-FFF2-40B4-BE49-F238E27FC236}">
                <a16:creationId xmlns:a16="http://schemas.microsoft.com/office/drawing/2014/main" id="{2380D8DE-5132-4485-8FC0-34175E0DA8C9}"/>
              </a:ext>
            </a:extLst>
          </p:cNvPr>
          <p:cNvSpPr/>
          <p:nvPr/>
        </p:nvSpPr>
        <p:spPr>
          <a:xfrm rot="5400000">
            <a:off x="10609034" y="4326407"/>
            <a:ext cx="754746" cy="36603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esquinas redondeadas 10">
            <a:extLst>
              <a:ext uri="{FF2B5EF4-FFF2-40B4-BE49-F238E27FC236}">
                <a16:creationId xmlns:a16="http://schemas.microsoft.com/office/drawing/2014/main" id="{979EEB0E-E013-406B-B6CE-9E633FF297EA}"/>
              </a:ext>
            </a:extLst>
          </p:cNvPr>
          <p:cNvSpPr/>
          <p:nvPr/>
        </p:nvSpPr>
        <p:spPr>
          <a:xfrm>
            <a:off x="10161819" y="5038327"/>
            <a:ext cx="1649179" cy="495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DISEÑO DE PROYECTOS</a:t>
            </a:r>
          </a:p>
        </p:txBody>
      </p:sp>
      <p:pic>
        <p:nvPicPr>
          <p:cNvPr id="15" name="Imagen 14">
            <a:extLst>
              <a:ext uri="{FF2B5EF4-FFF2-40B4-BE49-F238E27FC236}">
                <a16:creationId xmlns:a16="http://schemas.microsoft.com/office/drawing/2014/main" id="{47E9A919-1AC1-4930-B6EE-B65E7CBD6D1D}"/>
              </a:ext>
            </a:extLst>
          </p:cNvPr>
          <p:cNvPicPr>
            <a:picLocks noChangeAspect="1"/>
          </p:cNvPicPr>
          <p:nvPr/>
        </p:nvPicPr>
        <p:blipFill>
          <a:blip r:embed="rId4"/>
          <a:stretch>
            <a:fillRect/>
          </a:stretch>
        </p:blipFill>
        <p:spPr>
          <a:xfrm>
            <a:off x="3266651" y="883551"/>
            <a:ext cx="6325024" cy="564416"/>
          </a:xfrm>
          <a:prstGeom prst="rect">
            <a:avLst/>
          </a:prstGeom>
        </p:spPr>
      </p:pic>
    </p:spTree>
    <p:extLst>
      <p:ext uri="{BB962C8B-B14F-4D97-AF65-F5344CB8AC3E}">
        <p14:creationId xmlns:p14="http://schemas.microsoft.com/office/powerpoint/2010/main" val="147227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1FF126B-1197-4BF9-9E41-0DA7452BF9CA}"/>
              </a:ext>
            </a:extLst>
          </p:cNvPr>
          <p:cNvSpPr/>
          <p:nvPr/>
        </p:nvSpPr>
        <p:spPr>
          <a:xfrm>
            <a:off x="826293" y="1473576"/>
            <a:ext cx="10310813" cy="923330"/>
          </a:xfrm>
          <a:prstGeom prst="rect">
            <a:avLst/>
          </a:prstGeom>
        </p:spPr>
        <p:txBody>
          <a:bodyPr wrap="square">
            <a:spAutoFit/>
          </a:bodyPr>
          <a:lstStyle/>
          <a:p>
            <a:pPr algn="just"/>
            <a:r>
              <a:rPr lang="es-MX" dirty="0">
                <a:latin typeface="Arial Rounded MT Bold" panose="020F0704030504030204" pitchFamily="34" charset="0"/>
              </a:rPr>
              <a:t>Para seguir profundizando en las características de los Ejes Articuladores, se les  propone </a:t>
            </a:r>
            <a:r>
              <a:rPr lang="es-MX" dirty="0">
                <a:solidFill>
                  <a:srgbClr val="C00000"/>
                </a:solidFill>
                <a:latin typeface="Arial Rounded MT Bold" panose="020F0704030504030204" pitchFamily="34" charset="0"/>
              </a:rPr>
              <a:t>indagar, dialogar y reflexionar</a:t>
            </a:r>
            <a:r>
              <a:rPr lang="es-MX" dirty="0">
                <a:latin typeface="Arial Rounded MT Bold" panose="020F0704030504030204" pitchFamily="34" charset="0"/>
              </a:rPr>
              <a:t> a partir de los insumos propuestos y considerando  los puntos de referencia siguientes:</a:t>
            </a:r>
          </a:p>
        </p:txBody>
      </p:sp>
      <p:sp>
        <p:nvSpPr>
          <p:cNvPr id="4" name="Rectángulo 3">
            <a:extLst>
              <a:ext uri="{FF2B5EF4-FFF2-40B4-BE49-F238E27FC236}">
                <a16:creationId xmlns:a16="http://schemas.microsoft.com/office/drawing/2014/main" id="{17BFE266-EA4A-43C9-92C4-A9FBA7278446}"/>
              </a:ext>
            </a:extLst>
          </p:cNvPr>
          <p:cNvSpPr/>
          <p:nvPr/>
        </p:nvSpPr>
        <p:spPr>
          <a:xfrm>
            <a:off x="1009650" y="2937629"/>
            <a:ext cx="10127456" cy="2862322"/>
          </a:xfrm>
          <a:prstGeom prst="rect">
            <a:avLst/>
          </a:prstGeom>
          <a:ln w="38100">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es-MX" sz="2000" b="1" dirty="0">
                <a:solidFill>
                  <a:schemeClr val="accent6">
                    <a:lumMod val="75000"/>
                  </a:schemeClr>
                </a:solidFill>
                <a:latin typeface="Arial Rounded MT Bold" panose="020F0704030504030204" pitchFamily="34" charset="0"/>
              </a:rPr>
              <a:t>Vinculación de la enseñanza con la realidad de las comunidades en las que viven niñas, niños y adolescentes:</a:t>
            </a:r>
          </a:p>
          <a:p>
            <a:pPr algn="just"/>
            <a:endParaRPr lang="es-MX" sz="2000" b="1" dirty="0">
              <a:solidFill>
                <a:schemeClr val="accent6">
                  <a:lumMod val="75000"/>
                </a:schemeClr>
              </a:solidFill>
              <a:latin typeface="Arial Rounded MT Bold" panose="020F0704030504030204" pitchFamily="34" charset="0"/>
            </a:endParaRPr>
          </a:p>
          <a:p>
            <a:r>
              <a:rPr lang="es-MX" sz="2000" dirty="0"/>
              <a:t>¿Por qué es necesaria esta vinculación?</a:t>
            </a:r>
          </a:p>
          <a:p>
            <a:r>
              <a:rPr lang="es-MX" sz="2000" dirty="0"/>
              <a:t>¿Cuáles son o pueden ser los impactos de esta vinculación?</a:t>
            </a:r>
          </a:p>
          <a:p>
            <a:pPr algn="just"/>
            <a:r>
              <a:rPr lang="es-MX" sz="2000" dirty="0"/>
              <a:t>¿Cómo es una práctica docente que contextualiza los Contenidos a la  realidad de las y los estudiantes?</a:t>
            </a:r>
          </a:p>
          <a:p>
            <a:pPr algn="just"/>
            <a:r>
              <a:rPr lang="es-MX" sz="2000" dirty="0"/>
              <a:t>¿Cuáles han sido los logros que han tenido y los obstáculos que han  enfrentado para vincular la enseñanza con las características del territorio?</a:t>
            </a:r>
          </a:p>
        </p:txBody>
      </p:sp>
    </p:spTree>
    <p:extLst>
      <p:ext uri="{BB962C8B-B14F-4D97-AF65-F5344CB8AC3E}">
        <p14:creationId xmlns:p14="http://schemas.microsoft.com/office/powerpoint/2010/main" val="29873361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1660</TotalTime>
  <Words>1201</Words>
  <Application>Microsoft Office PowerPoint</Application>
  <PresentationFormat>Panorámica</PresentationFormat>
  <Paragraphs>75</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Aptos</vt:lpstr>
      <vt:lpstr>Aptos Display</vt:lpstr>
      <vt:lpstr>Arial</vt:lpstr>
      <vt:lpstr>Arial Black</vt:lpstr>
      <vt:lpstr>Arial MT</vt:lpstr>
      <vt:lpstr>Arial Rounded MT Bold</vt:lpstr>
      <vt:lpstr>Gotham</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 T460p</dc:creator>
  <cp:lastModifiedBy>Avelina Galindo Celix</cp:lastModifiedBy>
  <cp:revision>73</cp:revision>
  <dcterms:modified xsi:type="dcterms:W3CDTF">2026-03-23T02:15:08Z</dcterms:modified>
</cp:coreProperties>
</file>