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83" r:id="rId2"/>
    <p:sldId id="284" r:id="rId3"/>
    <p:sldId id="285" r:id="rId4"/>
    <p:sldId id="286" r:id="rId5"/>
    <p:sldId id="287" r:id="rId6"/>
    <p:sldId id="291" r:id="rId7"/>
  </p:sldIdLst>
  <p:sldSz cx="12192000" cy="6858000"/>
  <p:notesSz cx="6858000" cy="9144000"/>
  <p:defaultTextStyle>
    <a:defPPr lvl="0">
      <a:defRPr lang="es-MX"/>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AE0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7F7ADF-2521-414F-A57C-A138C60CA535}" type="datetimeFigureOut">
              <a:rPr lang="es-MX" smtClean="0"/>
              <a:t>22/03/2026</a:t>
            </a:fld>
            <a:endParaRPr lang="es-MX"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E65F04-5597-43DD-BF5C-3FEB11023600}" type="slidenum">
              <a:rPr lang="es-MX" smtClean="0"/>
              <a:t>‹Nº›</a:t>
            </a:fld>
            <a:endParaRPr lang="es-MX" dirty="0"/>
          </a:p>
        </p:txBody>
      </p:sp>
    </p:spTree>
    <p:extLst>
      <p:ext uri="{BB962C8B-B14F-4D97-AF65-F5344CB8AC3E}">
        <p14:creationId xmlns:p14="http://schemas.microsoft.com/office/powerpoint/2010/main" val="1299806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91E91C-643B-1D19-0C54-7E66F470BE5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33F3F30F-F845-AE04-7521-139293308A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5F13F826-E810-7006-5943-800B3615CA37}"/>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5" name="Marcador de pie de página 4">
            <a:extLst>
              <a:ext uri="{FF2B5EF4-FFF2-40B4-BE49-F238E27FC236}">
                <a16:creationId xmlns:a16="http://schemas.microsoft.com/office/drawing/2014/main" id="{E0A017A3-0CB2-8652-DF4B-F797A6C69042}"/>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402B4331-FEF9-2F61-4932-15BA6AF84845}"/>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270037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EC3A66-7A17-8E98-83E3-237946541A63}"/>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8EB5B9AD-C546-1143-05F7-92FD7518ABC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25A0B3D7-E009-12BA-E61B-07E25393A42B}"/>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5" name="Marcador de pie de página 4">
            <a:extLst>
              <a:ext uri="{FF2B5EF4-FFF2-40B4-BE49-F238E27FC236}">
                <a16:creationId xmlns:a16="http://schemas.microsoft.com/office/drawing/2014/main" id="{0643BA8D-F11D-DFA5-A785-013DE59CD290}"/>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99700404-893A-A7BD-8992-CF399F813B54}"/>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1487996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7DB7A6A-FA1D-CAED-82B9-F5C0BBDED08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2A056C8C-E639-9A15-9265-C75ADE66545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6C6BB66E-DCE3-6A85-6404-3A7192AED788}"/>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5" name="Marcador de pie de página 4">
            <a:extLst>
              <a:ext uri="{FF2B5EF4-FFF2-40B4-BE49-F238E27FC236}">
                <a16:creationId xmlns:a16="http://schemas.microsoft.com/office/drawing/2014/main" id="{E997A5AB-CBE7-AFA2-9F35-3986527D7B18}"/>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4E339A39-1C05-88A9-15A4-A56D932DC071}"/>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2807615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50" b="0" i="0">
                <a:solidFill>
                  <a:srgbClr val="0070C0"/>
                </a:solidFill>
                <a:latin typeface="Arial"/>
                <a:cs typeface="Arial"/>
              </a:defRPr>
            </a:lvl1pPr>
          </a:lstStyle>
          <a:p>
            <a:pPr marL="3025140" marR="3810" indent="-3016091">
              <a:lnSpc>
                <a:spcPct val="101400"/>
              </a:lnSpc>
              <a:spcBef>
                <a:spcPts val="8"/>
              </a:spcBef>
            </a:pPr>
            <a:r>
              <a:rPr lang="es-MX" spc="-56" dirty="0"/>
              <a:t>"Este </a:t>
            </a:r>
            <a:r>
              <a:rPr lang="es-MX" spc="-49" dirty="0"/>
              <a:t>programa </a:t>
            </a:r>
            <a:r>
              <a:rPr lang="es-MX" spc="-90" dirty="0"/>
              <a:t>es </a:t>
            </a:r>
            <a:r>
              <a:rPr lang="es-MX" spc="-30" dirty="0"/>
              <a:t>público </a:t>
            </a:r>
            <a:r>
              <a:rPr lang="es-MX" spc="-38" dirty="0"/>
              <a:t>ajeno </a:t>
            </a:r>
            <a:r>
              <a:rPr lang="es-MX" spc="-83" dirty="0"/>
              <a:t>a </a:t>
            </a:r>
            <a:r>
              <a:rPr lang="es-MX" spc="-34" dirty="0"/>
              <a:t>cualquier </a:t>
            </a:r>
            <a:r>
              <a:rPr lang="es-MX" spc="-15" dirty="0"/>
              <a:t>partido </a:t>
            </a:r>
            <a:r>
              <a:rPr lang="es-MX" spc="-23" dirty="0"/>
              <a:t>político. </a:t>
            </a:r>
            <a:r>
              <a:rPr lang="es-MX" spc="-68" dirty="0"/>
              <a:t>Queda </a:t>
            </a:r>
            <a:r>
              <a:rPr lang="es-MX" spc="-23" dirty="0"/>
              <a:t>prohibido </a:t>
            </a:r>
            <a:r>
              <a:rPr lang="es-MX" spc="-30" dirty="0"/>
              <a:t>el </a:t>
            </a:r>
            <a:r>
              <a:rPr lang="es-MX" spc="-60" dirty="0"/>
              <a:t>uso </a:t>
            </a:r>
            <a:r>
              <a:rPr lang="es-MX" spc="-53" dirty="0"/>
              <a:t>para </a:t>
            </a:r>
            <a:r>
              <a:rPr lang="es-MX" spc="-38" dirty="0"/>
              <a:t>fines </a:t>
            </a:r>
            <a:r>
              <a:rPr lang="es-MX" spc="-26" dirty="0"/>
              <a:t>distintos </a:t>
            </a:r>
            <a:r>
              <a:rPr lang="es-MX" spc="-83" dirty="0"/>
              <a:t>a </a:t>
            </a:r>
            <a:r>
              <a:rPr lang="es-MX" spc="-49" dirty="0"/>
              <a:t>los establecidos en </a:t>
            </a:r>
            <a:r>
              <a:rPr lang="es-MX" spc="-281" dirty="0"/>
              <a:t> </a:t>
            </a:r>
            <a:r>
              <a:rPr lang="es-MX" spc="-30" dirty="0"/>
              <a:t>el</a:t>
            </a:r>
            <a:r>
              <a:rPr lang="es-MX" spc="-60" dirty="0"/>
              <a:t> </a:t>
            </a:r>
            <a:r>
              <a:rPr lang="es-MX" spc="-38" dirty="0"/>
              <a:t>programa".</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3/22/2026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3480697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1FC849-44D3-5344-6B47-046DDC9789EF}"/>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5630073-FD5B-0A4D-23D2-0EBA1C7622C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5B3DC6A-4BFE-9321-7CA8-D0B6FCEED49D}"/>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5" name="Marcador de pie de página 4">
            <a:extLst>
              <a:ext uri="{FF2B5EF4-FFF2-40B4-BE49-F238E27FC236}">
                <a16:creationId xmlns:a16="http://schemas.microsoft.com/office/drawing/2014/main" id="{07D3B625-002A-2570-63A7-F4180AC92852}"/>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4BC0015A-9549-A169-638A-441762450119}"/>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329087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4282C0-D9A7-3859-8138-0681D5C37023}"/>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A5018AE5-EDCE-C08A-B615-023FED8657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928CA2D-08E2-4A32-B6A9-B4A5E0A844F9}"/>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5" name="Marcador de pie de página 4">
            <a:extLst>
              <a:ext uri="{FF2B5EF4-FFF2-40B4-BE49-F238E27FC236}">
                <a16:creationId xmlns:a16="http://schemas.microsoft.com/office/drawing/2014/main" id="{06CF2986-034B-CFE2-66F9-7E8128730C7C}"/>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FDEBB73F-EECA-4353-2960-0753B7CA524C}"/>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973984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AD7606-2945-E5CC-89D7-2E18F2947F2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858CDB24-E628-B000-925E-EEDE39E8E44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44A21150-08DB-1D11-6F7E-C2FE0D8CDC50}"/>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A1121330-58C5-863F-F10A-A395155711BE}"/>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6" name="Marcador de pie de página 5">
            <a:extLst>
              <a:ext uri="{FF2B5EF4-FFF2-40B4-BE49-F238E27FC236}">
                <a16:creationId xmlns:a16="http://schemas.microsoft.com/office/drawing/2014/main" id="{63AF4B1F-69DF-A7F6-D33B-3CA961F5DD69}"/>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a16="http://schemas.microsoft.com/office/drawing/2014/main" id="{B1FF3B1E-D744-35A9-B60B-5DE6E169CCA2}"/>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413631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151441-DB5A-523C-248A-3D81FBD4519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315248DF-8CAF-5FFB-C9BB-8A8C75798C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8AE430E-2A18-C19E-58CB-79F942673F6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F0BE9605-B45D-AD7D-975A-1215CBB4F5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C088B06-B8C9-617B-CF39-D7D7F723702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3AE4570A-98B9-E2F5-487A-8A3EB381C6FA}"/>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8" name="Marcador de pie de página 7">
            <a:extLst>
              <a:ext uri="{FF2B5EF4-FFF2-40B4-BE49-F238E27FC236}">
                <a16:creationId xmlns:a16="http://schemas.microsoft.com/office/drawing/2014/main" id="{39150D94-47F5-5BA0-97F1-D93097FD6415}"/>
              </a:ext>
            </a:extLst>
          </p:cNvPr>
          <p:cNvSpPr>
            <a:spLocks noGrp="1"/>
          </p:cNvSpPr>
          <p:nvPr>
            <p:ph type="ftr" sz="quarter" idx="11"/>
          </p:nvPr>
        </p:nvSpPr>
        <p:spPr/>
        <p:txBody>
          <a:bodyPr/>
          <a:lstStyle/>
          <a:p>
            <a:endParaRPr lang="es-MX" dirty="0"/>
          </a:p>
        </p:txBody>
      </p:sp>
      <p:sp>
        <p:nvSpPr>
          <p:cNvPr id="9" name="Marcador de número de diapositiva 8">
            <a:extLst>
              <a:ext uri="{FF2B5EF4-FFF2-40B4-BE49-F238E27FC236}">
                <a16:creationId xmlns:a16="http://schemas.microsoft.com/office/drawing/2014/main" id="{3E96644C-A64E-E1D3-242D-BF19FA30DD0F}"/>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2617817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6C19A4-76A1-C9C3-39E4-1B42ADD74673}"/>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8B0E4DFD-C3E1-68C9-8460-A5FD42FE73BD}"/>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4" name="Marcador de pie de página 3">
            <a:extLst>
              <a:ext uri="{FF2B5EF4-FFF2-40B4-BE49-F238E27FC236}">
                <a16:creationId xmlns:a16="http://schemas.microsoft.com/office/drawing/2014/main" id="{5B624969-3C0F-BFBF-E1DC-59E2F239E5D4}"/>
              </a:ext>
            </a:extLst>
          </p:cNvPr>
          <p:cNvSpPr>
            <a:spLocks noGrp="1"/>
          </p:cNvSpPr>
          <p:nvPr>
            <p:ph type="ftr" sz="quarter" idx="11"/>
          </p:nvPr>
        </p:nvSpPr>
        <p:spPr/>
        <p:txBody>
          <a:bodyPr/>
          <a:lstStyle/>
          <a:p>
            <a:endParaRPr lang="es-MX" dirty="0"/>
          </a:p>
        </p:txBody>
      </p:sp>
      <p:sp>
        <p:nvSpPr>
          <p:cNvPr id="5" name="Marcador de número de diapositiva 4">
            <a:extLst>
              <a:ext uri="{FF2B5EF4-FFF2-40B4-BE49-F238E27FC236}">
                <a16:creationId xmlns:a16="http://schemas.microsoft.com/office/drawing/2014/main" id="{96C93476-E75D-5854-CBE3-01C9E579C495}"/>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158866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9D0D2EE-A020-E719-0B31-72D587174E23}"/>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3" name="Marcador de pie de página 2">
            <a:extLst>
              <a:ext uri="{FF2B5EF4-FFF2-40B4-BE49-F238E27FC236}">
                <a16:creationId xmlns:a16="http://schemas.microsoft.com/office/drawing/2014/main" id="{810048DA-1994-7813-30A9-DDAE733C4086}"/>
              </a:ext>
            </a:extLst>
          </p:cNvPr>
          <p:cNvSpPr>
            <a:spLocks noGrp="1"/>
          </p:cNvSpPr>
          <p:nvPr>
            <p:ph type="ftr" sz="quarter" idx="11"/>
          </p:nvPr>
        </p:nvSpPr>
        <p:spPr/>
        <p:txBody>
          <a:bodyPr/>
          <a:lstStyle/>
          <a:p>
            <a:endParaRPr lang="es-MX" dirty="0"/>
          </a:p>
        </p:txBody>
      </p:sp>
      <p:sp>
        <p:nvSpPr>
          <p:cNvPr id="4" name="Marcador de número de diapositiva 3">
            <a:extLst>
              <a:ext uri="{FF2B5EF4-FFF2-40B4-BE49-F238E27FC236}">
                <a16:creationId xmlns:a16="http://schemas.microsoft.com/office/drawing/2014/main" id="{1159E917-5931-CB54-719B-7DFB1E4287EA}"/>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2880313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27609F-487C-A004-28BD-F83819B7341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6707277D-2202-EB70-35BC-986D53DFE4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B08E550D-2035-0E27-7A49-79AF2BCA59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B43C410-2565-FA6F-D461-B3FBF183C91D}"/>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6" name="Marcador de pie de página 5">
            <a:extLst>
              <a:ext uri="{FF2B5EF4-FFF2-40B4-BE49-F238E27FC236}">
                <a16:creationId xmlns:a16="http://schemas.microsoft.com/office/drawing/2014/main" id="{A1D079A1-83F7-065D-6D0B-AAFC1B4182AE}"/>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a16="http://schemas.microsoft.com/office/drawing/2014/main" id="{BBFF6B2E-1212-5940-ABCF-704C1E52E7A2}"/>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360120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149016-8425-C6F9-185E-F0952DB69A7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9C30FB8C-C470-1D2F-C4A4-20FC143FA5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a:extLst>
              <a:ext uri="{FF2B5EF4-FFF2-40B4-BE49-F238E27FC236}">
                <a16:creationId xmlns:a16="http://schemas.microsoft.com/office/drawing/2014/main" id="{B78A71A2-D7A2-5607-05B6-7ABA245EE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10AA4F2-F254-40EC-0BC8-31C15A24444D}"/>
              </a:ext>
            </a:extLst>
          </p:cNvPr>
          <p:cNvSpPr>
            <a:spLocks noGrp="1"/>
          </p:cNvSpPr>
          <p:nvPr>
            <p:ph type="dt" sz="half" idx="10"/>
          </p:nvPr>
        </p:nvSpPr>
        <p:spPr/>
        <p:txBody>
          <a:bodyPr/>
          <a:lstStyle/>
          <a:p>
            <a:fld id="{E0A5AA0E-E7B3-4F18-875D-04C9ADE8AE31}" type="datetimeFigureOut">
              <a:rPr lang="es-MX" smtClean="0"/>
              <a:t>22/03/2026</a:t>
            </a:fld>
            <a:endParaRPr lang="es-MX" dirty="0"/>
          </a:p>
        </p:txBody>
      </p:sp>
      <p:sp>
        <p:nvSpPr>
          <p:cNvPr id="6" name="Marcador de pie de página 5">
            <a:extLst>
              <a:ext uri="{FF2B5EF4-FFF2-40B4-BE49-F238E27FC236}">
                <a16:creationId xmlns:a16="http://schemas.microsoft.com/office/drawing/2014/main" id="{BF60D54F-FEC8-BEB5-11AF-39F608F125A3}"/>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a16="http://schemas.microsoft.com/office/drawing/2014/main" id="{75F0DD95-7785-158F-2ABD-4C6EE49AF144}"/>
              </a:ext>
            </a:extLst>
          </p:cNvPr>
          <p:cNvSpPr>
            <a:spLocks noGrp="1"/>
          </p:cNvSpPr>
          <p:nvPr>
            <p:ph type="sldNum" sz="quarter" idx="12"/>
          </p:nvPr>
        </p:nvSpPr>
        <p:spPr/>
        <p:txBody>
          <a:bodyPr/>
          <a:lstStyle/>
          <a:p>
            <a:fld id="{C11AFE0B-0173-4659-B922-B5FEC91DE6B3}" type="slidenum">
              <a:rPr lang="es-MX" smtClean="0"/>
              <a:t>‹Nº›</a:t>
            </a:fld>
            <a:endParaRPr lang="es-MX" dirty="0"/>
          </a:p>
        </p:txBody>
      </p:sp>
    </p:spTree>
    <p:extLst>
      <p:ext uri="{BB962C8B-B14F-4D97-AF65-F5344CB8AC3E}">
        <p14:creationId xmlns:p14="http://schemas.microsoft.com/office/powerpoint/2010/main" val="1216286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FD548FF-3DC3-01ED-9780-0A08FCD0B5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0C07764-2494-206E-8DE6-85DCF27CD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3599DF26-68A3-899E-862F-C36EEE609F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0A5AA0E-E7B3-4F18-875D-04C9ADE8AE31}" type="datetimeFigureOut">
              <a:rPr lang="es-MX" smtClean="0"/>
              <a:t>22/03/2026</a:t>
            </a:fld>
            <a:endParaRPr lang="es-MX" dirty="0"/>
          </a:p>
        </p:txBody>
      </p:sp>
      <p:sp>
        <p:nvSpPr>
          <p:cNvPr id="5" name="Marcador de pie de página 4">
            <a:extLst>
              <a:ext uri="{FF2B5EF4-FFF2-40B4-BE49-F238E27FC236}">
                <a16:creationId xmlns:a16="http://schemas.microsoft.com/office/drawing/2014/main" id="{D9A62462-0A58-039F-0D9B-E602243C36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dirty="0"/>
          </a:p>
        </p:txBody>
      </p:sp>
      <p:sp>
        <p:nvSpPr>
          <p:cNvPr id="6" name="Marcador de número de diapositiva 5">
            <a:extLst>
              <a:ext uri="{FF2B5EF4-FFF2-40B4-BE49-F238E27FC236}">
                <a16:creationId xmlns:a16="http://schemas.microsoft.com/office/drawing/2014/main" id="{36522A43-E78E-E058-C8E9-F6A3E1FE86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11AFE0B-0173-4659-B922-B5FEC91DE6B3}" type="slidenum">
              <a:rPr lang="es-MX" smtClean="0"/>
              <a:t>‹Nº›</a:t>
            </a:fld>
            <a:endParaRPr lang="es-MX" dirty="0"/>
          </a:p>
        </p:txBody>
      </p:sp>
    </p:spTree>
    <p:extLst>
      <p:ext uri="{BB962C8B-B14F-4D97-AF65-F5344CB8AC3E}">
        <p14:creationId xmlns:p14="http://schemas.microsoft.com/office/powerpoint/2010/main" val="3003495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DA7DFD7A-8B6B-493F-AA00-D5CF7561E7F7}"/>
              </a:ext>
            </a:extLst>
          </p:cNvPr>
          <p:cNvPicPr>
            <a:picLocks noChangeAspect="1"/>
          </p:cNvPicPr>
          <p:nvPr/>
        </p:nvPicPr>
        <p:blipFill>
          <a:blip r:embed="rId2"/>
          <a:stretch>
            <a:fillRect/>
          </a:stretch>
        </p:blipFill>
        <p:spPr>
          <a:xfrm>
            <a:off x="6595785" y="1157006"/>
            <a:ext cx="2333831" cy="227199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CuadroTexto 4">
            <a:extLst>
              <a:ext uri="{FF2B5EF4-FFF2-40B4-BE49-F238E27FC236}">
                <a16:creationId xmlns:a16="http://schemas.microsoft.com/office/drawing/2014/main" id="{259ADF8C-11FD-45BC-B066-DB9594DC9005}"/>
              </a:ext>
            </a:extLst>
          </p:cNvPr>
          <p:cNvSpPr txBox="1"/>
          <p:nvPr/>
        </p:nvSpPr>
        <p:spPr>
          <a:xfrm>
            <a:off x="4602428" y="4311158"/>
            <a:ext cx="6670409" cy="1815882"/>
          </a:xfrm>
          <a:prstGeom prst="rect">
            <a:avLst/>
          </a:prstGeom>
          <a:noFill/>
        </p:spPr>
        <p:txBody>
          <a:bodyPr wrap="square">
            <a:spAutoFit/>
          </a:bodyPr>
          <a:lstStyle/>
          <a:p>
            <a:pPr algn="ctr"/>
            <a:r>
              <a:rPr lang="es-MX" sz="2800" b="1" dirty="0">
                <a:solidFill>
                  <a:schemeClr val="accent5">
                    <a:lumMod val="75000"/>
                  </a:schemeClr>
                </a:solidFill>
                <a:latin typeface="Arial" panose="020B0604020202020204" pitchFamily="34" charset="0"/>
                <a:cs typeface="Arial" panose="020B0604020202020204" pitchFamily="34" charset="0"/>
              </a:rPr>
              <a:t>REFLEXIONEMOS SOBRE EL REZAGO EDUCATIVO… CÓMO VAMOS</a:t>
            </a:r>
          </a:p>
          <a:p>
            <a:pPr algn="ctr"/>
            <a:endParaRPr lang="es-MX" sz="2800" b="1" dirty="0">
              <a:solidFill>
                <a:schemeClr val="accent5">
                  <a:lumMod val="75000"/>
                </a:schemeClr>
              </a:solidFill>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F719BAB0-018C-364D-8736-4BB4D2F3AE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163" y="1216621"/>
            <a:ext cx="3270998" cy="4910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816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62E9C1D4-A2ED-4D73-4C77-2AFAD28F8D5C}"/>
              </a:ext>
            </a:extLst>
          </p:cNvPr>
          <p:cNvPicPr>
            <a:picLocks noChangeAspect="1"/>
          </p:cNvPicPr>
          <p:nvPr/>
        </p:nvPicPr>
        <p:blipFill>
          <a:blip r:embed="rId2"/>
          <a:stretch>
            <a:fillRect/>
          </a:stretch>
        </p:blipFill>
        <p:spPr>
          <a:xfrm>
            <a:off x="433387" y="1690860"/>
            <a:ext cx="2147983" cy="456906"/>
          </a:xfrm>
          <a:prstGeom prst="rect">
            <a:avLst/>
          </a:prstGeom>
        </p:spPr>
      </p:pic>
      <p:sp>
        <p:nvSpPr>
          <p:cNvPr id="4" name="CuadroTexto 3">
            <a:extLst>
              <a:ext uri="{FF2B5EF4-FFF2-40B4-BE49-F238E27FC236}">
                <a16:creationId xmlns:a16="http://schemas.microsoft.com/office/drawing/2014/main" id="{3F39734C-DA78-B5CA-E9D7-74D8EF23F9C8}"/>
              </a:ext>
            </a:extLst>
          </p:cNvPr>
          <p:cNvSpPr txBox="1"/>
          <p:nvPr/>
        </p:nvSpPr>
        <p:spPr>
          <a:xfrm>
            <a:off x="2857500" y="1257593"/>
            <a:ext cx="8643938" cy="1323439"/>
          </a:xfrm>
          <a:prstGeom prst="rect">
            <a:avLst/>
          </a:prstGeom>
          <a:solidFill>
            <a:schemeClr val="accent3">
              <a:lumMod val="20000"/>
              <a:lumOff val="80000"/>
            </a:schemeClr>
          </a:solidFill>
        </p:spPr>
        <p:txBody>
          <a:bodyPr wrap="square">
            <a:spAutoFit/>
          </a:bodyPr>
          <a:lstStyle/>
          <a:p>
            <a:pPr algn="just"/>
            <a:r>
              <a:rPr lang="es-MX" sz="2000" b="0" i="0" dirty="0">
                <a:solidFill>
                  <a:srgbClr val="000000"/>
                </a:solidFill>
                <a:effectLst/>
                <a:latin typeface="Arial" panose="020B0604020202020204" pitchFamily="34" charset="0"/>
                <a:cs typeface="Arial" panose="020B0604020202020204" pitchFamily="34" charset="0"/>
              </a:rPr>
              <a:t>La Organización de las Naciones Unidas para la Educación, la Ciencia y la Cultura (</a:t>
            </a:r>
            <a:r>
              <a:rPr lang="es-MX" sz="2000" b="1" i="0" dirty="0">
                <a:solidFill>
                  <a:srgbClr val="000000"/>
                </a:solidFill>
                <a:effectLst/>
                <a:latin typeface="Arial" panose="020B0604020202020204" pitchFamily="34" charset="0"/>
                <a:cs typeface="Arial" panose="020B0604020202020204" pitchFamily="34" charset="0"/>
              </a:rPr>
              <a:t>UNESCO</a:t>
            </a:r>
            <a:r>
              <a:rPr lang="es-MX" sz="2000" b="0" i="0" dirty="0">
                <a:solidFill>
                  <a:srgbClr val="000000"/>
                </a:solidFill>
                <a:effectLst/>
                <a:latin typeface="Arial" panose="020B0604020202020204" pitchFamily="34" charset="0"/>
                <a:cs typeface="Arial" panose="020B0604020202020204" pitchFamily="34" charset="0"/>
              </a:rPr>
              <a:t>), a través de su ‘informe de seguimiento de la </a:t>
            </a:r>
            <a:r>
              <a:rPr lang="es-MX" sz="2000" b="1" i="0" dirty="0">
                <a:solidFill>
                  <a:srgbClr val="000000"/>
                </a:solidFill>
                <a:effectLst/>
                <a:latin typeface="Arial" panose="020B0604020202020204" pitchFamily="34" charset="0"/>
                <a:cs typeface="Arial" panose="020B0604020202020204" pitchFamily="34" charset="0"/>
              </a:rPr>
              <a:t>educación en el mundo 2025′, </a:t>
            </a:r>
            <a:r>
              <a:rPr lang="es-MX" sz="2000" b="0" i="0" dirty="0">
                <a:solidFill>
                  <a:srgbClr val="000000"/>
                </a:solidFill>
                <a:effectLst/>
                <a:latin typeface="Arial" panose="020B0604020202020204" pitchFamily="34" charset="0"/>
                <a:cs typeface="Arial" panose="020B0604020202020204" pitchFamily="34" charset="0"/>
              </a:rPr>
              <a:t>señaló que México </a:t>
            </a:r>
            <a:r>
              <a:rPr lang="es-MX" sz="2000" b="1" i="0" dirty="0">
                <a:solidFill>
                  <a:srgbClr val="000000"/>
                </a:solidFill>
                <a:effectLst/>
                <a:latin typeface="Arial" panose="020B0604020202020204" pitchFamily="34" charset="0"/>
                <a:cs typeface="Arial" panose="020B0604020202020204" pitchFamily="34" charset="0"/>
              </a:rPr>
              <a:t>no ha progresado en la habilidad lectora.</a:t>
            </a:r>
            <a:endParaRPr lang="es-MX" sz="20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95945ACF-AF15-25C3-5848-1A7EB8269C6B}"/>
              </a:ext>
            </a:extLst>
          </p:cNvPr>
          <p:cNvSpPr txBox="1"/>
          <p:nvPr/>
        </p:nvSpPr>
        <p:spPr>
          <a:xfrm>
            <a:off x="1104304" y="2835206"/>
            <a:ext cx="9983392" cy="1631216"/>
          </a:xfrm>
          <a:prstGeom prst="rect">
            <a:avLst/>
          </a:prstGeom>
          <a:solidFill>
            <a:schemeClr val="accent5">
              <a:lumMod val="20000"/>
              <a:lumOff val="80000"/>
            </a:schemeClr>
          </a:solidFill>
        </p:spPr>
        <p:txBody>
          <a:bodyPr wrap="square">
            <a:spAutoFit/>
          </a:bodyPr>
          <a:lstStyle/>
          <a:p>
            <a:pPr algn="just"/>
            <a:r>
              <a:rPr lang="es-MX" sz="2000" b="0" i="0" dirty="0">
                <a:solidFill>
                  <a:srgbClr val="000000"/>
                </a:solidFill>
                <a:effectLst/>
                <a:latin typeface="Arial" panose="020B0604020202020204" pitchFamily="34" charset="0"/>
                <a:cs typeface="Arial" panose="020B0604020202020204" pitchFamily="34" charset="0"/>
              </a:rPr>
              <a:t>La UNESCO indicó que según </a:t>
            </a:r>
            <a:r>
              <a:rPr lang="es-MX" sz="2000" b="1" i="0" dirty="0">
                <a:solidFill>
                  <a:srgbClr val="000000"/>
                </a:solidFill>
                <a:effectLst/>
                <a:latin typeface="Arial" panose="020B0604020202020204" pitchFamily="34" charset="0"/>
                <a:cs typeface="Arial" panose="020B0604020202020204" pitchFamily="34" charset="0"/>
              </a:rPr>
              <a:t>datos recientes </a:t>
            </a:r>
            <a:r>
              <a:rPr lang="es-MX" sz="2000" b="0" i="0" dirty="0">
                <a:solidFill>
                  <a:srgbClr val="000000"/>
                </a:solidFill>
                <a:effectLst/>
                <a:latin typeface="Arial" panose="020B0604020202020204" pitchFamily="34" charset="0"/>
                <a:cs typeface="Arial" panose="020B0604020202020204" pitchFamily="34" charset="0"/>
              </a:rPr>
              <a:t>casi la mitad de los estudiantes de primaria </a:t>
            </a:r>
            <a:r>
              <a:rPr lang="es-MX" sz="2000" b="1" i="0" dirty="0">
                <a:solidFill>
                  <a:srgbClr val="000000"/>
                </a:solidFill>
                <a:effectLst/>
                <a:latin typeface="Arial" panose="020B0604020202020204" pitchFamily="34" charset="0"/>
                <a:cs typeface="Arial" panose="020B0604020202020204" pitchFamily="34" charset="0"/>
              </a:rPr>
              <a:t>no alcanzan las habilidades básicas de lectura, </a:t>
            </a:r>
            <a:r>
              <a:rPr lang="es-MX" sz="2000" b="0" i="0" dirty="0">
                <a:solidFill>
                  <a:srgbClr val="000000"/>
                </a:solidFill>
                <a:effectLst/>
                <a:latin typeface="Arial" panose="020B0604020202020204" pitchFamily="34" charset="0"/>
                <a:cs typeface="Arial" panose="020B0604020202020204" pitchFamily="34" charset="0"/>
              </a:rPr>
              <a:t>afirmando que no ha habido avances significativos en los aprendizajes desde el 2013, y que dichos números retrocedieron tras la pandemia donde la competencia mínima bajó en los primeros grados de educación.</a:t>
            </a:r>
            <a:endParaRPr lang="es-MX" sz="2000" dirty="0">
              <a:latin typeface="Arial" panose="020B0604020202020204" pitchFamily="34" charset="0"/>
              <a:cs typeface="Arial" panose="020B0604020202020204" pitchFamily="34" charset="0"/>
            </a:endParaRPr>
          </a:p>
        </p:txBody>
      </p:sp>
      <p:sp>
        <p:nvSpPr>
          <p:cNvPr id="6" name="CuadroTexto 5">
            <a:extLst>
              <a:ext uri="{FF2B5EF4-FFF2-40B4-BE49-F238E27FC236}">
                <a16:creationId xmlns:a16="http://schemas.microsoft.com/office/drawing/2014/main" id="{F0D43599-D4A6-EED9-23BA-B0E57DA4F77D}"/>
              </a:ext>
            </a:extLst>
          </p:cNvPr>
          <p:cNvSpPr txBox="1"/>
          <p:nvPr/>
        </p:nvSpPr>
        <p:spPr>
          <a:xfrm>
            <a:off x="1104304" y="4881505"/>
            <a:ext cx="9983392" cy="1323439"/>
          </a:xfrm>
          <a:prstGeom prst="rect">
            <a:avLst/>
          </a:prstGeom>
          <a:solidFill>
            <a:schemeClr val="accent6">
              <a:lumMod val="20000"/>
              <a:lumOff val="80000"/>
            </a:schemeClr>
          </a:solidFill>
        </p:spPr>
        <p:txBody>
          <a:bodyPr wrap="square">
            <a:spAutoFit/>
          </a:bodyPr>
          <a:lstStyle/>
          <a:p>
            <a:pPr algn="just"/>
            <a:r>
              <a:rPr lang="es-MX" sz="2000" b="0" i="0" dirty="0">
                <a:solidFill>
                  <a:srgbClr val="000000"/>
                </a:solidFill>
                <a:effectLst/>
                <a:latin typeface="Arial" panose="020B0604020202020204" pitchFamily="34" charset="0"/>
                <a:cs typeface="Arial" panose="020B0604020202020204" pitchFamily="34" charset="0"/>
              </a:rPr>
              <a:t>En los grados de 2° y 3° de primaria, los estudiantes con </a:t>
            </a:r>
            <a:r>
              <a:rPr lang="es-MX" sz="2000" b="1" i="0" dirty="0">
                <a:solidFill>
                  <a:srgbClr val="000000"/>
                </a:solidFill>
                <a:effectLst/>
                <a:latin typeface="Arial" panose="020B0604020202020204" pitchFamily="34" charset="0"/>
                <a:cs typeface="Arial" panose="020B0604020202020204" pitchFamily="34" charset="0"/>
              </a:rPr>
              <a:t>competencia</a:t>
            </a:r>
            <a:r>
              <a:rPr lang="es-MX" sz="2000" b="0" i="0" dirty="0">
                <a:solidFill>
                  <a:srgbClr val="000000"/>
                </a:solidFill>
                <a:effectLst/>
                <a:latin typeface="Arial" panose="020B0604020202020204" pitchFamily="34" charset="0"/>
                <a:cs typeface="Arial" panose="020B0604020202020204" pitchFamily="34" charset="0"/>
              </a:rPr>
              <a:t> mínima de </a:t>
            </a:r>
            <a:r>
              <a:rPr lang="es-MX" sz="2000" b="1" i="0" dirty="0">
                <a:solidFill>
                  <a:srgbClr val="000000"/>
                </a:solidFill>
                <a:effectLst/>
                <a:latin typeface="Arial" panose="020B0604020202020204" pitchFamily="34" charset="0"/>
                <a:cs typeface="Arial" panose="020B0604020202020204" pitchFamily="34" charset="0"/>
              </a:rPr>
              <a:t>lectura</a:t>
            </a:r>
            <a:r>
              <a:rPr lang="es-MX" sz="2000" b="0" i="0" dirty="0">
                <a:solidFill>
                  <a:srgbClr val="000000"/>
                </a:solidFill>
                <a:effectLst/>
                <a:latin typeface="Arial" panose="020B0604020202020204" pitchFamily="34" charset="0"/>
                <a:cs typeface="Arial" panose="020B0604020202020204" pitchFamily="34" charset="0"/>
              </a:rPr>
              <a:t> cayó del </a:t>
            </a:r>
            <a:r>
              <a:rPr lang="es-MX" sz="2000" b="1" i="0" dirty="0">
                <a:solidFill>
                  <a:srgbClr val="000000"/>
                </a:solidFill>
                <a:effectLst/>
                <a:latin typeface="Arial" panose="020B0604020202020204" pitchFamily="34" charset="0"/>
                <a:cs typeface="Arial" panose="020B0604020202020204" pitchFamily="34" charset="0"/>
              </a:rPr>
              <a:t>67% al 63%.</a:t>
            </a:r>
            <a:r>
              <a:rPr lang="es-MX" sz="2000" b="0" i="0" dirty="0">
                <a:solidFill>
                  <a:srgbClr val="000000"/>
                </a:solidFill>
                <a:effectLst/>
                <a:latin typeface="Arial" panose="020B0604020202020204" pitchFamily="34" charset="0"/>
                <a:cs typeface="Arial" panose="020B0604020202020204" pitchFamily="34" charset="0"/>
              </a:rPr>
              <a:t> Por otra parte, añadieron otro dato para los estudiantes que finalizan la educación primaria, el cual</a:t>
            </a:r>
            <a:r>
              <a:rPr lang="es-MX" sz="2000" b="1" i="0" dirty="0">
                <a:solidFill>
                  <a:srgbClr val="000000"/>
                </a:solidFill>
                <a:effectLst/>
                <a:latin typeface="Arial" panose="020B0604020202020204" pitchFamily="34" charset="0"/>
                <a:cs typeface="Arial" panose="020B0604020202020204" pitchFamily="34" charset="0"/>
              </a:rPr>
              <a:t> bajó de 43% a 42%,</a:t>
            </a:r>
            <a:r>
              <a:rPr lang="es-MX" sz="2000" b="0" i="0" dirty="0">
                <a:solidFill>
                  <a:srgbClr val="000000"/>
                </a:solidFill>
                <a:effectLst/>
                <a:latin typeface="Arial" panose="020B0604020202020204" pitchFamily="34" charset="0"/>
                <a:cs typeface="Arial" panose="020B0604020202020204" pitchFamily="34" charset="0"/>
              </a:rPr>
              <a:t> lo que colocó a México en la categoría de </a:t>
            </a:r>
            <a:r>
              <a:rPr lang="es-MX" sz="2000" b="1" i="0" dirty="0">
                <a:solidFill>
                  <a:srgbClr val="000000"/>
                </a:solidFill>
                <a:effectLst/>
                <a:latin typeface="Arial" panose="020B0604020202020204" pitchFamily="34" charset="0"/>
                <a:cs typeface="Arial" panose="020B0604020202020204" pitchFamily="34" charset="0"/>
              </a:rPr>
              <a:t>“sin progreso”.</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5895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F4E2FCC-D34D-F55F-ED57-EDF1AA41CC49}"/>
              </a:ext>
            </a:extLst>
          </p:cNvPr>
          <p:cNvSpPr txBox="1"/>
          <p:nvPr/>
        </p:nvSpPr>
        <p:spPr>
          <a:xfrm>
            <a:off x="817957" y="1187001"/>
            <a:ext cx="10754918" cy="646331"/>
          </a:xfrm>
          <a:prstGeom prst="rect">
            <a:avLst/>
          </a:prstGeom>
          <a:solidFill>
            <a:schemeClr val="accent2">
              <a:lumMod val="20000"/>
              <a:lumOff val="80000"/>
            </a:schemeClr>
          </a:solidFill>
        </p:spPr>
        <p:txBody>
          <a:bodyPr wrap="square">
            <a:spAutoFit/>
          </a:bodyPr>
          <a:lstStyle/>
          <a:p>
            <a:pPr algn="just"/>
            <a:r>
              <a:rPr lang="es-MX" b="0" i="0" dirty="0">
                <a:solidFill>
                  <a:srgbClr val="000000"/>
                </a:solidFill>
                <a:effectLst/>
                <a:latin typeface="Arial" panose="020B0604020202020204" pitchFamily="34" charset="0"/>
                <a:cs typeface="Arial" panose="020B0604020202020204" pitchFamily="34" charset="0"/>
              </a:rPr>
              <a:t>Mientras que en educación </a:t>
            </a:r>
            <a:r>
              <a:rPr lang="es-MX" b="1" i="0" dirty="0">
                <a:solidFill>
                  <a:srgbClr val="000000"/>
                </a:solidFill>
                <a:effectLst/>
                <a:latin typeface="Arial" panose="020B0604020202020204" pitchFamily="34" charset="0"/>
                <a:cs typeface="Arial" panose="020B0604020202020204" pitchFamily="34" charset="0"/>
              </a:rPr>
              <a:t>secundaria</a:t>
            </a:r>
            <a:r>
              <a:rPr lang="es-MX" b="0" i="0" dirty="0">
                <a:solidFill>
                  <a:srgbClr val="000000"/>
                </a:solidFill>
                <a:effectLst/>
                <a:latin typeface="Arial" panose="020B0604020202020204" pitchFamily="34" charset="0"/>
                <a:cs typeface="Arial" panose="020B0604020202020204" pitchFamily="34" charset="0"/>
              </a:rPr>
              <a:t>, la tasa de adolescentes fuera de la escuela aumentó de </a:t>
            </a:r>
            <a:r>
              <a:rPr lang="es-MX" b="1" i="0" dirty="0">
                <a:solidFill>
                  <a:srgbClr val="000000"/>
                </a:solidFill>
                <a:effectLst/>
                <a:latin typeface="Arial" panose="020B0604020202020204" pitchFamily="34" charset="0"/>
                <a:cs typeface="Arial" panose="020B0604020202020204" pitchFamily="34" charset="0"/>
              </a:rPr>
              <a:t>6% a 8%.</a:t>
            </a:r>
            <a:endParaRPr lang="es-MX"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38D30C2C-A28E-159B-ABD7-00C470FA7088}"/>
              </a:ext>
            </a:extLst>
          </p:cNvPr>
          <p:cNvSpPr txBox="1"/>
          <p:nvPr/>
        </p:nvSpPr>
        <p:spPr>
          <a:xfrm>
            <a:off x="817957" y="2081335"/>
            <a:ext cx="10754918" cy="1972335"/>
          </a:xfrm>
          <a:prstGeom prst="rect">
            <a:avLst/>
          </a:prstGeom>
          <a:solidFill>
            <a:schemeClr val="accent3">
              <a:lumMod val="20000"/>
              <a:lumOff val="80000"/>
            </a:schemeClr>
          </a:solidFill>
        </p:spPr>
        <p:txBody>
          <a:bodyPr wrap="square">
            <a:spAutoFit/>
          </a:bodyPr>
          <a:lstStyle/>
          <a:p>
            <a:pPr algn="just" fontAlgn="base">
              <a:lnSpc>
                <a:spcPts val="3000"/>
              </a:lnSpc>
              <a:buNone/>
            </a:pPr>
            <a:r>
              <a:rPr lang="es-MX" b="0" i="0" dirty="0">
                <a:solidFill>
                  <a:srgbClr val="000000"/>
                </a:solidFill>
                <a:effectLst/>
                <a:latin typeface="Arial" panose="020B0604020202020204" pitchFamily="34" charset="0"/>
                <a:cs typeface="Arial" panose="020B0604020202020204" pitchFamily="34" charset="0"/>
              </a:rPr>
              <a:t>Además expuso que el país tiene un </a:t>
            </a:r>
            <a:r>
              <a:rPr lang="es-MX" b="1" i="0" dirty="0">
                <a:solidFill>
                  <a:srgbClr val="000000"/>
                </a:solidFill>
                <a:effectLst/>
                <a:latin typeface="Arial" panose="020B0604020202020204" pitchFamily="34" charset="0"/>
                <a:cs typeface="Arial" panose="020B0604020202020204" pitchFamily="34" charset="0"/>
              </a:rPr>
              <a:t>rezago en cuanto a la conexión a internet </a:t>
            </a:r>
            <a:r>
              <a:rPr lang="es-MX" b="0" i="0" dirty="0">
                <a:solidFill>
                  <a:srgbClr val="000000"/>
                </a:solidFill>
                <a:effectLst/>
                <a:latin typeface="Arial" panose="020B0604020202020204" pitchFamily="34" charset="0"/>
                <a:cs typeface="Arial" panose="020B0604020202020204" pitchFamily="34" charset="0"/>
              </a:rPr>
              <a:t>en las escuela primarias, indicando que </a:t>
            </a:r>
            <a:r>
              <a:rPr lang="es-MX" b="1" i="0" dirty="0">
                <a:solidFill>
                  <a:srgbClr val="000000"/>
                </a:solidFill>
                <a:effectLst/>
                <a:latin typeface="Arial" panose="020B0604020202020204" pitchFamily="34" charset="0"/>
                <a:cs typeface="Arial" panose="020B0604020202020204" pitchFamily="34" charset="0"/>
              </a:rPr>
              <a:t>7 de cada 10 escuelas </a:t>
            </a:r>
            <a:r>
              <a:rPr lang="es-MX" b="0" i="0" dirty="0">
                <a:solidFill>
                  <a:srgbClr val="000000"/>
                </a:solidFill>
                <a:effectLst/>
                <a:latin typeface="Arial" panose="020B0604020202020204" pitchFamily="34" charset="0"/>
                <a:cs typeface="Arial" panose="020B0604020202020204" pitchFamily="34" charset="0"/>
              </a:rPr>
              <a:t>mexicanas </a:t>
            </a:r>
            <a:r>
              <a:rPr lang="es-MX" b="1" i="0" dirty="0">
                <a:solidFill>
                  <a:srgbClr val="000000"/>
                </a:solidFill>
                <a:effectLst/>
                <a:latin typeface="Arial" panose="020B0604020202020204" pitchFamily="34" charset="0"/>
                <a:cs typeface="Arial" panose="020B0604020202020204" pitchFamily="34" charset="0"/>
              </a:rPr>
              <a:t>carecen de internet </a:t>
            </a:r>
            <a:r>
              <a:rPr lang="es-MX" b="0" i="0" dirty="0">
                <a:solidFill>
                  <a:srgbClr val="000000"/>
                </a:solidFill>
                <a:effectLst/>
                <a:latin typeface="Arial" panose="020B0604020202020204" pitchFamily="34" charset="0"/>
                <a:cs typeface="Arial" panose="020B0604020202020204" pitchFamily="34" charset="0"/>
              </a:rPr>
              <a:t>o de computadoras para los estudiantes.</a:t>
            </a:r>
          </a:p>
          <a:p>
            <a:pPr algn="just" fontAlgn="base">
              <a:lnSpc>
                <a:spcPts val="3000"/>
              </a:lnSpc>
              <a:buNone/>
            </a:pPr>
            <a:r>
              <a:rPr lang="es-MX" b="0" i="0" dirty="0">
                <a:solidFill>
                  <a:srgbClr val="000000"/>
                </a:solidFill>
                <a:effectLst/>
                <a:latin typeface="Arial" panose="020B0604020202020204" pitchFamily="34" charset="0"/>
                <a:cs typeface="Arial" panose="020B0604020202020204" pitchFamily="34" charset="0"/>
              </a:rPr>
              <a:t>El documento advierte retrocesos en la </a:t>
            </a:r>
            <a:r>
              <a:rPr lang="es-MX" b="1" i="0" dirty="0">
                <a:solidFill>
                  <a:srgbClr val="000000"/>
                </a:solidFill>
                <a:effectLst/>
                <a:latin typeface="Arial" panose="020B0604020202020204" pitchFamily="34" charset="0"/>
                <a:cs typeface="Arial" panose="020B0604020202020204" pitchFamily="34" charset="0"/>
              </a:rPr>
              <a:t>permanencia escolar</a:t>
            </a:r>
            <a:r>
              <a:rPr lang="es-MX" b="0" i="0" dirty="0">
                <a:solidFill>
                  <a:srgbClr val="000000"/>
                </a:solidFill>
                <a:effectLst/>
                <a:latin typeface="Arial" panose="020B0604020202020204" pitchFamily="34" charset="0"/>
                <a:cs typeface="Arial" panose="020B0604020202020204" pitchFamily="34" charset="0"/>
              </a:rPr>
              <a:t> así como más </a:t>
            </a:r>
            <a:r>
              <a:rPr lang="es-MX" b="1" i="0" dirty="0">
                <a:solidFill>
                  <a:srgbClr val="000000"/>
                </a:solidFill>
                <a:effectLst/>
                <a:latin typeface="Arial" panose="020B0604020202020204" pitchFamily="34" charset="0"/>
                <a:cs typeface="Arial" panose="020B0604020202020204" pitchFamily="34" charset="0"/>
              </a:rPr>
              <a:t>adolescentes fuera de las aulas.</a:t>
            </a:r>
            <a:endParaRPr lang="es-MX" b="0" i="0" dirty="0">
              <a:solidFill>
                <a:srgbClr val="000000"/>
              </a:solidFill>
              <a:effectLst/>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42505BAF-9A8B-B942-61BB-6025496FD695}"/>
              </a:ext>
            </a:extLst>
          </p:cNvPr>
          <p:cNvSpPr txBox="1"/>
          <p:nvPr/>
        </p:nvSpPr>
        <p:spPr>
          <a:xfrm>
            <a:off x="817957" y="4506813"/>
            <a:ext cx="10754918" cy="1631216"/>
          </a:xfrm>
          <a:prstGeom prst="rect">
            <a:avLst/>
          </a:prstGeom>
          <a:solidFill>
            <a:schemeClr val="accent5">
              <a:lumMod val="20000"/>
              <a:lumOff val="80000"/>
            </a:schemeClr>
          </a:solidFill>
        </p:spPr>
        <p:txBody>
          <a:bodyPr wrap="square">
            <a:spAutoFit/>
          </a:bodyPr>
          <a:lstStyle/>
          <a:p>
            <a:pPr algn="just"/>
            <a:r>
              <a:rPr lang="es-MX" sz="2000" b="0" i="0" dirty="0">
                <a:solidFill>
                  <a:srgbClr val="000000"/>
                </a:solidFill>
                <a:effectLst/>
                <a:latin typeface="Arial" panose="020B0604020202020204" pitchFamily="34" charset="0"/>
                <a:cs typeface="Arial" panose="020B0604020202020204" pitchFamily="34" charset="0"/>
              </a:rPr>
              <a:t>La directora general de Desarrollo Curricular de la SEP, </a:t>
            </a:r>
            <a:r>
              <a:rPr lang="es-MX" sz="2000" b="1" i="0" dirty="0">
                <a:solidFill>
                  <a:srgbClr val="000000"/>
                </a:solidFill>
                <a:effectLst/>
                <a:latin typeface="Arial" panose="020B0604020202020204" pitchFamily="34" charset="0"/>
                <a:cs typeface="Arial" panose="020B0604020202020204" pitchFamily="34" charset="0"/>
              </a:rPr>
              <a:t>Xóchitl Moreno Fernández, </a:t>
            </a:r>
            <a:r>
              <a:rPr lang="es-MX" sz="2000" b="0" i="0" dirty="0">
                <a:solidFill>
                  <a:srgbClr val="000000"/>
                </a:solidFill>
                <a:effectLst/>
                <a:latin typeface="Arial" panose="020B0604020202020204" pitchFamily="34" charset="0"/>
                <a:cs typeface="Arial" panose="020B0604020202020204" pitchFamily="34" charset="0"/>
              </a:rPr>
              <a:t>quien acudió al Encuentro Internacional “</a:t>
            </a:r>
            <a:r>
              <a:rPr lang="es-MX" sz="2000" b="1" i="0" dirty="0">
                <a:solidFill>
                  <a:srgbClr val="000000"/>
                </a:solidFill>
                <a:effectLst/>
                <a:latin typeface="Arial" panose="020B0604020202020204" pitchFamily="34" charset="0"/>
                <a:cs typeface="Arial" panose="020B0604020202020204" pitchFamily="34" charset="0"/>
              </a:rPr>
              <a:t>Alfabetización, equidad y futuro”,</a:t>
            </a:r>
            <a:r>
              <a:rPr lang="es-MX" sz="2000" b="0" i="0" dirty="0">
                <a:solidFill>
                  <a:srgbClr val="000000"/>
                </a:solidFill>
                <a:effectLst/>
                <a:latin typeface="Arial" panose="020B0604020202020204" pitchFamily="34" charset="0"/>
                <a:cs typeface="Arial" panose="020B0604020202020204" pitchFamily="34" charset="0"/>
              </a:rPr>
              <a:t> la cual fue organizada por el Ministerio de Brasil, reveló una cifra crítica del sistema educativo mexicano: “cerca del </a:t>
            </a:r>
            <a:r>
              <a:rPr lang="es-MX" sz="2000" b="1" i="0" dirty="0">
                <a:solidFill>
                  <a:srgbClr val="000000"/>
                </a:solidFill>
                <a:effectLst/>
                <a:latin typeface="Arial" panose="020B0604020202020204" pitchFamily="34" charset="0"/>
                <a:cs typeface="Arial" panose="020B0604020202020204" pitchFamily="34" charset="0"/>
              </a:rPr>
              <a:t>30 por ciento de los estudiantes mexicanos</a:t>
            </a:r>
            <a:r>
              <a:rPr lang="es-MX" sz="2000" b="0" i="0" dirty="0">
                <a:solidFill>
                  <a:srgbClr val="000000"/>
                </a:solidFill>
                <a:effectLst/>
                <a:latin typeface="Arial" panose="020B0604020202020204" pitchFamily="34" charset="0"/>
                <a:cs typeface="Arial" panose="020B0604020202020204" pitchFamily="34" charset="0"/>
              </a:rPr>
              <a:t> de quinto y sexto grado de primaria </a:t>
            </a:r>
            <a:r>
              <a:rPr lang="es-MX" sz="2000" b="1" i="0" dirty="0">
                <a:solidFill>
                  <a:srgbClr val="000000"/>
                </a:solidFill>
                <a:effectLst/>
                <a:latin typeface="Arial" panose="020B0604020202020204" pitchFamily="34" charset="0"/>
                <a:cs typeface="Arial" panose="020B0604020202020204" pitchFamily="34" charset="0"/>
              </a:rPr>
              <a:t>carecen de una comprensión lectora </a:t>
            </a:r>
            <a:r>
              <a:rPr lang="es-MX" sz="2000" b="0" i="0" dirty="0">
                <a:solidFill>
                  <a:srgbClr val="000000"/>
                </a:solidFill>
                <a:effectLst/>
                <a:latin typeface="Arial" panose="020B0604020202020204" pitchFamily="34" charset="0"/>
                <a:cs typeface="Arial" panose="020B0604020202020204" pitchFamily="34" charset="0"/>
              </a:rPr>
              <a:t>real“.</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9652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1BC5199-7901-D829-81A0-D0CA7C35BF11}"/>
              </a:ext>
            </a:extLst>
          </p:cNvPr>
          <p:cNvSpPr txBox="1"/>
          <p:nvPr/>
        </p:nvSpPr>
        <p:spPr>
          <a:xfrm>
            <a:off x="617934" y="998875"/>
            <a:ext cx="10469165" cy="1323439"/>
          </a:xfrm>
          <a:prstGeom prst="rect">
            <a:avLst/>
          </a:prstGeom>
          <a:solidFill>
            <a:schemeClr val="tx2">
              <a:lumMod val="10000"/>
              <a:lumOff val="90000"/>
            </a:schemeClr>
          </a:solidFill>
        </p:spPr>
        <p:txBody>
          <a:bodyPr wrap="square">
            <a:spAutoFit/>
          </a:bodyPr>
          <a:lstStyle/>
          <a:p>
            <a:pPr algn="just"/>
            <a:r>
              <a:rPr lang="es-MX" sz="2000" b="0" i="0" dirty="0">
                <a:solidFill>
                  <a:srgbClr val="000000"/>
                </a:solidFill>
                <a:effectLst/>
                <a:latin typeface="Arial" panose="020B0604020202020204" pitchFamily="34" charset="0"/>
                <a:cs typeface="Arial" panose="020B0604020202020204" pitchFamily="34" charset="0"/>
              </a:rPr>
              <a:t>Xóchitl Moreno Fernández, quien acudió en representación del</a:t>
            </a:r>
            <a:r>
              <a:rPr lang="es-MX" sz="2000" b="1" i="0" dirty="0">
                <a:solidFill>
                  <a:srgbClr val="000000"/>
                </a:solidFill>
                <a:effectLst/>
                <a:latin typeface="Arial" panose="020B0604020202020204" pitchFamily="34" charset="0"/>
                <a:cs typeface="Arial" panose="020B0604020202020204" pitchFamily="34" charset="0"/>
              </a:rPr>
              <a:t> secretario Mario Delgado Carrillo</a:t>
            </a:r>
            <a:r>
              <a:rPr lang="es-MX" sz="2000" b="0" i="0" dirty="0">
                <a:solidFill>
                  <a:srgbClr val="000000"/>
                </a:solidFill>
                <a:effectLst/>
                <a:latin typeface="Arial" panose="020B0604020202020204" pitchFamily="34" charset="0"/>
                <a:cs typeface="Arial" panose="020B0604020202020204" pitchFamily="34" charset="0"/>
              </a:rPr>
              <a:t>, añadió que dicha deficiencia, se traslada a la </a:t>
            </a:r>
            <a:r>
              <a:rPr lang="es-MX" sz="2000" b="1" i="0" dirty="0">
                <a:solidFill>
                  <a:srgbClr val="000000"/>
                </a:solidFill>
                <a:effectLst/>
                <a:latin typeface="Arial" panose="020B0604020202020204" pitchFamily="34" charset="0"/>
                <a:cs typeface="Arial" panose="020B0604020202020204" pitchFamily="34" charset="0"/>
              </a:rPr>
              <a:t>educación superior, </a:t>
            </a:r>
            <a:r>
              <a:rPr lang="es-MX" sz="2000" b="0" i="0" dirty="0">
                <a:solidFill>
                  <a:srgbClr val="000000"/>
                </a:solidFill>
                <a:effectLst/>
                <a:latin typeface="Arial" panose="020B0604020202020204" pitchFamily="34" charset="0"/>
                <a:cs typeface="Arial" panose="020B0604020202020204" pitchFamily="34" charset="0"/>
              </a:rPr>
              <a:t>lo que conlleva a</a:t>
            </a:r>
            <a:r>
              <a:rPr lang="es-MX" sz="2000" b="1" i="0" dirty="0">
                <a:solidFill>
                  <a:srgbClr val="000000"/>
                </a:solidFill>
                <a:effectLst/>
                <a:latin typeface="Arial" panose="020B0604020202020204" pitchFamily="34" charset="0"/>
                <a:cs typeface="Arial" panose="020B0604020202020204" pitchFamily="34" charset="0"/>
              </a:rPr>
              <a:t> limitar la capacidad </a:t>
            </a:r>
            <a:r>
              <a:rPr lang="es-MX" sz="2000" b="0" i="0" dirty="0">
                <a:solidFill>
                  <a:srgbClr val="000000"/>
                </a:solidFill>
                <a:effectLst/>
                <a:latin typeface="Arial" panose="020B0604020202020204" pitchFamily="34" charset="0"/>
                <a:cs typeface="Arial" panose="020B0604020202020204" pitchFamily="34" charset="0"/>
              </a:rPr>
              <a:t>de los estudiantes para interpretar problemas complejos y desarrollar un </a:t>
            </a:r>
            <a:r>
              <a:rPr lang="es-MX" sz="2000" b="1" i="0" dirty="0">
                <a:solidFill>
                  <a:srgbClr val="000000"/>
                </a:solidFill>
                <a:effectLst/>
                <a:latin typeface="Arial" panose="020B0604020202020204" pitchFamily="34" charset="0"/>
                <a:cs typeface="Arial" panose="020B0604020202020204" pitchFamily="34" charset="0"/>
              </a:rPr>
              <a:t>pensamiento crítico.</a:t>
            </a:r>
            <a:endParaRPr lang="es-MX" sz="2000"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942C33D0-0B20-B4CD-E1B1-9CF26F301572}"/>
              </a:ext>
            </a:extLst>
          </p:cNvPr>
          <p:cNvSpPr txBox="1"/>
          <p:nvPr/>
        </p:nvSpPr>
        <p:spPr>
          <a:xfrm>
            <a:off x="617933" y="2933223"/>
            <a:ext cx="10469165" cy="1015663"/>
          </a:xfrm>
          <a:prstGeom prst="rect">
            <a:avLst/>
          </a:prstGeom>
          <a:solidFill>
            <a:schemeClr val="accent4">
              <a:lumMod val="20000"/>
              <a:lumOff val="80000"/>
            </a:schemeClr>
          </a:solidFill>
        </p:spPr>
        <p:txBody>
          <a:bodyPr wrap="square">
            <a:spAutoFit/>
          </a:bodyPr>
          <a:lstStyle/>
          <a:p>
            <a:pPr algn="just"/>
            <a:r>
              <a:rPr lang="es-MX" sz="2000" b="0" i="0" dirty="0">
                <a:solidFill>
                  <a:srgbClr val="000000"/>
                </a:solidFill>
                <a:effectLst/>
                <a:latin typeface="Arial" panose="020B0604020202020204" pitchFamily="34" charset="0"/>
                <a:cs typeface="Arial" panose="020B0604020202020204" pitchFamily="34" charset="0"/>
              </a:rPr>
              <a:t>Explicó que dicho problema “no radica únicamente en la falta de conocimientos técnicos, sino en la </a:t>
            </a:r>
            <a:r>
              <a:rPr lang="es-MX" sz="2000" b="1" i="0" dirty="0">
                <a:solidFill>
                  <a:srgbClr val="000000"/>
                </a:solidFill>
                <a:effectLst/>
                <a:latin typeface="Arial" panose="020B0604020202020204" pitchFamily="34" charset="0"/>
                <a:cs typeface="Arial" panose="020B0604020202020204" pitchFamily="34" charset="0"/>
              </a:rPr>
              <a:t>incapacidad</a:t>
            </a:r>
            <a:r>
              <a:rPr lang="es-MX" sz="2000" b="0" i="0" dirty="0">
                <a:solidFill>
                  <a:srgbClr val="000000"/>
                </a:solidFill>
                <a:effectLst/>
                <a:latin typeface="Arial" panose="020B0604020202020204" pitchFamily="34" charset="0"/>
                <a:cs typeface="Arial" panose="020B0604020202020204" pitchFamily="34" charset="0"/>
              </a:rPr>
              <a:t> de los alumnos </a:t>
            </a:r>
            <a:r>
              <a:rPr lang="es-MX" sz="2000" b="1" i="0" dirty="0">
                <a:solidFill>
                  <a:srgbClr val="000000"/>
                </a:solidFill>
                <a:effectLst/>
                <a:latin typeface="Arial" panose="020B0604020202020204" pitchFamily="34" charset="0"/>
                <a:cs typeface="Arial" panose="020B0604020202020204" pitchFamily="34" charset="0"/>
              </a:rPr>
              <a:t>para decodificar instrucciones básicas </a:t>
            </a:r>
            <a:r>
              <a:rPr lang="es-MX" sz="2000" b="0" i="0" dirty="0">
                <a:solidFill>
                  <a:srgbClr val="000000"/>
                </a:solidFill>
                <a:effectLst/>
                <a:latin typeface="Arial" panose="020B0604020202020204" pitchFamily="34" charset="0"/>
                <a:cs typeface="Arial" panose="020B0604020202020204" pitchFamily="34" charset="0"/>
              </a:rPr>
              <a:t>en exámenes y contextos científicos".</a:t>
            </a:r>
            <a:endParaRPr lang="es-MX" sz="2000"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3622BFB6-6AB1-BD97-336A-6DD84104B400}"/>
              </a:ext>
            </a:extLst>
          </p:cNvPr>
          <p:cNvSpPr txBox="1"/>
          <p:nvPr/>
        </p:nvSpPr>
        <p:spPr>
          <a:xfrm>
            <a:off x="718542" y="4438590"/>
            <a:ext cx="10469165" cy="1477328"/>
          </a:xfrm>
          <a:prstGeom prst="rect">
            <a:avLst/>
          </a:prstGeom>
          <a:solidFill>
            <a:schemeClr val="accent5">
              <a:lumMod val="20000"/>
              <a:lumOff val="80000"/>
            </a:schemeClr>
          </a:solidFill>
        </p:spPr>
        <p:txBody>
          <a:bodyPr wrap="square">
            <a:spAutoFit/>
          </a:bodyPr>
          <a:lstStyle/>
          <a:p>
            <a:pPr algn="just"/>
            <a:r>
              <a:rPr lang="es-MX" b="0" i="0" dirty="0">
                <a:solidFill>
                  <a:srgbClr val="000000"/>
                </a:solidFill>
                <a:effectLst/>
                <a:latin typeface="Arial" panose="020B0604020202020204" pitchFamily="34" charset="0"/>
                <a:cs typeface="Arial" panose="020B0604020202020204" pitchFamily="34" charset="0"/>
              </a:rPr>
              <a:t>Estos datos alineados con evaluaciones como </a:t>
            </a:r>
            <a:r>
              <a:rPr lang="es-MX" b="1" i="0" dirty="0">
                <a:solidFill>
                  <a:srgbClr val="000000"/>
                </a:solidFill>
                <a:effectLst/>
                <a:latin typeface="Arial" panose="020B0604020202020204" pitchFamily="34" charset="0"/>
                <a:cs typeface="Arial" panose="020B0604020202020204" pitchFamily="34" charset="0"/>
              </a:rPr>
              <a:t>PISA</a:t>
            </a:r>
            <a:r>
              <a:rPr lang="es-MX" b="0" i="0" dirty="0">
                <a:solidFill>
                  <a:srgbClr val="000000"/>
                </a:solidFill>
                <a:effectLst/>
                <a:latin typeface="Arial" panose="020B0604020202020204" pitchFamily="34" charset="0"/>
                <a:cs typeface="Arial" panose="020B0604020202020204" pitchFamily="34" charset="0"/>
              </a:rPr>
              <a:t>, ponen en la mesa un problema estructural en la educación básica mexicana, que compromete el cumplimiento del </a:t>
            </a:r>
            <a:r>
              <a:rPr lang="es-MX" b="1" i="0" dirty="0">
                <a:solidFill>
                  <a:srgbClr val="000000"/>
                </a:solidFill>
                <a:effectLst/>
                <a:latin typeface="Arial" panose="020B0604020202020204" pitchFamily="34" charset="0"/>
                <a:cs typeface="Arial" panose="020B0604020202020204" pitchFamily="34" charset="0"/>
              </a:rPr>
              <a:t>Objetivo de Desarrollo Sostenible 4 hacia 2030 </a:t>
            </a:r>
            <a:r>
              <a:rPr lang="es-MX" b="0" i="0" dirty="0">
                <a:solidFill>
                  <a:srgbClr val="000000"/>
                </a:solidFill>
                <a:effectLst/>
                <a:latin typeface="Arial" panose="020B0604020202020204" pitchFamily="34" charset="0"/>
                <a:cs typeface="Arial" panose="020B0604020202020204" pitchFamily="34" charset="0"/>
              </a:rPr>
              <a:t>conocido como</a:t>
            </a:r>
            <a:r>
              <a:rPr lang="es-MX" b="1" i="0" dirty="0">
                <a:solidFill>
                  <a:srgbClr val="000000"/>
                </a:solidFill>
                <a:effectLst/>
                <a:latin typeface="Arial" panose="020B0604020202020204" pitchFamily="34" charset="0"/>
                <a:cs typeface="Arial" panose="020B0604020202020204" pitchFamily="34" charset="0"/>
              </a:rPr>
              <a:t> ‘Educación de Calidad’ </a:t>
            </a:r>
            <a:r>
              <a:rPr lang="es-MX" b="0" i="0" dirty="0">
                <a:solidFill>
                  <a:srgbClr val="000000"/>
                </a:solidFill>
                <a:effectLst/>
                <a:latin typeface="Arial" panose="020B0604020202020204" pitchFamily="34" charset="0"/>
                <a:cs typeface="Arial" panose="020B0604020202020204" pitchFamily="34" charset="0"/>
              </a:rPr>
              <a:t>el cual consiste en “garantizar una educación de calidad inclusiva, equitativa y promover oportunidades de aprendizaje permanente para todos”, lo que evidencia la </a:t>
            </a:r>
            <a:r>
              <a:rPr lang="es-MX" b="1" i="0" dirty="0">
                <a:solidFill>
                  <a:srgbClr val="000000"/>
                </a:solidFill>
                <a:effectLst/>
                <a:latin typeface="Arial" panose="020B0604020202020204" pitchFamily="34" charset="0"/>
                <a:cs typeface="Arial" panose="020B0604020202020204" pitchFamily="34" charset="0"/>
              </a:rPr>
              <a:t>urgencia de replantear la política educativa en el país.</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282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401D85BF-3BA8-C474-B42E-ADE19E758D3C}"/>
              </a:ext>
            </a:extLst>
          </p:cNvPr>
          <p:cNvSpPr txBox="1"/>
          <p:nvPr/>
        </p:nvSpPr>
        <p:spPr>
          <a:xfrm>
            <a:off x="742949" y="1071562"/>
            <a:ext cx="10572751" cy="5062924"/>
          </a:xfrm>
          <a:prstGeom prst="rect">
            <a:avLst/>
          </a:prstGeom>
          <a:noFill/>
        </p:spPr>
        <p:txBody>
          <a:bodyPr wrap="square">
            <a:spAutoFit/>
          </a:bodyPr>
          <a:lstStyle/>
          <a:p>
            <a:pPr algn="just">
              <a:buNone/>
            </a:pPr>
            <a:r>
              <a:rPr lang="es-MX" sz="1900" b="0" i="0" dirty="0">
                <a:solidFill>
                  <a:srgbClr val="000000"/>
                </a:solidFill>
                <a:effectLst/>
                <a:latin typeface="Arial" panose="020B0604020202020204" pitchFamily="34" charset="0"/>
                <a:cs typeface="Arial" panose="020B0604020202020204" pitchFamily="34" charset="0"/>
              </a:rPr>
              <a:t>Sin embargo, </a:t>
            </a:r>
            <a:r>
              <a:rPr lang="es-MX" sz="1900" b="1" i="0" dirty="0">
                <a:solidFill>
                  <a:srgbClr val="C00000"/>
                </a:solidFill>
                <a:effectLst/>
                <a:latin typeface="Arial" panose="020B0604020202020204" pitchFamily="34" charset="0"/>
                <a:cs typeface="Arial" panose="020B0604020202020204" pitchFamily="34" charset="0"/>
              </a:rPr>
              <a:t>subrayó que uno de los principales factores que inciden en la falta de comprensión es el método de enseñanza de la lectura y escritura</a:t>
            </a:r>
            <a:r>
              <a:rPr lang="es-MX" sz="1900" b="0" i="0" dirty="0">
                <a:solidFill>
                  <a:srgbClr val="000000"/>
                </a:solidFill>
                <a:effectLst/>
                <a:latin typeface="Arial" panose="020B0604020202020204" pitchFamily="34" charset="0"/>
                <a:cs typeface="Arial" panose="020B0604020202020204" pitchFamily="34" charset="0"/>
              </a:rPr>
              <a:t>. Explicó que </a:t>
            </a:r>
            <a:r>
              <a:rPr lang="es-MX" sz="1900" b="1" i="0" dirty="0">
                <a:solidFill>
                  <a:srgbClr val="000000"/>
                </a:solidFill>
                <a:effectLst/>
                <a:latin typeface="Arial" panose="020B0604020202020204" pitchFamily="34" charset="0"/>
                <a:cs typeface="Arial" panose="020B0604020202020204" pitchFamily="34" charset="0"/>
              </a:rPr>
              <a:t>los métodos silábicos u onomatopéyicos permiten que los niños aprendan a descifrar palabras con mayor rapidez, pero pueden limitar la comprensión, al concentrar la atención en unir letras y sílabas más que en el sentido del texto</a:t>
            </a:r>
            <a:r>
              <a:rPr lang="es-MX" sz="1900" b="0" i="0" dirty="0">
                <a:solidFill>
                  <a:srgbClr val="000000"/>
                </a:solidFill>
                <a:effectLst/>
                <a:latin typeface="Arial" panose="020B0604020202020204" pitchFamily="34" charset="0"/>
                <a:cs typeface="Arial" panose="020B0604020202020204" pitchFamily="34" charset="0"/>
              </a:rPr>
              <a:t>.</a:t>
            </a:r>
          </a:p>
          <a:p>
            <a:pPr algn="just">
              <a:buNone/>
            </a:pPr>
            <a:endParaRPr lang="es-MX" sz="1900" b="0" i="0" dirty="0">
              <a:solidFill>
                <a:srgbClr val="000000"/>
              </a:solidFill>
              <a:effectLst/>
              <a:latin typeface="Arial" panose="020B0604020202020204" pitchFamily="34" charset="0"/>
              <a:cs typeface="Arial" panose="020B0604020202020204" pitchFamily="34" charset="0"/>
            </a:endParaRPr>
          </a:p>
          <a:p>
            <a:pPr algn="just">
              <a:buNone/>
            </a:pPr>
            <a:r>
              <a:rPr lang="es-MX" sz="1900" b="0" i="0" dirty="0">
                <a:solidFill>
                  <a:srgbClr val="000000"/>
                </a:solidFill>
                <a:effectLst/>
                <a:latin typeface="Arial" panose="020B0604020202020204" pitchFamily="34" charset="0"/>
                <a:cs typeface="Arial" panose="020B0604020202020204" pitchFamily="34" charset="0"/>
              </a:rPr>
              <a:t>En contraste, recordó que en la década de los noventa se impulsaron métodos analíticos que parten del texto completo y del contexto para favorecer una comprensión más integral. “</a:t>
            </a:r>
            <a:r>
              <a:rPr lang="es-MX" sz="1900" b="1" i="0" dirty="0">
                <a:solidFill>
                  <a:srgbClr val="C00000"/>
                </a:solidFill>
                <a:effectLst/>
                <a:latin typeface="Arial" panose="020B0604020202020204" pitchFamily="34" charset="0"/>
                <a:cs typeface="Arial" panose="020B0604020202020204" pitchFamily="34" charset="0"/>
              </a:rPr>
              <a:t>El método global es más tardado, pero permite que los niños comprendan lo que leen</a:t>
            </a:r>
            <a:r>
              <a:rPr lang="es-MX" sz="1900" b="0" i="0" dirty="0">
                <a:solidFill>
                  <a:srgbClr val="000000"/>
                </a:solidFill>
                <a:effectLst/>
                <a:latin typeface="Arial" panose="020B0604020202020204" pitchFamily="34" charset="0"/>
                <a:cs typeface="Arial" panose="020B0604020202020204" pitchFamily="34" charset="0"/>
              </a:rPr>
              <a:t>”, afirmó, aunque reconoció que con frecuencia autoridades, docentes y padres de familia optan por esquemas más rápidos ante la presión por resultados inmediatos.</a:t>
            </a:r>
          </a:p>
          <a:p>
            <a:pPr algn="just">
              <a:buNone/>
            </a:pPr>
            <a:endParaRPr lang="es-MX" sz="1900" b="0" i="0" dirty="0">
              <a:solidFill>
                <a:srgbClr val="000000"/>
              </a:solidFill>
              <a:effectLst/>
              <a:latin typeface="Arial" panose="020B0604020202020204" pitchFamily="34" charset="0"/>
              <a:cs typeface="Arial" panose="020B0604020202020204" pitchFamily="34" charset="0"/>
            </a:endParaRPr>
          </a:p>
          <a:p>
            <a:pPr algn="just">
              <a:buNone/>
            </a:pPr>
            <a:r>
              <a:rPr lang="es-MX" sz="1900" b="0" i="0" dirty="0">
                <a:solidFill>
                  <a:srgbClr val="000000"/>
                </a:solidFill>
                <a:effectLst/>
                <a:latin typeface="Arial" panose="020B0604020202020204" pitchFamily="34" charset="0"/>
                <a:cs typeface="Arial" panose="020B0604020202020204" pitchFamily="34" charset="0"/>
              </a:rPr>
              <a:t>Sobre el impacto de la pandemia en el rezago lector, </a:t>
            </a:r>
            <a:r>
              <a:rPr lang="es-MX" sz="1900" b="1" i="0" dirty="0">
                <a:solidFill>
                  <a:srgbClr val="000000"/>
                </a:solidFill>
                <a:effectLst/>
                <a:latin typeface="Arial" panose="020B0604020202020204" pitchFamily="34" charset="0"/>
                <a:cs typeface="Arial" panose="020B0604020202020204" pitchFamily="34" charset="0"/>
              </a:rPr>
              <a:t>sostuvo que la recuperación dependerá de las estrategias focalizadas que implementen los docentes en cada comunidad. Consideró que, si los estudiantes ya pueden descifrar palabras, en un año de trabajo puntual podrían alcanzar una comprensión real, siempre que no se descuide a quienes presentan mayores rezagos</a:t>
            </a:r>
            <a:r>
              <a:rPr lang="es-MX" sz="1900" b="0" i="0" dirty="0">
                <a:solidFill>
                  <a:srgbClr val="000000"/>
                </a:solidFill>
                <a:effectLst/>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758431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191D2F4-E9F3-4F0D-D241-CF924216C35C}"/>
              </a:ext>
            </a:extLst>
          </p:cNvPr>
          <p:cNvSpPr txBox="1"/>
          <p:nvPr/>
        </p:nvSpPr>
        <p:spPr>
          <a:xfrm>
            <a:off x="868561" y="1162734"/>
            <a:ext cx="10454878" cy="646331"/>
          </a:xfrm>
          <a:prstGeom prst="rect">
            <a:avLst/>
          </a:prstGeom>
          <a:solidFill>
            <a:schemeClr val="accent3">
              <a:lumMod val="20000"/>
              <a:lumOff val="80000"/>
            </a:schemeClr>
          </a:solidFill>
        </p:spPr>
        <p:txBody>
          <a:bodyPr wrap="square">
            <a:spAutoFit/>
          </a:bodyPr>
          <a:lstStyle/>
          <a:p>
            <a:pPr algn="just"/>
            <a:r>
              <a:rPr lang="es-MX" b="1" i="0" dirty="0">
                <a:solidFill>
                  <a:srgbClr val="000000"/>
                </a:solidFill>
                <a:effectLst/>
                <a:latin typeface="Arial" panose="020B0604020202020204" pitchFamily="34" charset="0"/>
                <a:cs typeface="Arial" panose="020B0604020202020204" pitchFamily="34" charset="0"/>
              </a:rPr>
              <a:t>La comprensión lectora se mantiene como uno de los principales pendientes del sistema educativo nacional.</a:t>
            </a:r>
            <a:endParaRPr lang="es-MX" b="1" dirty="0"/>
          </a:p>
        </p:txBody>
      </p:sp>
      <p:pic>
        <p:nvPicPr>
          <p:cNvPr id="3" name="Imagen 2">
            <a:extLst>
              <a:ext uri="{FF2B5EF4-FFF2-40B4-BE49-F238E27FC236}">
                <a16:creationId xmlns:a16="http://schemas.microsoft.com/office/drawing/2014/main" id="{3D3FE835-C845-A820-1951-9126B5956396}"/>
              </a:ext>
            </a:extLst>
          </p:cNvPr>
          <p:cNvPicPr>
            <a:picLocks noChangeAspect="1"/>
          </p:cNvPicPr>
          <p:nvPr/>
        </p:nvPicPr>
        <p:blipFill>
          <a:blip r:embed="rId2"/>
          <a:srcRect l="18515" t="18095" r="17735" b="6020"/>
          <a:stretch>
            <a:fillRect/>
          </a:stretch>
        </p:blipFill>
        <p:spPr>
          <a:xfrm>
            <a:off x="2467103" y="1842041"/>
            <a:ext cx="6576885" cy="4401592"/>
          </a:xfrm>
          <a:prstGeom prst="rect">
            <a:avLst/>
          </a:prstGeom>
        </p:spPr>
      </p:pic>
    </p:spTree>
    <p:extLst>
      <p:ext uri="{BB962C8B-B14F-4D97-AF65-F5344CB8AC3E}">
        <p14:creationId xmlns:p14="http://schemas.microsoft.com/office/powerpoint/2010/main" val="73945497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1789</TotalTime>
  <Words>695</Words>
  <Application>Microsoft Office PowerPoint</Application>
  <PresentationFormat>Panorámica</PresentationFormat>
  <Paragraphs>17</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Aptos</vt:lpstr>
      <vt:lpstr>Aptos Display</vt:lpstr>
      <vt:lpstr>Arial</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Lenovo T460p</dc:creator>
  <cp:lastModifiedBy>Avelina Galindo Celix</cp:lastModifiedBy>
  <cp:revision>77</cp:revision>
  <dcterms:modified xsi:type="dcterms:W3CDTF">2026-03-23T03:49:14Z</dcterms:modified>
</cp:coreProperties>
</file>