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166" r:id="rId2"/>
    <p:sldId id="1112" r:id="rId3"/>
    <p:sldId id="1230" r:id="rId4"/>
    <p:sldId id="1221" r:id="rId5"/>
    <p:sldId id="1201" r:id="rId6"/>
    <p:sldId id="1228" r:id="rId7"/>
    <p:sldId id="1229" r:id="rId8"/>
    <p:sldId id="1214" r:id="rId9"/>
    <p:sldId id="1172" r:id="rId10"/>
    <p:sldId id="1174" r:id="rId11"/>
    <p:sldId id="1226" r:id="rId12"/>
    <p:sldId id="1227" r:id="rId13"/>
    <p:sldId id="1231" r:id="rId14"/>
    <p:sldId id="1173" r:id="rId15"/>
    <p:sldId id="1222" r:id="rId16"/>
    <p:sldId id="1223" r:id="rId17"/>
    <p:sldId id="1224" r:id="rId18"/>
    <p:sldId id="1203" r:id="rId19"/>
    <p:sldId id="1204" r:id="rId20"/>
    <p:sldId id="1197" r:id="rId21"/>
    <p:sldId id="1225" r:id="rId22"/>
    <p:sldId id="1232" r:id="rId23"/>
    <p:sldId id="1233" r:id="rId24"/>
    <p:sldId id="1234" r:id="rId25"/>
    <p:sldId id="1235" r:id="rId26"/>
    <p:sldId id="1236" r:id="rId27"/>
    <p:sldId id="1237" r:id="rId28"/>
    <p:sldId id="1200" r:id="rId29"/>
    <p:sldId id="1195" r:id="rId30"/>
    <p:sldId id="1220" r:id="rId31"/>
    <p:sldId id="1207" r:id="rId32"/>
    <p:sldId id="1208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D7"/>
    <a:srgbClr val="800000"/>
    <a:srgbClr val="A50021"/>
    <a:srgbClr val="771840"/>
    <a:srgbClr val="C7FBE0"/>
    <a:srgbClr val="E75E19"/>
    <a:srgbClr val="FFCCCC"/>
    <a:srgbClr val="BF6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9A414-DE1A-4A07-8BD0-4958C97766A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A4FBB22-C220-43AC-8194-444948D8ED29}">
      <dgm:prSet phldrT="[Texto]" phldr="0"/>
      <dgm:spPr/>
      <dgm:t>
        <a:bodyPr/>
        <a:lstStyle/>
        <a:p>
          <a:r>
            <a:rPr lang="es-MX" b="1">
              <a:latin typeface="Arial" panose="020B0604020202020204" pitchFamily="34" charset="0"/>
              <a:cs typeface="Arial" panose="020B0604020202020204" pitchFamily="34" charset="0"/>
            </a:rPr>
            <a:t>Planear a través de una Carta Descriptiva la Sesión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211C6-CAAA-468B-9E2F-384032127ECD}" type="parTrans" cxnId="{CD540A36-4359-41CF-9A71-23F83DCAF162}">
      <dgm:prSet/>
      <dgm:spPr/>
      <dgm:t>
        <a:bodyPr/>
        <a:lstStyle/>
        <a:p>
          <a:endParaRPr lang="es-MX"/>
        </a:p>
      </dgm:t>
    </dgm:pt>
    <dgm:pt modelId="{F6EE3ADE-38E2-41F6-B2D3-F93E5DF637E3}" type="sibTrans" cxnId="{CD540A36-4359-41CF-9A71-23F83DCAF162}">
      <dgm:prSet/>
      <dgm:spPr/>
      <dgm:t>
        <a:bodyPr/>
        <a:lstStyle/>
        <a:p>
          <a:endParaRPr lang="es-MX"/>
        </a:p>
      </dgm:t>
    </dgm:pt>
    <dgm:pt modelId="{5467C8E3-4A73-4DD1-A4DA-0B5FEB1C26F0}">
      <dgm:prSet phldrT="[Texto]" phldr="0"/>
      <dgm:spPr/>
      <dgm:t>
        <a:bodyPr/>
        <a:lstStyle/>
        <a:p>
          <a:r>
            <a:rPr lang="es-MX" b="1">
              <a:latin typeface="Arial" panose="020B0604020202020204" pitchFamily="34" charset="0"/>
              <a:cs typeface="Arial" panose="020B0604020202020204" pitchFamily="34" charset="0"/>
            </a:rPr>
            <a:t>Revisar los Acuerdos de la Sesión Anterior y tareas asignadas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507AF-D497-4397-932E-162D38E04A93}" type="parTrans" cxnId="{4199A66E-0D74-4466-8FFB-A32949D28A59}">
      <dgm:prSet/>
      <dgm:spPr/>
      <dgm:t>
        <a:bodyPr/>
        <a:lstStyle/>
        <a:p>
          <a:endParaRPr lang="es-MX"/>
        </a:p>
      </dgm:t>
    </dgm:pt>
    <dgm:pt modelId="{61597733-5C9D-4695-9AEF-DF648F2B6BD7}" type="sibTrans" cxnId="{4199A66E-0D74-4466-8FFB-A32949D28A59}">
      <dgm:prSet/>
      <dgm:spPr/>
      <dgm:t>
        <a:bodyPr/>
        <a:lstStyle/>
        <a:p>
          <a:endParaRPr lang="es-MX"/>
        </a:p>
      </dgm:t>
    </dgm:pt>
    <dgm:pt modelId="{9E3ED91B-9C92-48AC-9BFC-AEE3510CAA83}">
      <dgm:prSet phldrT="[Texto]" phldr="0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Comprometerse a seleccionar, leer y analizar los insumos de la sesión  </a:t>
          </a:r>
        </a:p>
      </dgm:t>
    </dgm:pt>
    <dgm:pt modelId="{E347DE3F-10A6-4A98-9858-4D63BA2A8BC1}" type="parTrans" cxnId="{1D00CF13-0576-46FA-9D4E-2861448CE4FB}">
      <dgm:prSet/>
      <dgm:spPr/>
      <dgm:t>
        <a:bodyPr/>
        <a:lstStyle/>
        <a:p>
          <a:endParaRPr lang="es-MX"/>
        </a:p>
      </dgm:t>
    </dgm:pt>
    <dgm:pt modelId="{B6DB5239-3AAA-4D46-A3D4-8220AD2515EE}" type="sibTrans" cxnId="{1D00CF13-0576-46FA-9D4E-2861448CE4FB}">
      <dgm:prSet/>
      <dgm:spPr/>
      <dgm:t>
        <a:bodyPr/>
        <a:lstStyle/>
        <a:p>
          <a:endParaRPr lang="es-MX"/>
        </a:p>
      </dgm:t>
    </dgm:pt>
    <dgm:pt modelId="{D7636D98-A4D4-4F04-B830-7B9A6E9EF41F}">
      <dgm:prSet phldrT="[Texto]"/>
      <dgm:spPr/>
      <dgm:t>
        <a:bodyPr/>
        <a:lstStyle/>
        <a:p>
          <a:r>
            <a:rPr lang="es-MX" b="1">
              <a:latin typeface="Arial" panose="020B0604020202020204" pitchFamily="34" charset="0"/>
              <a:cs typeface="Arial" panose="020B0604020202020204" pitchFamily="34" charset="0"/>
            </a:rPr>
            <a:t>Promover la participación de todo el colectivo y Respetar los tiempos</a:t>
          </a:r>
          <a:endParaRPr lang="es-MX" dirty="0"/>
        </a:p>
      </dgm:t>
    </dgm:pt>
    <dgm:pt modelId="{CCA9625D-27F9-4851-9658-B1186E53C82E}" type="parTrans" cxnId="{084F4A64-08DB-4BA0-BDC6-79E6B5F407AD}">
      <dgm:prSet/>
      <dgm:spPr/>
      <dgm:t>
        <a:bodyPr/>
        <a:lstStyle/>
        <a:p>
          <a:endParaRPr lang="es-MX"/>
        </a:p>
      </dgm:t>
    </dgm:pt>
    <dgm:pt modelId="{AC851B01-FE0D-4ABA-B729-16ACF0F121D1}" type="sibTrans" cxnId="{084F4A64-08DB-4BA0-BDC6-79E6B5F407AD}">
      <dgm:prSet/>
      <dgm:spPr/>
      <dgm:t>
        <a:bodyPr/>
        <a:lstStyle/>
        <a:p>
          <a:endParaRPr lang="es-MX"/>
        </a:p>
      </dgm:t>
    </dgm:pt>
    <dgm:pt modelId="{BAB7D35C-0D86-4419-BD77-F05F6C464888}">
      <dgm:prSet phldrT="[Texto]"/>
      <dgm:spPr/>
      <dgm:t>
        <a:bodyPr/>
        <a:lstStyle/>
        <a:p>
          <a:r>
            <a:rPr lang="es-MX" b="1">
              <a:latin typeface="Arial" panose="020B0604020202020204" pitchFamily="34" charset="0"/>
              <a:cs typeface="Arial" panose="020B0604020202020204" pitchFamily="34" charset="0"/>
            </a:rPr>
            <a:t>Tomar Acuerdos sin perder de vista el interés superior de la niñez y los Protocolos de paz y prevención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E8F00-6144-42C4-8113-4036DCDB8935}" type="parTrans" cxnId="{DD2903C9-450C-4555-93A8-2F9093402381}">
      <dgm:prSet/>
      <dgm:spPr/>
      <dgm:t>
        <a:bodyPr/>
        <a:lstStyle/>
        <a:p>
          <a:endParaRPr lang="es-MX"/>
        </a:p>
      </dgm:t>
    </dgm:pt>
    <dgm:pt modelId="{FDE25E92-EEE8-40BC-ACEE-DE1B98118A52}" type="sibTrans" cxnId="{DD2903C9-450C-4555-93A8-2F9093402381}">
      <dgm:prSet/>
      <dgm:spPr/>
      <dgm:t>
        <a:bodyPr/>
        <a:lstStyle/>
        <a:p>
          <a:endParaRPr lang="es-MX"/>
        </a:p>
      </dgm:t>
    </dgm:pt>
    <dgm:pt modelId="{63D285FE-977E-4651-8D07-7DBF375ABD79}" type="pres">
      <dgm:prSet presAssocID="{05B9A414-DE1A-4A07-8BD0-4958C97766AD}" presName="diagram" presStyleCnt="0">
        <dgm:presLayoutVars>
          <dgm:dir/>
          <dgm:resizeHandles val="exact"/>
        </dgm:presLayoutVars>
      </dgm:prSet>
      <dgm:spPr/>
    </dgm:pt>
    <dgm:pt modelId="{0CDAA9FF-2B63-4E42-B2B0-8D520B068807}" type="pres">
      <dgm:prSet presAssocID="{AA4FBB22-C220-43AC-8194-444948D8ED29}" presName="node" presStyleLbl="node1" presStyleIdx="0" presStyleCnt="5">
        <dgm:presLayoutVars>
          <dgm:bulletEnabled val="1"/>
        </dgm:presLayoutVars>
      </dgm:prSet>
      <dgm:spPr/>
    </dgm:pt>
    <dgm:pt modelId="{5A247456-F4B3-476F-ABF6-0AAB1A81E17B}" type="pres">
      <dgm:prSet presAssocID="{F6EE3ADE-38E2-41F6-B2D3-F93E5DF637E3}" presName="sibTrans" presStyleLbl="sibTrans2D1" presStyleIdx="0" presStyleCnt="4"/>
      <dgm:spPr/>
    </dgm:pt>
    <dgm:pt modelId="{4E96A92A-5D38-4290-936C-2908207F2A22}" type="pres">
      <dgm:prSet presAssocID="{F6EE3ADE-38E2-41F6-B2D3-F93E5DF637E3}" presName="connectorText" presStyleLbl="sibTrans2D1" presStyleIdx="0" presStyleCnt="4"/>
      <dgm:spPr/>
    </dgm:pt>
    <dgm:pt modelId="{8616D32C-F3A5-4FD5-BD6F-5518A9E70CF4}" type="pres">
      <dgm:prSet presAssocID="{5467C8E3-4A73-4DD1-A4DA-0B5FEB1C26F0}" presName="node" presStyleLbl="node1" presStyleIdx="1" presStyleCnt="5">
        <dgm:presLayoutVars>
          <dgm:bulletEnabled val="1"/>
        </dgm:presLayoutVars>
      </dgm:prSet>
      <dgm:spPr/>
    </dgm:pt>
    <dgm:pt modelId="{41E17D39-2B5F-41C3-B7E4-BBC868F4921F}" type="pres">
      <dgm:prSet presAssocID="{61597733-5C9D-4695-9AEF-DF648F2B6BD7}" presName="sibTrans" presStyleLbl="sibTrans2D1" presStyleIdx="1" presStyleCnt="4"/>
      <dgm:spPr/>
    </dgm:pt>
    <dgm:pt modelId="{1943B208-BC4C-4654-9B31-353CE79832CE}" type="pres">
      <dgm:prSet presAssocID="{61597733-5C9D-4695-9AEF-DF648F2B6BD7}" presName="connectorText" presStyleLbl="sibTrans2D1" presStyleIdx="1" presStyleCnt="4"/>
      <dgm:spPr/>
    </dgm:pt>
    <dgm:pt modelId="{18D551FB-F9C0-4F88-A3E5-66E47158B90D}" type="pres">
      <dgm:prSet presAssocID="{9E3ED91B-9C92-48AC-9BFC-AEE3510CAA83}" presName="node" presStyleLbl="node1" presStyleIdx="2" presStyleCnt="5" custLinFactX="28038" custLinFactNeighborX="100000" custLinFactNeighborY="11601">
        <dgm:presLayoutVars>
          <dgm:bulletEnabled val="1"/>
        </dgm:presLayoutVars>
      </dgm:prSet>
      <dgm:spPr/>
    </dgm:pt>
    <dgm:pt modelId="{E8E4C7B2-7DAA-431C-893B-C53E8C3C0083}" type="pres">
      <dgm:prSet presAssocID="{B6DB5239-3AAA-4D46-A3D4-8220AD2515EE}" presName="sibTrans" presStyleLbl="sibTrans2D1" presStyleIdx="2" presStyleCnt="4"/>
      <dgm:spPr/>
    </dgm:pt>
    <dgm:pt modelId="{64CAE70D-2636-4654-90C0-62F902513DEA}" type="pres">
      <dgm:prSet presAssocID="{B6DB5239-3AAA-4D46-A3D4-8220AD2515EE}" presName="connectorText" presStyleLbl="sibTrans2D1" presStyleIdx="2" presStyleCnt="4"/>
      <dgm:spPr/>
    </dgm:pt>
    <dgm:pt modelId="{9B1165A8-D482-4E41-8AEB-52A3883988FC}" type="pres">
      <dgm:prSet presAssocID="{D7636D98-A4D4-4F04-B830-7B9A6E9EF41F}" presName="node" presStyleLbl="node1" presStyleIdx="3" presStyleCnt="5">
        <dgm:presLayoutVars>
          <dgm:bulletEnabled val="1"/>
        </dgm:presLayoutVars>
      </dgm:prSet>
      <dgm:spPr/>
    </dgm:pt>
    <dgm:pt modelId="{B1F3687F-452C-4978-A352-6C2A3BB3F615}" type="pres">
      <dgm:prSet presAssocID="{AC851B01-FE0D-4ABA-B729-16ACF0F121D1}" presName="sibTrans" presStyleLbl="sibTrans2D1" presStyleIdx="3" presStyleCnt="4"/>
      <dgm:spPr/>
    </dgm:pt>
    <dgm:pt modelId="{6F118676-8530-48B4-A7FA-A0DA27001C8E}" type="pres">
      <dgm:prSet presAssocID="{AC851B01-FE0D-4ABA-B729-16ACF0F121D1}" presName="connectorText" presStyleLbl="sibTrans2D1" presStyleIdx="3" presStyleCnt="4"/>
      <dgm:spPr/>
    </dgm:pt>
    <dgm:pt modelId="{5D63E95B-8F90-4552-92FC-A3F3931FB092}" type="pres">
      <dgm:prSet presAssocID="{BAB7D35C-0D86-4419-BD77-F05F6C464888}" presName="node" presStyleLbl="node1" presStyleIdx="4" presStyleCnt="5">
        <dgm:presLayoutVars>
          <dgm:bulletEnabled val="1"/>
        </dgm:presLayoutVars>
      </dgm:prSet>
      <dgm:spPr/>
    </dgm:pt>
  </dgm:ptLst>
  <dgm:cxnLst>
    <dgm:cxn modelId="{E3449901-8A16-4486-BCD8-1FC341407D77}" type="presOf" srcId="{F6EE3ADE-38E2-41F6-B2D3-F93E5DF637E3}" destId="{5A247456-F4B3-476F-ABF6-0AAB1A81E17B}" srcOrd="0" destOrd="0" presId="urn:microsoft.com/office/officeart/2005/8/layout/process5"/>
    <dgm:cxn modelId="{76071D0C-98CA-47EE-A879-44D51C21284E}" type="presOf" srcId="{AA4FBB22-C220-43AC-8194-444948D8ED29}" destId="{0CDAA9FF-2B63-4E42-B2B0-8D520B068807}" srcOrd="0" destOrd="0" presId="urn:microsoft.com/office/officeart/2005/8/layout/process5"/>
    <dgm:cxn modelId="{1D00CF13-0576-46FA-9D4E-2861448CE4FB}" srcId="{05B9A414-DE1A-4A07-8BD0-4958C97766AD}" destId="{9E3ED91B-9C92-48AC-9BFC-AEE3510CAA83}" srcOrd="2" destOrd="0" parTransId="{E347DE3F-10A6-4A98-9858-4D63BA2A8BC1}" sibTransId="{B6DB5239-3AAA-4D46-A3D4-8220AD2515EE}"/>
    <dgm:cxn modelId="{CD540A36-4359-41CF-9A71-23F83DCAF162}" srcId="{05B9A414-DE1A-4A07-8BD0-4958C97766AD}" destId="{AA4FBB22-C220-43AC-8194-444948D8ED29}" srcOrd="0" destOrd="0" parTransId="{2F3211C6-CAAA-468B-9E2F-384032127ECD}" sibTransId="{F6EE3ADE-38E2-41F6-B2D3-F93E5DF637E3}"/>
    <dgm:cxn modelId="{4C4CBF3E-63B9-4CAE-A2B2-CB00F67CADB4}" type="presOf" srcId="{AC851B01-FE0D-4ABA-B729-16ACF0F121D1}" destId="{B1F3687F-452C-4978-A352-6C2A3BB3F615}" srcOrd="0" destOrd="0" presId="urn:microsoft.com/office/officeart/2005/8/layout/process5"/>
    <dgm:cxn modelId="{7587005C-6FED-4142-B12D-B7A8EE9692C5}" type="presOf" srcId="{61597733-5C9D-4695-9AEF-DF648F2B6BD7}" destId="{1943B208-BC4C-4654-9B31-353CE79832CE}" srcOrd="1" destOrd="0" presId="urn:microsoft.com/office/officeart/2005/8/layout/process5"/>
    <dgm:cxn modelId="{084F4A64-08DB-4BA0-BDC6-79E6B5F407AD}" srcId="{05B9A414-DE1A-4A07-8BD0-4958C97766AD}" destId="{D7636D98-A4D4-4F04-B830-7B9A6E9EF41F}" srcOrd="3" destOrd="0" parTransId="{CCA9625D-27F9-4851-9658-B1186E53C82E}" sibTransId="{AC851B01-FE0D-4ABA-B729-16ACF0F121D1}"/>
    <dgm:cxn modelId="{BB258367-0072-45A9-8293-8FB681E3D310}" type="presOf" srcId="{AC851B01-FE0D-4ABA-B729-16ACF0F121D1}" destId="{6F118676-8530-48B4-A7FA-A0DA27001C8E}" srcOrd="1" destOrd="0" presId="urn:microsoft.com/office/officeart/2005/8/layout/process5"/>
    <dgm:cxn modelId="{4199A66E-0D74-4466-8FFB-A32949D28A59}" srcId="{05B9A414-DE1A-4A07-8BD0-4958C97766AD}" destId="{5467C8E3-4A73-4DD1-A4DA-0B5FEB1C26F0}" srcOrd="1" destOrd="0" parTransId="{DDE507AF-D497-4397-932E-162D38E04A93}" sibTransId="{61597733-5C9D-4695-9AEF-DF648F2B6BD7}"/>
    <dgm:cxn modelId="{190BE54E-441D-48F8-9214-90AF2682E14A}" type="presOf" srcId="{D7636D98-A4D4-4F04-B830-7B9A6E9EF41F}" destId="{9B1165A8-D482-4E41-8AEB-52A3883988FC}" srcOrd="0" destOrd="0" presId="urn:microsoft.com/office/officeart/2005/8/layout/process5"/>
    <dgm:cxn modelId="{5FAE157B-64C1-4F65-BC7F-9BFD445B85E0}" type="presOf" srcId="{F6EE3ADE-38E2-41F6-B2D3-F93E5DF637E3}" destId="{4E96A92A-5D38-4290-936C-2908207F2A22}" srcOrd="1" destOrd="0" presId="urn:microsoft.com/office/officeart/2005/8/layout/process5"/>
    <dgm:cxn modelId="{EE1CF787-9E21-4767-AF1C-D09124AB7DE3}" type="presOf" srcId="{BAB7D35C-0D86-4419-BD77-F05F6C464888}" destId="{5D63E95B-8F90-4552-92FC-A3F3931FB092}" srcOrd="0" destOrd="0" presId="urn:microsoft.com/office/officeart/2005/8/layout/process5"/>
    <dgm:cxn modelId="{5E99E3AE-D5A2-4095-AFA6-921211DFDEAC}" type="presOf" srcId="{5467C8E3-4A73-4DD1-A4DA-0B5FEB1C26F0}" destId="{8616D32C-F3A5-4FD5-BD6F-5518A9E70CF4}" srcOrd="0" destOrd="0" presId="urn:microsoft.com/office/officeart/2005/8/layout/process5"/>
    <dgm:cxn modelId="{DD2903C9-450C-4555-93A8-2F9093402381}" srcId="{05B9A414-DE1A-4A07-8BD0-4958C97766AD}" destId="{BAB7D35C-0D86-4419-BD77-F05F6C464888}" srcOrd="4" destOrd="0" parTransId="{7E3E8F00-6144-42C4-8113-4036DCDB8935}" sibTransId="{FDE25E92-EEE8-40BC-ACEE-DE1B98118A52}"/>
    <dgm:cxn modelId="{610CD6D4-A1F3-4C9F-8838-74FADB5790B1}" type="presOf" srcId="{05B9A414-DE1A-4A07-8BD0-4958C97766AD}" destId="{63D285FE-977E-4651-8D07-7DBF375ABD79}" srcOrd="0" destOrd="0" presId="urn:microsoft.com/office/officeart/2005/8/layout/process5"/>
    <dgm:cxn modelId="{AD5D9BDA-2018-4646-B4EB-2C63C37E38C4}" type="presOf" srcId="{B6DB5239-3AAA-4D46-A3D4-8220AD2515EE}" destId="{E8E4C7B2-7DAA-431C-893B-C53E8C3C0083}" srcOrd="0" destOrd="0" presId="urn:microsoft.com/office/officeart/2005/8/layout/process5"/>
    <dgm:cxn modelId="{85B441E8-F4BF-42B4-9307-78A89EBC57B3}" type="presOf" srcId="{9E3ED91B-9C92-48AC-9BFC-AEE3510CAA83}" destId="{18D551FB-F9C0-4F88-A3E5-66E47158B90D}" srcOrd="0" destOrd="0" presId="urn:microsoft.com/office/officeart/2005/8/layout/process5"/>
    <dgm:cxn modelId="{BBA2C9EA-E5CE-4B7D-B78F-BF1E413A8E24}" type="presOf" srcId="{61597733-5C9D-4695-9AEF-DF648F2B6BD7}" destId="{41E17D39-2B5F-41C3-B7E4-BBC868F4921F}" srcOrd="0" destOrd="0" presId="urn:microsoft.com/office/officeart/2005/8/layout/process5"/>
    <dgm:cxn modelId="{9B7E29EC-CBF4-4905-9C98-EA977E7D3B49}" type="presOf" srcId="{B6DB5239-3AAA-4D46-A3D4-8220AD2515EE}" destId="{64CAE70D-2636-4654-90C0-62F902513DEA}" srcOrd="1" destOrd="0" presId="urn:microsoft.com/office/officeart/2005/8/layout/process5"/>
    <dgm:cxn modelId="{45E94C48-17D7-4D0A-9C48-D1FC1DEBD50C}" type="presParOf" srcId="{63D285FE-977E-4651-8D07-7DBF375ABD79}" destId="{0CDAA9FF-2B63-4E42-B2B0-8D520B068807}" srcOrd="0" destOrd="0" presId="urn:microsoft.com/office/officeart/2005/8/layout/process5"/>
    <dgm:cxn modelId="{577C8551-C8D9-49A3-8EBC-1DCD985D7896}" type="presParOf" srcId="{63D285FE-977E-4651-8D07-7DBF375ABD79}" destId="{5A247456-F4B3-476F-ABF6-0AAB1A81E17B}" srcOrd="1" destOrd="0" presId="urn:microsoft.com/office/officeart/2005/8/layout/process5"/>
    <dgm:cxn modelId="{97861F08-F38D-47B2-A017-5B17339AD5E0}" type="presParOf" srcId="{5A247456-F4B3-476F-ABF6-0AAB1A81E17B}" destId="{4E96A92A-5D38-4290-936C-2908207F2A22}" srcOrd="0" destOrd="0" presId="urn:microsoft.com/office/officeart/2005/8/layout/process5"/>
    <dgm:cxn modelId="{E111933E-9FCB-4935-90B7-5EF7581A7A9E}" type="presParOf" srcId="{63D285FE-977E-4651-8D07-7DBF375ABD79}" destId="{8616D32C-F3A5-4FD5-BD6F-5518A9E70CF4}" srcOrd="2" destOrd="0" presId="urn:microsoft.com/office/officeart/2005/8/layout/process5"/>
    <dgm:cxn modelId="{F6947C69-54B4-40F4-8464-D0424797BE61}" type="presParOf" srcId="{63D285FE-977E-4651-8D07-7DBF375ABD79}" destId="{41E17D39-2B5F-41C3-B7E4-BBC868F4921F}" srcOrd="3" destOrd="0" presId="urn:microsoft.com/office/officeart/2005/8/layout/process5"/>
    <dgm:cxn modelId="{A977A21A-9660-4AD3-820C-0B9E2461F3DB}" type="presParOf" srcId="{41E17D39-2B5F-41C3-B7E4-BBC868F4921F}" destId="{1943B208-BC4C-4654-9B31-353CE79832CE}" srcOrd="0" destOrd="0" presId="urn:microsoft.com/office/officeart/2005/8/layout/process5"/>
    <dgm:cxn modelId="{6C6BF3F4-1528-4B66-9E75-F1DCBAB472A3}" type="presParOf" srcId="{63D285FE-977E-4651-8D07-7DBF375ABD79}" destId="{18D551FB-F9C0-4F88-A3E5-66E47158B90D}" srcOrd="4" destOrd="0" presId="urn:microsoft.com/office/officeart/2005/8/layout/process5"/>
    <dgm:cxn modelId="{B98458A5-E83E-44E8-AF1C-56E14170ADF7}" type="presParOf" srcId="{63D285FE-977E-4651-8D07-7DBF375ABD79}" destId="{E8E4C7B2-7DAA-431C-893B-C53E8C3C0083}" srcOrd="5" destOrd="0" presId="urn:microsoft.com/office/officeart/2005/8/layout/process5"/>
    <dgm:cxn modelId="{4B08680E-0D64-40DC-B83A-5A6381E49BDB}" type="presParOf" srcId="{E8E4C7B2-7DAA-431C-893B-C53E8C3C0083}" destId="{64CAE70D-2636-4654-90C0-62F902513DEA}" srcOrd="0" destOrd="0" presId="urn:microsoft.com/office/officeart/2005/8/layout/process5"/>
    <dgm:cxn modelId="{8745F3D8-B703-4F16-BF7B-AAE3D2BA37B6}" type="presParOf" srcId="{63D285FE-977E-4651-8D07-7DBF375ABD79}" destId="{9B1165A8-D482-4E41-8AEB-52A3883988FC}" srcOrd="6" destOrd="0" presId="urn:microsoft.com/office/officeart/2005/8/layout/process5"/>
    <dgm:cxn modelId="{B6634FCF-2E71-418F-A7F5-FDEF0BC18871}" type="presParOf" srcId="{63D285FE-977E-4651-8D07-7DBF375ABD79}" destId="{B1F3687F-452C-4978-A352-6C2A3BB3F615}" srcOrd="7" destOrd="0" presId="urn:microsoft.com/office/officeart/2005/8/layout/process5"/>
    <dgm:cxn modelId="{D0242E66-C760-4886-8E30-0259CD32B455}" type="presParOf" srcId="{B1F3687F-452C-4978-A352-6C2A3BB3F615}" destId="{6F118676-8530-48B4-A7FA-A0DA27001C8E}" srcOrd="0" destOrd="0" presId="urn:microsoft.com/office/officeart/2005/8/layout/process5"/>
    <dgm:cxn modelId="{C4E7F2ED-9287-438F-A4C4-8E31D0597FBF}" type="presParOf" srcId="{63D285FE-977E-4651-8D07-7DBF375ABD79}" destId="{5D63E95B-8F90-4552-92FC-A3F3931FB09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AA9FF-2B63-4E42-B2B0-8D520B068807}">
      <dsp:nvSpPr>
        <dsp:cNvPr id="0" name=""/>
        <dsp:cNvSpPr/>
      </dsp:nvSpPr>
      <dsp:spPr>
        <a:xfrm>
          <a:off x="8238" y="550262"/>
          <a:ext cx="2462416" cy="14774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Arial" panose="020B0604020202020204" pitchFamily="34" charset="0"/>
              <a:cs typeface="Arial" panose="020B0604020202020204" pitchFamily="34" charset="0"/>
            </a:rPr>
            <a:t>Planear a través de una Carta Descriptiva la Sesión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11" y="593535"/>
        <a:ext cx="2375870" cy="1390903"/>
      </dsp:txXfrm>
    </dsp:sp>
    <dsp:sp modelId="{5A247456-F4B3-476F-ABF6-0AAB1A81E17B}">
      <dsp:nvSpPr>
        <dsp:cNvPr id="0" name=""/>
        <dsp:cNvSpPr/>
      </dsp:nvSpPr>
      <dsp:spPr>
        <a:xfrm>
          <a:off x="2687347" y="983648"/>
          <a:ext cx="522032" cy="61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2687347" y="1105784"/>
        <a:ext cx="365422" cy="366407"/>
      </dsp:txXfrm>
    </dsp:sp>
    <dsp:sp modelId="{8616D32C-F3A5-4FD5-BD6F-5518A9E70CF4}">
      <dsp:nvSpPr>
        <dsp:cNvPr id="0" name=""/>
        <dsp:cNvSpPr/>
      </dsp:nvSpPr>
      <dsp:spPr>
        <a:xfrm>
          <a:off x="3455621" y="550262"/>
          <a:ext cx="2462416" cy="1477449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Arial" panose="020B0604020202020204" pitchFamily="34" charset="0"/>
              <a:cs typeface="Arial" panose="020B0604020202020204" pitchFamily="34" charset="0"/>
            </a:rPr>
            <a:t>Revisar los Acuerdos de la Sesión Anterior y tareas asignadas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8894" y="593535"/>
        <a:ext cx="2375870" cy="1390903"/>
      </dsp:txXfrm>
    </dsp:sp>
    <dsp:sp modelId="{41E17D39-2B5F-41C3-B7E4-BBC868F4921F}">
      <dsp:nvSpPr>
        <dsp:cNvPr id="0" name=""/>
        <dsp:cNvSpPr/>
      </dsp:nvSpPr>
      <dsp:spPr>
        <a:xfrm rot="170373">
          <a:off x="6136219" y="1068608"/>
          <a:ext cx="527045" cy="61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6136316" y="1186828"/>
        <a:ext cx="368932" cy="366407"/>
      </dsp:txXfrm>
    </dsp:sp>
    <dsp:sp modelId="{18D551FB-F9C0-4F88-A3E5-66E47158B90D}">
      <dsp:nvSpPr>
        <dsp:cNvPr id="0" name=""/>
        <dsp:cNvSpPr/>
      </dsp:nvSpPr>
      <dsp:spPr>
        <a:xfrm>
          <a:off x="6911243" y="721661"/>
          <a:ext cx="2462416" cy="1477449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Comprometerse a seleccionar, leer y analizar los insumos de la sesión  </a:t>
          </a:r>
        </a:p>
      </dsp:txBody>
      <dsp:txXfrm>
        <a:off x="6954516" y="764934"/>
        <a:ext cx="2375870" cy="1390903"/>
      </dsp:txXfrm>
    </dsp:sp>
    <dsp:sp modelId="{E8E4C7B2-7DAA-431C-893B-C53E8C3C0083}">
      <dsp:nvSpPr>
        <dsp:cNvPr id="0" name=""/>
        <dsp:cNvSpPr/>
      </dsp:nvSpPr>
      <dsp:spPr>
        <a:xfrm rot="5412362">
          <a:off x="7922779" y="2288352"/>
          <a:ext cx="431193" cy="61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 rot="-5400000">
        <a:off x="7955405" y="2378095"/>
        <a:ext cx="366407" cy="301835"/>
      </dsp:txXfrm>
    </dsp:sp>
    <dsp:sp modelId="{9B1165A8-D482-4E41-8AEB-52A3883988FC}">
      <dsp:nvSpPr>
        <dsp:cNvPr id="0" name=""/>
        <dsp:cNvSpPr/>
      </dsp:nvSpPr>
      <dsp:spPr>
        <a:xfrm>
          <a:off x="6903004" y="3012679"/>
          <a:ext cx="2462416" cy="1477449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Arial" panose="020B0604020202020204" pitchFamily="34" charset="0"/>
              <a:cs typeface="Arial" panose="020B0604020202020204" pitchFamily="34" charset="0"/>
            </a:rPr>
            <a:t>Promover la participación de todo el colectivo y Respetar los tiempos</a:t>
          </a:r>
          <a:endParaRPr lang="es-MX" sz="1600" kern="1200" dirty="0"/>
        </a:p>
      </dsp:txBody>
      <dsp:txXfrm>
        <a:off x="6946277" y="3055952"/>
        <a:ext cx="2375870" cy="1390903"/>
      </dsp:txXfrm>
    </dsp:sp>
    <dsp:sp modelId="{B1F3687F-452C-4978-A352-6C2A3BB3F615}">
      <dsp:nvSpPr>
        <dsp:cNvPr id="0" name=""/>
        <dsp:cNvSpPr/>
      </dsp:nvSpPr>
      <dsp:spPr>
        <a:xfrm rot="10800000">
          <a:off x="6164279" y="3446064"/>
          <a:ext cx="522032" cy="610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 rot="10800000">
        <a:off x="6320889" y="3568200"/>
        <a:ext cx="365422" cy="366407"/>
      </dsp:txXfrm>
    </dsp:sp>
    <dsp:sp modelId="{5D63E95B-8F90-4552-92FC-A3F3931FB092}">
      <dsp:nvSpPr>
        <dsp:cNvPr id="0" name=""/>
        <dsp:cNvSpPr/>
      </dsp:nvSpPr>
      <dsp:spPr>
        <a:xfrm>
          <a:off x="3455621" y="3012679"/>
          <a:ext cx="2462416" cy="1477449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>
              <a:latin typeface="Arial" panose="020B0604020202020204" pitchFamily="34" charset="0"/>
              <a:cs typeface="Arial" panose="020B0604020202020204" pitchFamily="34" charset="0"/>
            </a:rPr>
            <a:t>Tomar Acuerdos sin perder de vista el interés superior de la niñez y los Protocolos de paz y prevención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8894" y="3055952"/>
        <a:ext cx="2375870" cy="139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7ADF-2521-414F-A57C-A138C60CA535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5F04-5597-43DD-BF5C-3FEB110236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8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1E91C-643B-1D19-0C54-7E66F470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F3F30F-F845-AE04-7521-139293308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13F826-E810-7006-5943-800B3615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017A3-0CB2-8652-DF4B-F797A6C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B4331-FEF9-2F61-4932-15BA6AF8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03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C3A66-7A17-8E98-83E3-23794654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B5B9AD-C546-1143-05F7-92FD7518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0B3D7-E009-12BA-E61B-07E25393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3BA8D-F11D-DFA5-A785-013DE59C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00404-893A-A7BD-8992-CF399F81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9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DB7A6A-FA1D-CAED-82B9-F5C0BBDED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056C8C-E639-9A15-9265-C75ADE66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BB66E-DCE3-6A85-6404-3A7192AE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97A5AB-CBE7-AFA2-9F35-3986527D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39A39-1C05-88A9-15A4-A56D932D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761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pPr marL="3025140" marR="3810" indent="-3016091">
              <a:lnSpc>
                <a:spcPct val="101400"/>
              </a:lnSpc>
              <a:spcBef>
                <a:spcPts val="8"/>
              </a:spcBef>
            </a:pPr>
            <a:r>
              <a:rPr lang="es-MX" spc="-56" dirty="0"/>
              <a:t>"Este </a:t>
            </a:r>
            <a:r>
              <a:rPr lang="es-MX" spc="-49" dirty="0"/>
              <a:t>programa </a:t>
            </a:r>
            <a:r>
              <a:rPr lang="es-MX" spc="-90" dirty="0"/>
              <a:t>es </a:t>
            </a:r>
            <a:r>
              <a:rPr lang="es-MX" spc="-30" dirty="0"/>
              <a:t>público </a:t>
            </a:r>
            <a:r>
              <a:rPr lang="es-MX" spc="-38" dirty="0"/>
              <a:t>ajeno </a:t>
            </a:r>
            <a:r>
              <a:rPr lang="es-MX" spc="-83" dirty="0"/>
              <a:t>a </a:t>
            </a:r>
            <a:r>
              <a:rPr lang="es-MX" spc="-34" dirty="0"/>
              <a:t>cualquier </a:t>
            </a:r>
            <a:r>
              <a:rPr lang="es-MX" spc="-15" dirty="0"/>
              <a:t>partido </a:t>
            </a:r>
            <a:r>
              <a:rPr lang="es-MX" spc="-23" dirty="0"/>
              <a:t>político. </a:t>
            </a:r>
            <a:r>
              <a:rPr lang="es-MX" spc="-68" dirty="0"/>
              <a:t>Queda </a:t>
            </a:r>
            <a:r>
              <a:rPr lang="es-MX" spc="-23" dirty="0"/>
              <a:t>prohibido </a:t>
            </a:r>
            <a:r>
              <a:rPr lang="es-MX" spc="-30" dirty="0"/>
              <a:t>el </a:t>
            </a:r>
            <a:r>
              <a:rPr lang="es-MX" spc="-60" dirty="0"/>
              <a:t>uso </a:t>
            </a:r>
            <a:r>
              <a:rPr lang="es-MX" spc="-53" dirty="0"/>
              <a:t>para </a:t>
            </a:r>
            <a:r>
              <a:rPr lang="es-MX" spc="-38" dirty="0"/>
              <a:t>fines </a:t>
            </a:r>
            <a:r>
              <a:rPr lang="es-MX" spc="-26" dirty="0"/>
              <a:t>distintos </a:t>
            </a:r>
            <a:r>
              <a:rPr lang="es-MX" spc="-83" dirty="0"/>
              <a:t>a </a:t>
            </a:r>
            <a:r>
              <a:rPr lang="es-MX" spc="-49" dirty="0"/>
              <a:t>los establecidos en </a:t>
            </a:r>
            <a:r>
              <a:rPr lang="es-MX" spc="-281" dirty="0"/>
              <a:t> </a:t>
            </a:r>
            <a:r>
              <a:rPr lang="es-MX" spc="-30" dirty="0"/>
              <a:t>el</a:t>
            </a:r>
            <a:r>
              <a:rPr lang="es-MX" spc="-60" dirty="0"/>
              <a:t> </a:t>
            </a:r>
            <a:r>
              <a:rPr lang="es-MX" spc="-38" dirty="0"/>
              <a:t>programa".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069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FC849-44D3-5344-6B47-046DDC97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630073-FD5B-0A4D-23D2-0EBA1C76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3DC6A-4BFE-9321-7CA8-D0B6FCEE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3B625-002A-2570-63A7-F4180AC9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C0015A-9549-A169-638A-44176245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087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282C0-D9A7-3859-8138-0681D5C3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18AE5-EDCE-C08A-B615-023FED865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8CA2D-08E2-4A32-B6A9-B4A5E0A8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F2986-034B-CFE2-66F9-7E812873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BB73F-EECA-4353-2960-0753B7CA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39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D7606-2945-E5CC-89D7-2E18F294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8CDB24-E628-B000-925E-EEDE39E8E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A21150-08DB-1D11-6F7E-C2FE0D8CD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121330-58C5-863F-F10A-A3951557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AF4B1F-69DF-A7F6-D33B-3CA961F5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FF3B1E-D744-35A9-B60B-5DE6E169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631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51441-DB5A-523C-248A-3D81FBD4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5248DF-8CAF-5FFB-C9BB-8A8C7579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AE430E-2A18-C19E-58CB-79F942673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BE9605-B45D-AD7D-975A-1215CBB4F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088B06-B8C9-617B-CF39-D7D7F723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E4570A-98B9-E2F5-487A-8A3EB381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150D94-47F5-5BA0-97F1-D93097FD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96644C-A64E-E1D3-242D-BF19FA30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781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C19A4-76A1-C9C3-39E4-1B42ADD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E4DFD-C3E1-68C9-8460-A5FD42FE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624969-3C0F-BFBF-E1DC-59E2F239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C93476-E75D-5854-CBE3-01C9E579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86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D0D2EE-A020-E719-0B31-72D58717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0048DA-1994-7813-30A9-DDAE733C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59E917-5931-CB54-719B-7DFB1E42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031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7609F-487C-A004-28BD-F83819B7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7277D-2202-EB70-35BC-986D53DF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8E550D-2035-0E27-7A49-79AF2BCA5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43C410-2565-FA6F-D461-B3FBF183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D079A1-83F7-065D-6D0B-AAFC1B41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FF6B2E-1212-5940-ABCF-704C1E52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12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49016-8425-C6F9-185E-F0952DB6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0FB8C-C470-1D2F-C4A4-20FC143FA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8A71A2-D7A2-5607-05B6-7ABA245EE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0AA4F2-F254-40EC-0BC8-31C15A24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60D54F-FEC8-BEB5-11AF-39F608F1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0DD95-7785-158F-2ABD-4C6EE49A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62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D548FF-3DC3-01ED-9780-0A08FCD0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07764-2494-206E-8DE6-85DCF27C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9DF26-68A3-899E-862F-C36EEE609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5AA0E-E7B3-4F18-875D-04C9ADE8AE31}" type="datetimeFigureOut">
              <a:rPr lang="es-MX" smtClean="0"/>
              <a:t>22/03/2026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62462-0A58-039F-0D9B-E602243C3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22A43-E78E-E058-C8E9-F6A3E1FE8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AFE0B-0173-4659-B922-B5FEC91DE6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349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DA415CF-812B-A4E4-3C33-F81E84A1A5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38" y="949887"/>
            <a:ext cx="1862619" cy="165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07002D-4991-66B9-7ECD-7937A412CD6A}"/>
              </a:ext>
            </a:extLst>
          </p:cNvPr>
          <p:cNvSpPr txBox="1"/>
          <p:nvPr/>
        </p:nvSpPr>
        <p:spPr>
          <a:xfrm>
            <a:off x="5472891" y="949887"/>
            <a:ext cx="51176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3300"/>
                </a:solidFill>
              </a:rPr>
              <a:t>Orientaciones para la Preparación de la Sexta Sesión Ordinaria del Consejo Técnico Escolar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27F860-DA00-5CC7-A45E-F63231018BBD}"/>
              </a:ext>
            </a:extLst>
          </p:cNvPr>
          <p:cNvSpPr txBox="1"/>
          <p:nvPr/>
        </p:nvSpPr>
        <p:spPr>
          <a:xfrm>
            <a:off x="5209288" y="3429000"/>
            <a:ext cx="4081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Marzo de 2026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Ciclo Escolar 2025-2026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C3F5A8-1F00-30AB-69FC-251142B6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81" y="4757888"/>
            <a:ext cx="4745631" cy="1150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758FAB-562F-7F0C-ECFB-927988874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70" y="949887"/>
            <a:ext cx="1862619" cy="181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3F9410-F55B-AAFB-E92B-82E6DB9F7B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867" t="17276" r="33555" b="6645"/>
          <a:stretch>
            <a:fillRect/>
          </a:stretch>
        </p:blipFill>
        <p:spPr>
          <a:xfrm>
            <a:off x="590274" y="1628775"/>
            <a:ext cx="3078399" cy="40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>
            <a:extLst>
              <a:ext uri="{FF2B5EF4-FFF2-40B4-BE49-F238E27FC236}">
                <a16:creationId xmlns:a16="http://schemas.microsoft.com/office/drawing/2014/main" id="{51FFEE9A-9325-93A1-8F60-1A62E71A3AC6}"/>
              </a:ext>
            </a:extLst>
          </p:cNvPr>
          <p:cNvGrpSpPr>
            <a:grpSpLocks/>
          </p:cNvGrpSpPr>
          <p:nvPr/>
        </p:nvGrpSpPr>
        <p:grpSpPr>
          <a:xfrm>
            <a:off x="591688" y="1069025"/>
            <a:ext cx="9160865" cy="1323439"/>
            <a:chOff x="-2007219" y="-2166055"/>
            <a:chExt cx="8447169" cy="715181"/>
          </a:xfrm>
        </p:grpSpPr>
        <p:sp>
          <p:nvSpPr>
            <p:cNvPr id="5" name="Graphic 38">
              <a:extLst>
                <a:ext uri="{FF2B5EF4-FFF2-40B4-BE49-F238E27FC236}">
                  <a16:creationId xmlns:a16="http://schemas.microsoft.com/office/drawing/2014/main" id="{DFBF10DA-3621-3577-CF65-17FC3E8FDF9A}"/>
                </a:ext>
              </a:extLst>
            </p:cNvPr>
            <p:cNvSpPr/>
            <p:nvPr/>
          </p:nvSpPr>
          <p:spPr>
            <a:xfrm>
              <a:off x="-2007219" y="-2166055"/>
              <a:ext cx="1252855" cy="349250"/>
            </a:xfrm>
            <a:custGeom>
              <a:avLst/>
              <a:gdLst/>
              <a:ahLst/>
              <a:cxnLst/>
              <a:rect l="l" t="t" r="r" b="b"/>
              <a:pathLst>
                <a:path w="1252855" h="349250">
                  <a:moveTo>
                    <a:pt x="0" y="348754"/>
                  </a:moveTo>
                  <a:lnTo>
                    <a:pt x="0" y="152400"/>
                  </a:lnTo>
                  <a:lnTo>
                    <a:pt x="7769" y="104226"/>
                  </a:lnTo>
                  <a:lnTo>
                    <a:pt x="29405" y="62391"/>
                  </a:lnTo>
                  <a:lnTo>
                    <a:pt x="62396" y="29402"/>
                  </a:lnTo>
                  <a:lnTo>
                    <a:pt x="104231" y="7768"/>
                  </a:lnTo>
                  <a:lnTo>
                    <a:pt x="152400" y="0"/>
                  </a:lnTo>
                  <a:lnTo>
                    <a:pt x="1252245" y="0"/>
                  </a:lnTo>
                </a:path>
              </a:pathLst>
            </a:custGeom>
            <a:ln w="6350">
              <a:solidFill>
                <a:srgbClr val="12322B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6" name="Graphic 39">
              <a:extLst>
                <a:ext uri="{FF2B5EF4-FFF2-40B4-BE49-F238E27FC236}">
                  <a16:creationId xmlns:a16="http://schemas.microsoft.com/office/drawing/2014/main" id="{DF6D592C-6331-5A1F-4BFA-A2CEC1791F75}"/>
                </a:ext>
              </a:extLst>
            </p:cNvPr>
            <p:cNvSpPr/>
            <p:nvPr/>
          </p:nvSpPr>
          <p:spPr>
            <a:xfrm flipV="1">
              <a:off x="-2004044" y="-1816805"/>
              <a:ext cx="7798419" cy="120364"/>
            </a:xfrm>
            <a:custGeom>
              <a:avLst/>
              <a:gdLst/>
              <a:ahLst/>
              <a:cxnLst/>
              <a:rect l="l" t="t" r="r" b="b"/>
              <a:pathLst>
                <a:path w="5641975">
                  <a:moveTo>
                    <a:pt x="0" y="0"/>
                  </a:moveTo>
                  <a:lnTo>
                    <a:pt x="5641555" y="0"/>
                  </a:lnTo>
                </a:path>
              </a:pathLst>
            </a:custGeom>
            <a:ln w="25400">
              <a:solidFill>
                <a:srgbClr val="12322B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7" name="Graphic 40">
              <a:extLst>
                <a:ext uri="{FF2B5EF4-FFF2-40B4-BE49-F238E27FC236}">
                  <a16:creationId xmlns:a16="http://schemas.microsoft.com/office/drawing/2014/main" id="{E1EA63CA-6E61-2D46-AF76-138798776924}"/>
                </a:ext>
              </a:extLst>
            </p:cNvPr>
            <p:cNvSpPr/>
            <p:nvPr/>
          </p:nvSpPr>
          <p:spPr>
            <a:xfrm>
              <a:off x="6037995" y="-207176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5" h="401955">
                  <a:moveTo>
                    <a:pt x="44335" y="211645"/>
                  </a:moveTo>
                  <a:lnTo>
                    <a:pt x="22440" y="211645"/>
                  </a:lnTo>
                  <a:lnTo>
                    <a:pt x="30480" y="254905"/>
                  </a:lnTo>
                  <a:lnTo>
                    <a:pt x="48246" y="293802"/>
                  </a:lnTo>
                  <a:lnTo>
                    <a:pt x="74396" y="326994"/>
                  </a:lnTo>
                  <a:lnTo>
                    <a:pt x="107591" y="353144"/>
                  </a:lnTo>
                  <a:lnTo>
                    <a:pt x="146489" y="370910"/>
                  </a:lnTo>
                  <a:lnTo>
                    <a:pt x="189750" y="378955"/>
                  </a:lnTo>
                  <a:lnTo>
                    <a:pt x="189750" y="396494"/>
                  </a:lnTo>
                  <a:lnTo>
                    <a:pt x="194652" y="401396"/>
                  </a:lnTo>
                  <a:lnTo>
                    <a:pt x="206743" y="401396"/>
                  </a:lnTo>
                  <a:lnTo>
                    <a:pt x="211645" y="396494"/>
                  </a:lnTo>
                  <a:lnTo>
                    <a:pt x="211645" y="378955"/>
                  </a:lnTo>
                  <a:lnTo>
                    <a:pt x="254634" y="370910"/>
                  </a:lnTo>
                  <a:lnTo>
                    <a:pt x="254780" y="370910"/>
                  </a:lnTo>
                  <a:lnTo>
                    <a:pt x="285062" y="357060"/>
                  </a:lnTo>
                  <a:lnTo>
                    <a:pt x="189750" y="357060"/>
                  </a:lnTo>
                  <a:lnTo>
                    <a:pt x="145231" y="347343"/>
                  </a:lnTo>
                  <a:lnTo>
                    <a:pt x="106465" y="325978"/>
                  </a:lnTo>
                  <a:lnTo>
                    <a:pt x="75417" y="294930"/>
                  </a:lnTo>
                  <a:lnTo>
                    <a:pt x="54052" y="256164"/>
                  </a:lnTo>
                  <a:lnTo>
                    <a:pt x="44335" y="211645"/>
                  </a:lnTo>
                  <a:close/>
                </a:path>
                <a:path w="401955" h="401955">
                  <a:moveTo>
                    <a:pt x="211645" y="44348"/>
                  </a:moveTo>
                  <a:lnTo>
                    <a:pt x="189750" y="44348"/>
                  </a:lnTo>
                  <a:lnTo>
                    <a:pt x="189750" y="66230"/>
                  </a:lnTo>
                  <a:lnTo>
                    <a:pt x="143431" y="78510"/>
                  </a:lnTo>
                  <a:lnTo>
                    <a:pt x="105297" y="105297"/>
                  </a:lnTo>
                  <a:lnTo>
                    <a:pt x="78510" y="143431"/>
                  </a:lnTo>
                  <a:lnTo>
                    <a:pt x="66230" y="189750"/>
                  </a:lnTo>
                  <a:lnTo>
                    <a:pt x="4902" y="189750"/>
                  </a:lnTo>
                  <a:lnTo>
                    <a:pt x="0" y="194652"/>
                  </a:lnTo>
                  <a:lnTo>
                    <a:pt x="0" y="206743"/>
                  </a:lnTo>
                  <a:lnTo>
                    <a:pt x="4902" y="211645"/>
                  </a:lnTo>
                  <a:lnTo>
                    <a:pt x="66230" y="211645"/>
                  </a:lnTo>
                  <a:lnTo>
                    <a:pt x="78510" y="257964"/>
                  </a:lnTo>
                  <a:lnTo>
                    <a:pt x="105297" y="296098"/>
                  </a:lnTo>
                  <a:lnTo>
                    <a:pt x="143431" y="322886"/>
                  </a:lnTo>
                  <a:lnTo>
                    <a:pt x="189750" y="335165"/>
                  </a:lnTo>
                  <a:lnTo>
                    <a:pt x="189750" y="357060"/>
                  </a:lnTo>
                  <a:lnTo>
                    <a:pt x="211645" y="357060"/>
                  </a:lnTo>
                  <a:lnTo>
                    <a:pt x="211645" y="335165"/>
                  </a:lnTo>
                  <a:lnTo>
                    <a:pt x="257776" y="322886"/>
                  </a:lnTo>
                  <a:lnTo>
                    <a:pt x="270781" y="313817"/>
                  </a:lnTo>
                  <a:lnTo>
                    <a:pt x="200698" y="313817"/>
                  </a:lnTo>
                  <a:lnTo>
                    <a:pt x="156668" y="304927"/>
                  </a:lnTo>
                  <a:lnTo>
                    <a:pt x="120711" y="280684"/>
                  </a:lnTo>
                  <a:lnTo>
                    <a:pt x="96469" y="244728"/>
                  </a:lnTo>
                  <a:lnTo>
                    <a:pt x="87579" y="200698"/>
                  </a:lnTo>
                  <a:lnTo>
                    <a:pt x="96465" y="156687"/>
                  </a:lnTo>
                  <a:lnTo>
                    <a:pt x="120689" y="120745"/>
                  </a:lnTo>
                  <a:lnTo>
                    <a:pt x="156623" y="96499"/>
                  </a:lnTo>
                  <a:lnTo>
                    <a:pt x="200698" y="87579"/>
                  </a:lnTo>
                  <a:lnTo>
                    <a:pt x="270875" y="87579"/>
                  </a:lnTo>
                  <a:lnTo>
                    <a:pt x="257964" y="78510"/>
                  </a:lnTo>
                  <a:lnTo>
                    <a:pt x="211645" y="66230"/>
                  </a:lnTo>
                  <a:lnTo>
                    <a:pt x="211645" y="44348"/>
                  </a:lnTo>
                  <a:close/>
                </a:path>
                <a:path w="401955" h="401955">
                  <a:moveTo>
                    <a:pt x="378942" y="211645"/>
                  </a:moveTo>
                  <a:lnTo>
                    <a:pt x="357060" y="211645"/>
                  </a:lnTo>
                  <a:lnTo>
                    <a:pt x="347343" y="256164"/>
                  </a:lnTo>
                  <a:lnTo>
                    <a:pt x="325978" y="294930"/>
                  </a:lnTo>
                  <a:lnTo>
                    <a:pt x="294930" y="325978"/>
                  </a:lnTo>
                  <a:lnTo>
                    <a:pt x="256164" y="347343"/>
                  </a:lnTo>
                  <a:lnTo>
                    <a:pt x="211645" y="357060"/>
                  </a:lnTo>
                  <a:lnTo>
                    <a:pt x="285062" y="357060"/>
                  </a:lnTo>
                  <a:lnTo>
                    <a:pt x="326861" y="326994"/>
                  </a:lnTo>
                  <a:lnTo>
                    <a:pt x="353048" y="293802"/>
                  </a:lnTo>
                  <a:lnTo>
                    <a:pt x="370853" y="254905"/>
                  </a:lnTo>
                  <a:lnTo>
                    <a:pt x="378942" y="211645"/>
                  </a:lnTo>
                  <a:close/>
                </a:path>
                <a:path w="401955" h="401955">
                  <a:moveTo>
                    <a:pt x="270875" y="87579"/>
                  </a:moveTo>
                  <a:lnTo>
                    <a:pt x="200698" y="87579"/>
                  </a:lnTo>
                  <a:lnTo>
                    <a:pt x="244708" y="96499"/>
                  </a:lnTo>
                  <a:lnTo>
                    <a:pt x="280650" y="120745"/>
                  </a:lnTo>
                  <a:lnTo>
                    <a:pt x="304896" y="156687"/>
                  </a:lnTo>
                  <a:lnTo>
                    <a:pt x="313817" y="200698"/>
                  </a:lnTo>
                  <a:lnTo>
                    <a:pt x="304927" y="244728"/>
                  </a:lnTo>
                  <a:lnTo>
                    <a:pt x="280684" y="280684"/>
                  </a:lnTo>
                  <a:lnTo>
                    <a:pt x="244728" y="304927"/>
                  </a:lnTo>
                  <a:lnTo>
                    <a:pt x="200698" y="313817"/>
                  </a:lnTo>
                  <a:lnTo>
                    <a:pt x="270781" y="313817"/>
                  </a:lnTo>
                  <a:lnTo>
                    <a:pt x="295991" y="296098"/>
                  </a:lnTo>
                  <a:lnTo>
                    <a:pt x="296844" y="294930"/>
                  </a:lnTo>
                  <a:lnTo>
                    <a:pt x="322824" y="257964"/>
                  </a:lnTo>
                  <a:lnTo>
                    <a:pt x="335153" y="211645"/>
                  </a:lnTo>
                  <a:lnTo>
                    <a:pt x="396494" y="211645"/>
                  </a:lnTo>
                  <a:lnTo>
                    <a:pt x="401396" y="206743"/>
                  </a:lnTo>
                  <a:lnTo>
                    <a:pt x="401396" y="194652"/>
                  </a:lnTo>
                  <a:lnTo>
                    <a:pt x="396494" y="189750"/>
                  </a:lnTo>
                  <a:lnTo>
                    <a:pt x="335165" y="189750"/>
                  </a:lnTo>
                  <a:lnTo>
                    <a:pt x="322886" y="143431"/>
                  </a:lnTo>
                  <a:lnTo>
                    <a:pt x="296098" y="105297"/>
                  </a:lnTo>
                  <a:lnTo>
                    <a:pt x="270875" y="87579"/>
                  </a:lnTo>
                  <a:close/>
                </a:path>
                <a:path w="401955" h="401955">
                  <a:moveTo>
                    <a:pt x="206743" y="0"/>
                  </a:moveTo>
                  <a:lnTo>
                    <a:pt x="194652" y="0"/>
                  </a:lnTo>
                  <a:lnTo>
                    <a:pt x="189750" y="4902"/>
                  </a:lnTo>
                  <a:lnTo>
                    <a:pt x="189750" y="22440"/>
                  </a:lnTo>
                  <a:lnTo>
                    <a:pt x="146489" y="30485"/>
                  </a:lnTo>
                  <a:lnTo>
                    <a:pt x="107591" y="48252"/>
                  </a:lnTo>
                  <a:lnTo>
                    <a:pt x="74396" y="74401"/>
                  </a:lnTo>
                  <a:lnTo>
                    <a:pt x="48246" y="107593"/>
                  </a:lnTo>
                  <a:lnTo>
                    <a:pt x="30480" y="146490"/>
                  </a:lnTo>
                  <a:lnTo>
                    <a:pt x="22440" y="189750"/>
                  </a:lnTo>
                  <a:lnTo>
                    <a:pt x="44335" y="189750"/>
                  </a:lnTo>
                  <a:lnTo>
                    <a:pt x="54046" y="145259"/>
                  </a:lnTo>
                  <a:lnTo>
                    <a:pt x="75391" y="106513"/>
                  </a:lnTo>
                  <a:lnTo>
                    <a:pt x="106409" y="75473"/>
                  </a:lnTo>
                  <a:lnTo>
                    <a:pt x="145148" y="54098"/>
                  </a:lnTo>
                  <a:lnTo>
                    <a:pt x="189692" y="44348"/>
                  </a:lnTo>
                  <a:lnTo>
                    <a:pt x="285250" y="44348"/>
                  </a:lnTo>
                  <a:lnTo>
                    <a:pt x="254901" y="30485"/>
                  </a:lnTo>
                  <a:lnTo>
                    <a:pt x="211645" y="22440"/>
                  </a:lnTo>
                  <a:lnTo>
                    <a:pt x="211645" y="4902"/>
                  </a:lnTo>
                  <a:lnTo>
                    <a:pt x="206743" y="0"/>
                  </a:lnTo>
                  <a:close/>
                </a:path>
                <a:path w="401955" h="401955">
                  <a:moveTo>
                    <a:pt x="285250" y="44348"/>
                  </a:moveTo>
                  <a:lnTo>
                    <a:pt x="211645" y="44348"/>
                  </a:lnTo>
                  <a:lnTo>
                    <a:pt x="256136" y="54098"/>
                  </a:lnTo>
                  <a:lnTo>
                    <a:pt x="294882" y="75473"/>
                  </a:lnTo>
                  <a:lnTo>
                    <a:pt x="325922" y="106513"/>
                  </a:lnTo>
                  <a:lnTo>
                    <a:pt x="347297" y="145259"/>
                  </a:lnTo>
                  <a:lnTo>
                    <a:pt x="357047" y="189750"/>
                  </a:lnTo>
                  <a:lnTo>
                    <a:pt x="378955" y="189750"/>
                  </a:lnTo>
                  <a:lnTo>
                    <a:pt x="370909" y="146490"/>
                  </a:lnTo>
                  <a:lnTo>
                    <a:pt x="353141" y="107593"/>
                  </a:lnTo>
                  <a:lnTo>
                    <a:pt x="326990" y="74401"/>
                  </a:lnTo>
                  <a:lnTo>
                    <a:pt x="293796" y="48252"/>
                  </a:lnTo>
                  <a:lnTo>
                    <a:pt x="285250" y="44348"/>
                  </a:lnTo>
                  <a:close/>
                </a:path>
              </a:pathLst>
            </a:custGeom>
            <a:solidFill>
              <a:srgbClr val="12322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pic>
          <p:nvPicPr>
            <p:cNvPr id="8" name="Image 41">
              <a:extLst>
                <a:ext uri="{FF2B5EF4-FFF2-40B4-BE49-F238E27FC236}">
                  <a16:creationId xmlns:a16="http://schemas.microsoft.com/office/drawing/2014/main" id="{98A8C283-87C7-AB9E-4178-C66C07F1028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2239" y="-1941117"/>
              <a:ext cx="125450" cy="167855"/>
            </a:xfrm>
            <a:prstGeom prst="rect">
              <a:avLst/>
            </a:prstGeom>
          </p:spPr>
        </p:pic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A10DFE68-5A5B-B33A-048F-674E5D29207E}"/>
                </a:ext>
              </a:extLst>
            </p:cNvPr>
            <p:cNvSpPr txBox="1"/>
            <p:nvPr/>
          </p:nvSpPr>
          <p:spPr>
            <a:xfrm>
              <a:off x="-2007219" y="-1968399"/>
              <a:ext cx="5645150" cy="5175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4930">
                <a:spcBef>
                  <a:spcPts val="1250"/>
                </a:spcBef>
                <a:buNone/>
              </a:pPr>
              <a:r>
                <a:rPr lang="es-ES" sz="2000" spc="-1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Tahoma" panose="020B0604030504040204" pitchFamily="34" charset="0"/>
                </a:rPr>
                <a:t>Propósitos</a:t>
              </a:r>
              <a:endParaRPr lang="es-MX" sz="2000" dirty="0"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8BCDAC5-0FAD-B4B8-4797-44303544384A}"/>
              </a:ext>
            </a:extLst>
          </p:cNvPr>
          <p:cNvSpPr txBox="1"/>
          <p:nvPr/>
        </p:nvSpPr>
        <p:spPr>
          <a:xfrm>
            <a:off x="386594" y="2790804"/>
            <a:ext cx="5064373" cy="24622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Reflexionar acerca de la importancia de la práctica directiva distribuida para impulsar la mejora en la escuela. </a:t>
            </a:r>
          </a:p>
          <a:p>
            <a:pPr algn="just"/>
            <a:endParaRPr lang="es-MX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2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la Sexta Sesión Ordinaria del C.T.E.</a:t>
            </a:r>
            <a:endParaRPr lang="es-MX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D5D915-3D4D-9F52-4993-CB8054D1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2410897"/>
            <a:ext cx="5728046" cy="32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F3A318-6E1C-9422-B9F9-DA41C459A778}"/>
              </a:ext>
            </a:extLst>
          </p:cNvPr>
          <p:cNvSpPr txBox="1"/>
          <p:nvPr/>
        </p:nvSpPr>
        <p:spPr>
          <a:xfrm>
            <a:off x="1100138" y="2115621"/>
            <a:ext cx="9186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práctica directiva distribuida. Un liderazgo compartido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870A33-D5CE-932D-4FC7-1DF3FE23E2B5}"/>
              </a:ext>
            </a:extLst>
          </p:cNvPr>
          <p:cNvSpPr txBox="1"/>
          <p:nvPr/>
        </p:nvSpPr>
        <p:spPr>
          <a:xfrm>
            <a:off x="757238" y="2711946"/>
            <a:ext cx="1010126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 la sesión anterior se propuso iniciar la reflexión sobre la función directiva, cuyas capacidades de gestión adquieren nuevos sentidos y demandan mejores prácticas para enfrentar los retos que implica consolidar a los colectivos docentes como comunidades de aprendizaje y cristalizar en las escuelas los propósitos de la Nueva Escuela Mexicana.</a:t>
            </a:r>
          </a:p>
          <a:p>
            <a:pPr algn="just"/>
            <a:endParaRPr lang="es-MX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Una práctica directiva distribuida es esencial para la consolidación de comunidades de aprendizaje. Pero </a:t>
            </a:r>
            <a:r>
              <a:rPr lang="es-MX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entendemos por una dirección escolar distribuida?, ¿por qué es importante?, ¿qué beneficios ofrece este tipo de dirección escolar?</a:t>
            </a:r>
          </a:p>
        </p:txBody>
      </p:sp>
      <p:grpSp>
        <p:nvGrpSpPr>
          <p:cNvPr id="5" name="Group 53">
            <a:extLst>
              <a:ext uri="{FF2B5EF4-FFF2-40B4-BE49-F238E27FC236}">
                <a16:creationId xmlns:a16="http://schemas.microsoft.com/office/drawing/2014/main" id="{3555104A-F658-E7EA-2585-9A8182865804}"/>
              </a:ext>
            </a:extLst>
          </p:cNvPr>
          <p:cNvGrpSpPr>
            <a:grpSpLocks/>
          </p:cNvGrpSpPr>
          <p:nvPr/>
        </p:nvGrpSpPr>
        <p:grpSpPr>
          <a:xfrm>
            <a:off x="589935" y="1177134"/>
            <a:ext cx="9438438" cy="938487"/>
            <a:chOff x="0" y="-47625"/>
            <a:chExt cx="7685913" cy="650874"/>
          </a:xfrm>
        </p:grpSpPr>
        <p:sp>
          <p:nvSpPr>
            <p:cNvPr id="8" name="Graphic 54">
              <a:extLst>
                <a:ext uri="{FF2B5EF4-FFF2-40B4-BE49-F238E27FC236}">
                  <a16:creationId xmlns:a16="http://schemas.microsoft.com/office/drawing/2014/main" id="{DFAA5FC7-F1E4-4AAA-5461-A25FAEF71900}"/>
                </a:ext>
              </a:extLst>
            </p:cNvPr>
            <p:cNvSpPr/>
            <p:nvPr/>
          </p:nvSpPr>
          <p:spPr>
            <a:xfrm>
              <a:off x="0" y="-47625"/>
              <a:ext cx="1621155" cy="349250"/>
            </a:xfrm>
            <a:custGeom>
              <a:avLst/>
              <a:gdLst/>
              <a:ahLst/>
              <a:cxnLst/>
              <a:rect l="l" t="t" r="r" b="b"/>
              <a:pathLst>
                <a:path w="1621155" h="349250">
                  <a:moveTo>
                    <a:pt x="0" y="348754"/>
                  </a:moveTo>
                  <a:lnTo>
                    <a:pt x="0" y="152400"/>
                  </a:lnTo>
                  <a:lnTo>
                    <a:pt x="7769" y="104226"/>
                  </a:lnTo>
                  <a:lnTo>
                    <a:pt x="29405" y="62391"/>
                  </a:lnTo>
                  <a:lnTo>
                    <a:pt x="62396" y="29402"/>
                  </a:lnTo>
                  <a:lnTo>
                    <a:pt x="104231" y="7768"/>
                  </a:lnTo>
                  <a:lnTo>
                    <a:pt x="152400" y="0"/>
                  </a:lnTo>
                  <a:lnTo>
                    <a:pt x="1620837" y="0"/>
                  </a:lnTo>
                </a:path>
              </a:pathLst>
            </a:custGeom>
            <a:ln w="6349">
              <a:solidFill>
                <a:srgbClr val="A11F4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Graphic 55">
              <a:extLst>
                <a:ext uri="{FF2B5EF4-FFF2-40B4-BE49-F238E27FC236}">
                  <a16:creationId xmlns:a16="http://schemas.microsoft.com/office/drawing/2014/main" id="{F6EF10D8-3527-A7B3-7DBE-92B1A5C43268}"/>
                </a:ext>
              </a:extLst>
            </p:cNvPr>
            <p:cNvSpPr/>
            <p:nvPr/>
          </p:nvSpPr>
          <p:spPr>
            <a:xfrm flipV="1">
              <a:off x="3174" y="202640"/>
              <a:ext cx="7682739" cy="134264"/>
            </a:xfrm>
            <a:custGeom>
              <a:avLst/>
              <a:gdLst/>
              <a:ahLst/>
              <a:cxnLst/>
              <a:rect l="l" t="t" r="r" b="b"/>
              <a:pathLst>
                <a:path w="5641975">
                  <a:moveTo>
                    <a:pt x="0" y="0"/>
                  </a:moveTo>
                  <a:lnTo>
                    <a:pt x="5641555" y="0"/>
                  </a:lnTo>
                </a:path>
              </a:pathLst>
            </a:custGeom>
            <a:ln w="25400">
              <a:solidFill>
                <a:schemeClr val="accent3">
                  <a:lumMod val="75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Textbox 57">
              <a:extLst>
                <a:ext uri="{FF2B5EF4-FFF2-40B4-BE49-F238E27FC236}">
                  <a16:creationId xmlns:a16="http://schemas.microsoft.com/office/drawing/2014/main" id="{F48D0BCF-D9AF-70EB-F463-50492417AAB3}"/>
                </a:ext>
              </a:extLst>
            </p:cNvPr>
            <p:cNvSpPr txBox="1"/>
            <p:nvPr/>
          </p:nvSpPr>
          <p:spPr>
            <a:xfrm>
              <a:off x="0" y="-1"/>
              <a:ext cx="5645785" cy="6032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4930">
                <a:spcBef>
                  <a:spcPts val="1920"/>
                </a:spcBef>
                <a:buNone/>
              </a:pPr>
              <a:r>
                <a:rPr lang="es-ES" sz="1600" spc="-10" dirty="0">
                  <a:solidFill>
                    <a:schemeClr val="accent3"/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Orientaciones</a:t>
              </a:r>
              <a:endParaRPr lang="es-MX" sz="1100" dirty="0">
                <a:solidFill>
                  <a:schemeClr val="accent3"/>
                </a:solidFill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pic>
        <p:nvPicPr>
          <p:cNvPr id="13" name="Image 46">
            <a:extLst>
              <a:ext uri="{FF2B5EF4-FFF2-40B4-BE49-F238E27FC236}">
                <a16:creationId xmlns:a16="http://schemas.microsoft.com/office/drawing/2014/main" id="{04626340-87D8-A1C2-775F-03F6C44A4A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1" y="1083041"/>
            <a:ext cx="617856" cy="5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3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D49529-CF57-C53A-6D62-1A68D3089645}"/>
              </a:ext>
            </a:extLst>
          </p:cNvPr>
          <p:cNvSpPr txBox="1"/>
          <p:nvPr/>
        </p:nvSpPr>
        <p:spPr>
          <a:xfrm>
            <a:off x="1816894" y="1426071"/>
            <a:ext cx="7898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clave para transformar la educación reside en la labor de cada escuela y su colectivo docente.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DDC41B-81D5-833E-C7B3-6FE12A60F97E}"/>
              </a:ext>
            </a:extLst>
          </p:cNvPr>
          <p:cNvSpPr txBox="1"/>
          <p:nvPr/>
        </p:nvSpPr>
        <p:spPr>
          <a:xfrm>
            <a:off x="2328863" y="2752040"/>
            <a:ext cx="7215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Reforma Educativa no se da por decreto.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7751AD-83EE-11B8-1DF1-9F26EC98BCDC}"/>
              </a:ext>
            </a:extLst>
          </p:cNvPr>
          <p:cNvSpPr txBox="1"/>
          <p:nvPr/>
        </p:nvSpPr>
        <p:spPr>
          <a:xfrm>
            <a:off x="1816893" y="4105960"/>
            <a:ext cx="7898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autonomía en la gestión y el desarrollo del currículum por las propias escuelas adquiere un lugar central.</a:t>
            </a:r>
          </a:p>
        </p:txBody>
      </p:sp>
    </p:spTree>
    <p:extLst>
      <p:ext uri="{BB962C8B-B14F-4D97-AF65-F5344CB8AC3E}">
        <p14:creationId xmlns:p14="http://schemas.microsoft.com/office/powerpoint/2010/main" val="257568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B18D6-BFA4-D0FF-F48E-D77BCC829141}"/>
              </a:ext>
            </a:extLst>
          </p:cNvPr>
          <p:cNvSpPr txBox="1"/>
          <p:nvPr/>
        </p:nvSpPr>
        <p:spPr>
          <a:xfrm>
            <a:off x="766762" y="1529299"/>
            <a:ext cx="10658475" cy="30765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Por ello, se ha llegado a considerar que el núcleo del cambio educativo se sitúa, no a nivel micro de la sala de clase ni en el macro de las estructuras del sistema, sino en ese nivel meso o intermedio que son las condiciones organizativas del establecimiento escolar. </a:t>
            </a:r>
            <a:r>
              <a:rPr lang="es-MX" sz="22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Cada escuela se constituye, así, en el epicentro de cualquier esfuerzo de mejora, como contexto de formación e innovación</a:t>
            </a:r>
            <a:r>
              <a:rPr lang="es-MX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(Domingo Segovia, 2019, p. 897)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0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350FF49-2208-B215-E4FB-19FC0259D4C2}"/>
              </a:ext>
            </a:extLst>
          </p:cNvPr>
          <p:cNvSpPr txBox="1"/>
          <p:nvPr/>
        </p:nvSpPr>
        <p:spPr>
          <a:xfrm>
            <a:off x="768549" y="1173541"/>
            <a:ext cx="106549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Cuando hablamos de la práctica directiva, casi siempre nos referimos al quehacer de la directora o el director de la escuela, a quienes asociamos cualidades de líder que debe poseer para llevar a buen puerto el aprendizaje de los estudiantes y el funcionamiento de la escuela.</a:t>
            </a:r>
          </a:p>
          <a:p>
            <a:pPr algn="just"/>
            <a:r>
              <a:rPr lang="es-MX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Fullan (citado en Campo, 2006), presentó una imagen (en la que seguramente podrán reconocerse) con respecto a lo que implica ser directora o director escolar: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FAB634-9F95-51E4-E652-5B351128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95" t="35827" r="22070" b="37077"/>
          <a:stretch>
            <a:fillRect/>
          </a:stretch>
        </p:blipFill>
        <p:spPr>
          <a:xfrm>
            <a:off x="1055786" y="2650869"/>
            <a:ext cx="10080427" cy="33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9A91-BA59-A77E-0342-66CC247E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8732D96-B0BF-3927-27A9-01178C78E780}"/>
              </a:ext>
            </a:extLst>
          </p:cNvPr>
          <p:cNvSpPr txBox="1"/>
          <p:nvPr/>
        </p:nvSpPr>
        <p:spPr>
          <a:xfrm>
            <a:off x="831056" y="1491972"/>
            <a:ext cx="10529888" cy="440120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Este “retrato” del directivo apunta al ejercicio de un liderazgo individual y jerárquico y, como ya se mencionaba en la sesión anterior, </a:t>
            </a:r>
            <a:r>
              <a:rPr lang="es-MX" sz="200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dirección en las organizaciones modernas es cada vez más compleja y resulta difícil —a veces imposible— encontrar todas las características necesarias en una sola persona” 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(Campo 2006).</a:t>
            </a:r>
          </a:p>
          <a:p>
            <a:pPr algn="just"/>
            <a:endParaRPr lang="es-MX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 este sentido, cuando hablamos de una </a:t>
            </a:r>
            <a:r>
              <a:rPr lang="es-MX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directiva distribuida o un liderazgo distribuido, nos referimos a la acción colectiva y no a la acción de una sola persona, en torno al logro de los propósitos de la escuela</a:t>
            </a:r>
            <a:r>
              <a:rPr lang="es-MX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Esto no implica minimizar la importancia de la figura directiva; por el contrario, esta 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adquiere mayor relevancia, ya que </a:t>
            </a:r>
            <a:r>
              <a:rPr lang="es-MX" sz="20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 través de su liderazgo que se desarrolla la acción colectiva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conocimiento profundo del contexto escolar, así como de las capacidades, necesidades y habilidades de sus docentes, la directora o el director podrá organizar eficazmente al personal, los recursos materiales y las condiciones estructurales y culturales para alcanzar las metas que como escuela se han propuesto.</a:t>
            </a:r>
            <a:endParaRPr lang="es-MX" sz="20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B2E181-097A-586C-4234-C047EA258265}"/>
              </a:ext>
            </a:extLst>
          </p:cNvPr>
          <p:cNvSpPr txBox="1"/>
          <p:nvPr/>
        </p:nvSpPr>
        <p:spPr>
          <a:xfrm>
            <a:off x="782836" y="1333023"/>
            <a:ext cx="10626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video </a:t>
            </a:r>
            <a:r>
              <a:rPr lang="es-MX" sz="1800" b="1" i="0" u="none" strike="noStrike" baseline="0" dirty="0">
                <a:solidFill>
                  <a:srgbClr val="255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liderazgo distribuido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 otros elementos acerca de la importancia y los beneficios de organizar o conducir la escuela con la participación de todos los actores, se les sugiere observarlo.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El Liderazgo distribuido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09150CD2-D3B6-CEAC-31E2-9A5C99371F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9826" y="2152132"/>
            <a:ext cx="6972347" cy="39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C4AA6B-A07E-207F-113A-70736D704DA1}"/>
              </a:ext>
            </a:extLst>
          </p:cNvPr>
          <p:cNvSpPr txBox="1"/>
          <p:nvPr/>
        </p:nvSpPr>
        <p:spPr>
          <a:xfrm>
            <a:off x="857251" y="1382316"/>
            <a:ext cx="10244137" cy="44558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Una práctica directiva distribuida se basa en una cultura de colaboración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donde se comparten responsabilidades, se dialoga y se construyen soluciones colectivas. Todas y todos los integrantes del colectivo asumen responsabilidades, participan en la conducción de los procesos y toman decisiones, según sus capacidades y experiencia. Es importante identificar y aprovechar las habilidades y conocimientos de cada integrante para que puedan asumir roles de liderazgo en diferentes ámbitos.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7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5C1A6-848F-8678-C619-7711EC73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B94219-F8A6-28E4-FDA1-EF8DB4B80EEF}"/>
              </a:ext>
            </a:extLst>
          </p:cNvPr>
          <p:cNvSpPr txBox="1"/>
          <p:nvPr/>
        </p:nvSpPr>
        <p:spPr>
          <a:xfrm>
            <a:off x="981075" y="1209705"/>
            <a:ext cx="10229850" cy="41549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los elementos anteriores, se les sugiere reflexionar en torno a su propia práctica directiva y dialogar para construir acuerdos en torno a los alcances del liderazgo distribuido. Las siguientes preguntas pueden ayudar a la reflexión:</a:t>
            </a:r>
          </a:p>
          <a:p>
            <a:pPr algn="just"/>
            <a:endParaRPr lang="es-MX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prácticas directivas ejercen en sus escuelas o zona escolar?, ¿considera que usted se rige bajo el principio de “para hacer bien las cosas, las debe hacer una misma/uno mismo”?, ¿qué habilidades y capacidades identifica en las y los integrantes de su colectivo?, ¿qué responsabilidades delega en ellas o ellos?, ¿cuáles asume usted como directora o director?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61D5B-E8A3-33B4-FDAE-E785DC89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AE277F-C01C-5D67-7238-3047D6E02C43}"/>
              </a:ext>
            </a:extLst>
          </p:cNvPr>
          <p:cNvSpPr txBox="1"/>
          <p:nvPr/>
        </p:nvSpPr>
        <p:spPr>
          <a:xfrm>
            <a:off x="1117997" y="1659315"/>
            <a:ext cx="9826227" cy="3416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implica distribuir responsabilidades en el colectivo o en la zona escolar?</a:t>
            </a:r>
          </a:p>
          <a:p>
            <a:pPr algn="just"/>
            <a:endParaRPr lang="es-MX" sz="2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implica tomar decisiones de manera conjunta o construir soluciones colectivas?</a:t>
            </a:r>
          </a:p>
          <a:p>
            <a:pPr algn="just"/>
            <a:endParaRPr lang="es-MX" sz="2400" b="1" dirty="0">
              <a:solidFill>
                <a:srgbClr val="255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¿Consideran que el liderazgo distribuido supone que todas y todos participen en todo?, ¿por qué?, ¿qué tareas corresponden a las directoras o los directores?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9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3612F685-96D2-04F4-A1A6-6904B8FFA266}"/>
              </a:ext>
            </a:extLst>
          </p:cNvPr>
          <p:cNvGrpSpPr>
            <a:grpSpLocks/>
          </p:cNvGrpSpPr>
          <p:nvPr/>
        </p:nvGrpSpPr>
        <p:grpSpPr>
          <a:xfrm>
            <a:off x="816171" y="733770"/>
            <a:ext cx="8882465" cy="1048769"/>
            <a:chOff x="3175" y="0"/>
            <a:chExt cx="5080000" cy="779145"/>
          </a:xfrm>
        </p:grpSpPr>
        <p:sp>
          <p:nvSpPr>
            <p:cNvPr id="6" name="Graphic 16">
              <a:extLst>
                <a:ext uri="{FF2B5EF4-FFF2-40B4-BE49-F238E27FC236}">
                  <a16:creationId xmlns:a16="http://schemas.microsoft.com/office/drawing/2014/main" id="{E99CE92F-38B1-B32D-86F5-8AFB1D22F9FF}"/>
                </a:ext>
              </a:extLst>
            </p:cNvPr>
            <p:cNvSpPr/>
            <p:nvPr/>
          </p:nvSpPr>
          <p:spPr>
            <a:xfrm>
              <a:off x="3175" y="160512"/>
              <a:ext cx="1517650" cy="349250"/>
            </a:xfrm>
            <a:custGeom>
              <a:avLst/>
              <a:gdLst/>
              <a:ahLst/>
              <a:cxnLst/>
              <a:rect l="l" t="t" r="r" b="b"/>
              <a:pathLst>
                <a:path w="1517650" h="349250">
                  <a:moveTo>
                    <a:pt x="0" y="348754"/>
                  </a:moveTo>
                  <a:lnTo>
                    <a:pt x="0" y="152400"/>
                  </a:lnTo>
                  <a:lnTo>
                    <a:pt x="7769" y="104226"/>
                  </a:lnTo>
                  <a:lnTo>
                    <a:pt x="29405" y="62391"/>
                  </a:lnTo>
                  <a:lnTo>
                    <a:pt x="62396" y="29402"/>
                  </a:lnTo>
                  <a:lnTo>
                    <a:pt x="104231" y="7768"/>
                  </a:lnTo>
                  <a:lnTo>
                    <a:pt x="152400" y="0"/>
                  </a:lnTo>
                  <a:lnTo>
                    <a:pt x="1517218" y="0"/>
                  </a:lnTo>
                </a:path>
              </a:pathLst>
            </a:custGeom>
            <a:ln w="6350">
              <a:solidFill>
                <a:srgbClr val="A11F4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9" name="Graphic 17">
              <a:extLst>
                <a:ext uri="{FF2B5EF4-FFF2-40B4-BE49-F238E27FC236}">
                  <a16:creationId xmlns:a16="http://schemas.microsoft.com/office/drawing/2014/main" id="{D81EE7E9-E473-020A-CE86-84A4F571E785}"/>
                </a:ext>
              </a:extLst>
            </p:cNvPr>
            <p:cNvSpPr/>
            <p:nvPr/>
          </p:nvSpPr>
          <p:spPr>
            <a:xfrm>
              <a:off x="3175" y="462429"/>
              <a:ext cx="5022850" cy="1270"/>
            </a:xfrm>
            <a:custGeom>
              <a:avLst/>
              <a:gdLst/>
              <a:ahLst/>
              <a:cxnLst/>
              <a:rect l="l" t="t" r="r" b="b"/>
              <a:pathLst>
                <a:path w="5022850">
                  <a:moveTo>
                    <a:pt x="0" y="0"/>
                  </a:moveTo>
                  <a:lnTo>
                    <a:pt x="5022723" y="0"/>
                  </a:ln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4" name="Graphic 18">
              <a:extLst>
                <a:ext uri="{FF2B5EF4-FFF2-40B4-BE49-F238E27FC236}">
                  <a16:creationId xmlns:a16="http://schemas.microsoft.com/office/drawing/2014/main" id="{8C752E3E-4BD9-B514-6089-D424444D2A01}"/>
                </a:ext>
              </a:extLst>
            </p:cNvPr>
            <p:cNvSpPr/>
            <p:nvPr/>
          </p:nvSpPr>
          <p:spPr>
            <a:xfrm>
              <a:off x="4566529" y="0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59">
                  <a:moveTo>
                    <a:pt x="259533" y="349161"/>
                  </a:moveTo>
                  <a:lnTo>
                    <a:pt x="231825" y="349161"/>
                  </a:lnTo>
                  <a:lnTo>
                    <a:pt x="243364" y="385470"/>
                  </a:lnTo>
                  <a:lnTo>
                    <a:pt x="266387" y="414731"/>
                  </a:lnTo>
                  <a:lnTo>
                    <a:pt x="298218" y="434257"/>
                  </a:lnTo>
                  <a:lnTo>
                    <a:pt x="336181" y="441363"/>
                  </a:lnTo>
                  <a:lnTo>
                    <a:pt x="376985" y="433103"/>
                  </a:lnTo>
                  <a:lnTo>
                    <a:pt x="403095" y="415493"/>
                  </a:lnTo>
                  <a:lnTo>
                    <a:pt x="336181" y="415493"/>
                  </a:lnTo>
                  <a:lnTo>
                    <a:pt x="305334" y="409229"/>
                  </a:lnTo>
                  <a:lnTo>
                    <a:pt x="280117" y="392155"/>
                  </a:lnTo>
                  <a:lnTo>
                    <a:pt x="263101" y="366849"/>
                  </a:lnTo>
                  <a:lnTo>
                    <a:pt x="259533" y="349161"/>
                  </a:lnTo>
                  <a:close/>
                </a:path>
                <a:path w="441959" h="441959">
                  <a:moveTo>
                    <a:pt x="435571" y="0"/>
                  </a:moveTo>
                  <a:lnTo>
                    <a:pt x="72821" y="0"/>
                  </a:lnTo>
                  <a:lnTo>
                    <a:pt x="67030" y="5791"/>
                  </a:lnTo>
                  <a:lnTo>
                    <a:pt x="67030" y="126669"/>
                  </a:lnTo>
                  <a:lnTo>
                    <a:pt x="50778" y="133744"/>
                  </a:lnTo>
                  <a:lnTo>
                    <a:pt x="37844" y="145530"/>
                  </a:lnTo>
                  <a:lnTo>
                    <a:pt x="29299" y="160958"/>
                  </a:lnTo>
                  <a:lnTo>
                    <a:pt x="26212" y="178955"/>
                  </a:lnTo>
                  <a:lnTo>
                    <a:pt x="26259" y="199974"/>
                  </a:lnTo>
                  <a:lnTo>
                    <a:pt x="27202" y="209797"/>
                  </a:lnTo>
                  <a:lnTo>
                    <a:pt x="30046" y="219448"/>
                  </a:lnTo>
                  <a:lnTo>
                    <a:pt x="34554" y="228257"/>
                  </a:lnTo>
                  <a:lnTo>
                    <a:pt x="40538" y="236042"/>
                  </a:lnTo>
                  <a:lnTo>
                    <a:pt x="24051" y="247754"/>
                  </a:lnTo>
                  <a:lnTo>
                    <a:pt x="11244" y="263382"/>
                  </a:lnTo>
                  <a:lnTo>
                    <a:pt x="2949" y="282090"/>
                  </a:lnTo>
                  <a:lnTo>
                    <a:pt x="0" y="303047"/>
                  </a:lnTo>
                  <a:lnTo>
                    <a:pt x="0" y="435381"/>
                  </a:lnTo>
                  <a:lnTo>
                    <a:pt x="5791" y="441172"/>
                  </a:lnTo>
                  <a:lnTo>
                    <a:pt x="144995" y="441172"/>
                  </a:lnTo>
                  <a:lnTo>
                    <a:pt x="150787" y="435381"/>
                  </a:lnTo>
                  <a:lnTo>
                    <a:pt x="150787" y="415315"/>
                  </a:lnTo>
                  <a:lnTo>
                    <a:pt x="33515" y="415315"/>
                  </a:lnTo>
                  <a:lnTo>
                    <a:pt x="25869" y="407631"/>
                  </a:lnTo>
                  <a:lnTo>
                    <a:pt x="25869" y="389826"/>
                  </a:lnTo>
                  <a:lnTo>
                    <a:pt x="85801" y="389826"/>
                  </a:lnTo>
                  <a:lnTo>
                    <a:pt x="85801" y="363956"/>
                  </a:lnTo>
                  <a:lnTo>
                    <a:pt x="25869" y="363956"/>
                  </a:lnTo>
                  <a:lnTo>
                    <a:pt x="25869" y="303047"/>
                  </a:lnTo>
                  <a:lnTo>
                    <a:pt x="29767" y="283711"/>
                  </a:lnTo>
                  <a:lnTo>
                    <a:pt x="40390" y="267904"/>
                  </a:lnTo>
                  <a:lnTo>
                    <a:pt x="56079" y="257278"/>
                  </a:lnTo>
                  <a:lnTo>
                    <a:pt x="55947" y="257278"/>
                  </a:lnTo>
                  <a:lnTo>
                    <a:pt x="75399" y="253326"/>
                  </a:lnTo>
                  <a:lnTo>
                    <a:pt x="81830" y="253326"/>
                  </a:lnTo>
                  <a:lnTo>
                    <a:pt x="91610" y="252593"/>
                  </a:lnTo>
                  <a:lnTo>
                    <a:pt x="134815" y="234871"/>
                  </a:lnTo>
                  <a:lnTo>
                    <a:pt x="143733" y="227469"/>
                  </a:lnTo>
                  <a:lnTo>
                    <a:pt x="78765" y="227469"/>
                  </a:lnTo>
                  <a:lnTo>
                    <a:pt x="68341" y="224944"/>
                  </a:lnTo>
                  <a:lnTo>
                    <a:pt x="59859" y="218881"/>
                  </a:lnTo>
                  <a:lnTo>
                    <a:pt x="54156" y="210117"/>
                  </a:lnTo>
                  <a:lnTo>
                    <a:pt x="52164" y="199974"/>
                  </a:lnTo>
                  <a:lnTo>
                    <a:pt x="52070" y="178955"/>
                  </a:lnTo>
                  <a:lnTo>
                    <a:pt x="54264" y="168065"/>
                  </a:lnTo>
                  <a:lnTo>
                    <a:pt x="60157" y="159296"/>
                  </a:lnTo>
                  <a:lnTo>
                    <a:pt x="60247" y="159162"/>
                  </a:lnTo>
                  <a:lnTo>
                    <a:pt x="69113" y="153156"/>
                  </a:lnTo>
                  <a:lnTo>
                    <a:pt x="79959" y="150952"/>
                  </a:lnTo>
                  <a:lnTo>
                    <a:pt x="125069" y="150952"/>
                  </a:lnTo>
                  <a:lnTo>
                    <a:pt x="122161" y="145700"/>
                  </a:lnTo>
                  <a:lnTo>
                    <a:pt x="122067" y="145530"/>
                  </a:lnTo>
                  <a:lnTo>
                    <a:pt x="109138" y="133744"/>
                  </a:lnTo>
                  <a:lnTo>
                    <a:pt x="92887" y="126669"/>
                  </a:lnTo>
                  <a:lnTo>
                    <a:pt x="92887" y="25857"/>
                  </a:lnTo>
                  <a:lnTo>
                    <a:pt x="441363" y="25857"/>
                  </a:lnTo>
                  <a:lnTo>
                    <a:pt x="441363" y="5791"/>
                  </a:lnTo>
                  <a:lnTo>
                    <a:pt x="435571" y="0"/>
                  </a:lnTo>
                  <a:close/>
                </a:path>
                <a:path w="441959" h="441959">
                  <a:moveTo>
                    <a:pt x="404362" y="256286"/>
                  </a:moveTo>
                  <a:lnTo>
                    <a:pt x="336181" y="256286"/>
                  </a:lnTo>
                  <a:lnTo>
                    <a:pt x="367028" y="262551"/>
                  </a:lnTo>
                  <a:lnTo>
                    <a:pt x="392245" y="279628"/>
                  </a:lnTo>
                  <a:lnTo>
                    <a:pt x="409262" y="304934"/>
                  </a:lnTo>
                  <a:lnTo>
                    <a:pt x="415505" y="335889"/>
                  </a:lnTo>
                  <a:lnTo>
                    <a:pt x="409262" y="366849"/>
                  </a:lnTo>
                  <a:lnTo>
                    <a:pt x="392245" y="392155"/>
                  </a:lnTo>
                  <a:lnTo>
                    <a:pt x="367028" y="409229"/>
                  </a:lnTo>
                  <a:lnTo>
                    <a:pt x="336181" y="415493"/>
                  </a:lnTo>
                  <a:lnTo>
                    <a:pt x="403095" y="415493"/>
                  </a:lnTo>
                  <a:lnTo>
                    <a:pt x="410370" y="410586"/>
                  </a:lnTo>
                  <a:lnTo>
                    <a:pt x="432956" y="377203"/>
                  </a:lnTo>
                  <a:lnTo>
                    <a:pt x="441363" y="336346"/>
                  </a:lnTo>
                  <a:lnTo>
                    <a:pt x="441363" y="266700"/>
                  </a:lnTo>
                  <a:lnTo>
                    <a:pt x="415505" y="266700"/>
                  </a:lnTo>
                  <a:lnTo>
                    <a:pt x="404362" y="256286"/>
                  </a:lnTo>
                  <a:close/>
                </a:path>
                <a:path w="441959" h="441959">
                  <a:moveTo>
                    <a:pt x="85801" y="389826"/>
                  </a:moveTo>
                  <a:lnTo>
                    <a:pt x="59944" y="389826"/>
                  </a:lnTo>
                  <a:lnTo>
                    <a:pt x="59944" y="407631"/>
                  </a:lnTo>
                  <a:lnTo>
                    <a:pt x="52298" y="415315"/>
                  </a:lnTo>
                  <a:lnTo>
                    <a:pt x="82232" y="415315"/>
                  </a:lnTo>
                  <a:lnTo>
                    <a:pt x="84531" y="410057"/>
                  </a:lnTo>
                  <a:lnTo>
                    <a:pt x="85801" y="404266"/>
                  </a:lnTo>
                  <a:lnTo>
                    <a:pt x="85801" y="389826"/>
                  </a:lnTo>
                  <a:close/>
                </a:path>
                <a:path w="441959" h="441959">
                  <a:moveTo>
                    <a:pt x="234564" y="199974"/>
                  </a:moveTo>
                  <a:lnTo>
                    <a:pt x="167233" y="199974"/>
                  </a:lnTo>
                  <a:lnTo>
                    <a:pt x="199161" y="217081"/>
                  </a:lnTo>
                  <a:lnTo>
                    <a:pt x="181410" y="242138"/>
                  </a:lnTo>
                  <a:lnTo>
                    <a:pt x="162807" y="260478"/>
                  </a:lnTo>
                  <a:lnTo>
                    <a:pt x="145661" y="272925"/>
                  </a:lnTo>
                  <a:lnTo>
                    <a:pt x="132283" y="280301"/>
                  </a:lnTo>
                  <a:lnTo>
                    <a:pt x="127787" y="282448"/>
                  </a:lnTo>
                  <a:lnTo>
                    <a:pt x="124917" y="286994"/>
                  </a:lnTo>
                  <a:lnTo>
                    <a:pt x="124917" y="415315"/>
                  </a:lnTo>
                  <a:lnTo>
                    <a:pt x="150787" y="415315"/>
                  </a:lnTo>
                  <a:lnTo>
                    <a:pt x="150787" y="349161"/>
                  </a:lnTo>
                  <a:lnTo>
                    <a:pt x="259533" y="349161"/>
                  </a:lnTo>
                  <a:lnTo>
                    <a:pt x="256949" y="336346"/>
                  </a:lnTo>
                  <a:lnTo>
                    <a:pt x="256857" y="335889"/>
                  </a:lnTo>
                  <a:lnTo>
                    <a:pt x="259396" y="323303"/>
                  </a:lnTo>
                  <a:lnTo>
                    <a:pt x="150787" y="323303"/>
                  </a:lnTo>
                  <a:lnTo>
                    <a:pt x="150787" y="299872"/>
                  </a:lnTo>
                  <a:lnTo>
                    <a:pt x="171953" y="286196"/>
                  </a:lnTo>
                  <a:lnTo>
                    <a:pt x="196510" y="264036"/>
                  </a:lnTo>
                  <a:lnTo>
                    <a:pt x="220395" y="232003"/>
                  </a:lnTo>
                  <a:lnTo>
                    <a:pt x="234564" y="199974"/>
                  </a:lnTo>
                  <a:close/>
                </a:path>
                <a:path w="441959" h="441959">
                  <a:moveTo>
                    <a:pt x="80010" y="306222"/>
                  </a:moveTo>
                  <a:lnTo>
                    <a:pt x="65735" y="306222"/>
                  </a:lnTo>
                  <a:lnTo>
                    <a:pt x="59944" y="312013"/>
                  </a:lnTo>
                  <a:lnTo>
                    <a:pt x="59944" y="363956"/>
                  </a:lnTo>
                  <a:lnTo>
                    <a:pt x="85801" y="363956"/>
                  </a:lnTo>
                  <a:lnTo>
                    <a:pt x="85801" y="312013"/>
                  </a:lnTo>
                  <a:lnTo>
                    <a:pt x="80010" y="306222"/>
                  </a:lnTo>
                  <a:close/>
                </a:path>
                <a:path w="441959" h="441959">
                  <a:moveTo>
                    <a:pt x="336181" y="230428"/>
                  </a:moveTo>
                  <a:lnTo>
                    <a:pt x="298066" y="237594"/>
                  </a:lnTo>
                  <a:lnTo>
                    <a:pt x="266149" y="257278"/>
                  </a:lnTo>
                  <a:lnTo>
                    <a:pt x="243139" y="286755"/>
                  </a:lnTo>
                  <a:lnTo>
                    <a:pt x="231749" y="323303"/>
                  </a:lnTo>
                  <a:lnTo>
                    <a:pt x="259396" y="323303"/>
                  </a:lnTo>
                  <a:lnTo>
                    <a:pt x="263101" y="304934"/>
                  </a:lnTo>
                  <a:lnTo>
                    <a:pt x="280117" y="279628"/>
                  </a:lnTo>
                  <a:lnTo>
                    <a:pt x="305334" y="262551"/>
                  </a:lnTo>
                  <a:lnTo>
                    <a:pt x="336181" y="256286"/>
                  </a:lnTo>
                  <a:lnTo>
                    <a:pt x="404362" y="256286"/>
                  </a:lnTo>
                  <a:lnTo>
                    <a:pt x="399414" y="251661"/>
                  </a:lnTo>
                  <a:lnTo>
                    <a:pt x="380463" y="240234"/>
                  </a:lnTo>
                  <a:lnTo>
                    <a:pt x="359202" y="232972"/>
                  </a:lnTo>
                  <a:lnTo>
                    <a:pt x="336181" y="230428"/>
                  </a:lnTo>
                  <a:close/>
                </a:path>
                <a:path w="441959" h="441959">
                  <a:moveTo>
                    <a:pt x="441363" y="25857"/>
                  </a:moveTo>
                  <a:lnTo>
                    <a:pt x="415505" y="25857"/>
                  </a:lnTo>
                  <a:lnTo>
                    <a:pt x="415505" y="266700"/>
                  </a:lnTo>
                  <a:lnTo>
                    <a:pt x="441363" y="266700"/>
                  </a:lnTo>
                  <a:lnTo>
                    <a:pt x="441363" y="25857"/>
                  </a:lnTo>
                  <a:close/>
                </a:path>
                <a:path w="441959" h="441959">
                  <a:moveTo>
                    <a:pt x="125069" y="150952"/>
                  </a:moveTo>
                  <a:lnTo>
                    <a:pt x="79959" y="150952"/>
                  </a:lnTo>
                  <a:lnTo>
                    <a:pt x="90797" y="153156"/>
                  </a:lnTo>
                  <a:lnTo>
                    <a:pt x="99660" y="159162"/>
                  </a:lnTo>
                  <a:lnTo>
                    <a:pt x="105640" y="168065"/>
                  </a:lnTo>
                  <a:lnTo>
                    <a:pt x="107835" y="178955"/>
                  </a:lnTo>
                  <a:lnTo>
                    <a:pt x="107741" y="199974"/>
                  </a:lnTo>
                  <a:lnTo>
                    <a:pt x="105831" y="209797"/>
                  </a:lnTo>
                  <a:lnTo>
                    <a:pt x="105731" y="210117"/>
                  </a:lnTo>
                  <a:lnTo>
                    <a:pt x="100174" y="218754"/>
                  </a:lnTo>
                  <a:lnTo>
                    <a:pt x="91658" y="224944"/>
                  </a:lnTo>
                  <a:lnTo>
                    <a:pt x="91365" y="224944"/>
                  </a:lnTo>
                  <a:lnTo>
                    <a:pt x="81421" y="227469"/>
                  </a:lnTo>
                  <a:lnTo>
                    <a:pt x="143733" y="227469"/>
                  </a:lnTo>
                  <a:lnTo>
                    <a:pt x="148167" y="223789"/>
                  </a:lnTo>
                  <a:lnTo>
                    <a:pt x="158857" y="211951"/>
                  </a:lnTo>
                  <a:lnTo>
                    <a:pt x="165963" y="201790"/>
                  </a:lnTo>
                  <a:lnTo>
                    <a:pt x="133642" y="201790"/>
                  </a:lnTo>
                  <a:lnTo>
                    <a:pt x="133692" y="178955"/>
                  </a:lnTo>
                  <a:lnTo>
                    <a:pt x="130608" y="160958"/>
                  </a:lnTo>
                  <a:lnTo>
                    <a:pt x="125069" y="150952"/>
                  </a:lnTo>
                  <a:close/>
                </a:path>
                <a:path w="441959" h="441959">
                  <a:moveTo>
                    <a:pt x="196707" y="132367"/>
                  </a:moveTo>
                  <a:lnTo>
                    <a:pt x="161765" y="152234"/>
                  </a:lnTo>
                  <a:lnTo>
                    <a:pt x="153539" y="170384"/>
                  </a:lnTo>
                  <a:lnTo>
                    <a:pt x="148343" y="180987"/>
                  </a:lnTo>
                  <a:lnTo>
                    <a:pt x="148267" y="181141"/>
                  </a:lnTo>
                  <a:lnTo>
                    <a:pt x="141760" y="191710"/>
                  </a:lnTo>
                  <a:lnTo>
                    <a:pt x="133642" y="201790"/>
                  </a:lnTo>
                  <a:lnTo>
                    <a:pt x="165963" y="201790"/>
                  </a:lnTo>
                  <a:lnTo>
                    <a:pt x="167233" y="199974"/>
                  </a:lnTo>
                  <a:lnTo>
                    <a:pt x="234564" y="199974"/>
                  </a:lnTo>
                  <a:lnTo>
                    <a:pt x="237317" y="193751"/>
                  </a:lnTo>
                  <a:lnTo>
                    <a:pt x="210375" y="193751"/>
                  </a:lnTo>
                  <a:lnTo>
                    <a:pt x="178930" y="176898"/>
                  </a:lnTo>
                  <a:lnTo>
                    <a:pt x="180017" y="174280"/>
                  </a:lnTo>
                  <a:lnTo>
                    <a:pt x="182029" y="169176"/>
                  </a:lnTo>
                  <a:lnTo>
                    <a:pt x="185688" y="163512"/>
                  </a:lnTo>
                  <a:lnTo>
                    <a:pt x="191081" y="159764"/>
                  </a:lnTo>
                  <a:lnTo>
                    <a:pt x="197488" y="158252"/>
                  </a:lnTo>
                  <a:lnTo>
                    <a:pt x="237543" y="158252"/>
                  </a:lnTo>
                  <a:lnTo>
                    <a:pt x="237075" y="156567"/>
                  </a:lnTo>
                  <a:lnTo>
                    <a:pt x="227383" y="143673"/>
                  </a:lnTo>
                  <a:lnTo>
                    <a:pt x="213106" y="135026"/>
                  </a:lnTo>
                  <a:lnTo>
                    <a:pt x="204981" y="132891"/>
                  </a:lnTo>
                  <a:lnTo>
                    <a:pt x="196707" y="132367"/>
                  </a:lnTo>
                  <a:close/>
                </a:path>
                <a:path w="441959" h="441959">
                  <a:moveTo>
                    <a:pt x="237543" y="158252"/>
                  </a:moveTo>
                  <a:lnTo>
                    <a:pt x="197488" y="158252"/>
                  </a:lnTo>
                  <a:lnTo>
                    <a:pt x="204190" y="159296"/>
                  </a:lnTo>
                  <a:lnTo>
                    <a:pt x="209954" y="162788"/>
                  </a:lnTo>
                  <a:lnTo>
                    <a:pt x="213888" y="168065"/>
                  </a:lnTo>
                  <a:lnTo>
                    <a:pt x="215552" y="174053"/>
                  </a:lnTo>
                  <a:lnTo>
                    <a:pt x="215615" y="174280"/>
                  </a:lnTo>
                  <a:lnTo>
                    <a:pt x="214871" y="180987"/>
                  </a:lnTo>
                  <a:lnTo>
                    <a:pt x="213487" y="185420"/>
                  </a:lnTo>
                  <a:lnTo>
                    <a:pt x="211975" y="189661"/>
                  </a:lnTo>
                  <a:lnTo>
                    <a:pt x="210375" y="193751"/>
                  </a:lnTo>
                  <a:lnTo>
                    <a:pt x="237317" y="193751"/>
                  </a:lnTo>
                  <a:lnTo>
                    <a:pt x="239547" y="188709"/>
                  </a:lnTo>
                  <a:lnTo>
                    <a:pt x="241393" y="172111"/>
                  </a:lnTo>
                  <a:lnTo>
                    <a:pt x="237543" y="158252"/>
                  </a:lnTo>
                  <a:close/>
                </a:path>
              </a:pathLst>
            </a:custGeom>
            <a:solidFill>
              <a:srgbClr val="A11F4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pic>
          <p:nvPicPr>
            <p:cNvPr id="15" name="Image 19">
              <a:extLst>
                <a:ext uri="{FF2B5EF4-FFF2-40B4-BE49-F238E27FC236}">
                  <a16:creationId xmlns:a16="http://schemas.microsoft.com/office/drawing/2014/main" id="{1089FF5F-1A41-7C67-C3E0-5E6832DA82A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6467" y="299723"/>
              <a:ext cx="92494" cy="71069"/>
            </a:xfrm>
            <a:prstGeom prst="rect">
              <a:avLst/>
            </a:prstGeom>
          </p:spPr>
        </p:pic>
        <p:sp>
          <p:nvSpPr>
            <p:cNvPr id="16" name="Graphic 20">
              <a:extLst>
                <a:ext uri="{FF2B5EF4-FFF2-40B4-BE49-F238E27FC236}">
                  <a16:creationId xmlns:a16="http://schemas.microsoft.com/office/drawing/2014/main" id="{1F6F724D-8AE3-67A2-B80D-3AE3A41D6FBC}"/>
                </a:ext>
              </a:extLst>
            </p:cNvPr>
            <p:cNvSpPr/>
            <p:nvPr/>
          </p:nvSpPr>
          <p:spPr>
            <a:xfrm>
              <a:off x="4847583" y="57199"/>
              <a:ext cx="101600" cy="76835"/>
            </a:xfrm>
            <a:custGeom>
              <a:avLst/>
              <a:gdLst/>
              <a:ahLst/>
              <a:cxnLst/>
              <a:rect l="l" t="t" r="r" b="b"/>
              <a:pathLst>
                <a:path w="101600" h="76835">
                  <a:moveTo>
                    <a:pt x="101549" y="56426"/>
                  </a:moveTo>
                  <a:lnTo>
                    <a:pt x="95758" y="50634"/>
                  </a:lnTo>
                  <a:lnTo>
                    <a:pt x="88620" y="50634"/>
                  </a:lnTo>
                  <a:lnTo>
                    <a:pt x="5791" y="50634"/>
                  </a:lnTo>
                  <a:lnTo>
                    <a:pt x="0" y="56426"/>
                  </a:lnTo>
                  <a:lnTo>
                    <a:pt x="0" y="70700"/>
                  </a:lnTo>
                  <a:lnTo>
                    <a:pt x="5791" y="76492"/>
                  </a:lnTo>
                  <a:lnTo>
                    <a:pt x="95758" y="76492"/>
                  </a:lnTo>
                  <a:lnTo>
                    <a:pt x="101549" y="70700"/>
                  </a:lnTo>
                  <a:lnTo>
                    <a:pt x="101549" y="56426"/>
                  </a:lnTo>
                  <a:close/>
                </a:path>
                <a:path w="101600" h="76835">
                  <a:moveTo>
                    <a:pt x="101549" y="5791"/>
                  </a:moveTo>
                  <a:lnTo>
                    <a:pt x="95758" y="0"/>
                  </a:lnTo>
                  <a:lnTo>
                    <a:pt x="88620" y="0"/>
                  </a:lnTo>
                  <a:lnTo>
                    <a:pt x="5791" y="0"/>
                  </a:lnTo>
                  <a:lnTo>
                    <a:pt x="0" y="5791"/>
                  </a:lnTo>
                  <a:lnTo>
                    <a:pt x="0" y="20066"/>
                  </a:lnTo>
                  <a:lnTo>
                    <a:pt x="5791" y="25857"/>
                  </a:lnTo>
                  <a:lnTo>
                    <a:pt x="95758" y="25857"/>
                  </a:lnTo>
                  <a:lnTo>
                    <a:pt x="101549" y="20066"/>
                  </a:lnTo>
                  <a:lnTo>
                    <a:pt x="101549" y="5791"/>
                  </a:lnTo>
                  <a:close/>
                </a:path>
              </a:pathLst>
            </a:custGeom>
            <a:solidFill>
              <a:srgbClr val="A11F4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081674D9-7FFA-53F3-63AA-360F94C339C5}"/>
                </a:ext>
              </a:extLst>
            </p:cNvPr>
            <p:cNvSpPr txBox="1"/>
            <p:nvPr/>
          </p:nvSpPr>
          <p:spPr>
            <a:xfrm>
              <a:off x="57150" y="266700"/>
              <a:ext cx="5026025" cy="51244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4930">
                <a:spcBef>
                  <a:spcPts val="1210"/>
                </a:spcBef>
                <a:buNone/>
              </a:pPr>
              <a:r>
                <a:rPr lang="es-ES" sz="1600" spc="-1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Presentación</a:t>
              </a:r>
              <a:endParaRPr lang="es-MX" sz="1100" dirty="0">
                <a:solidFill>
                  <a:schemeClr val="accent3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0241339-54C4-36D9-AAD7-63EFC156B10D}"/>
              </a:ext>
            </a:extLst>
          </p:cNvPr>
          <p:cNvSpPr txBox="1"/>
          <p:nvPr/>
        </p:nvSpPr>
        <p:spPr>
          <a:xfrm>
            <a:off x="665951" y="1473969"/>
            <a:ext cx="11300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u="none" strike="noStrike" baseline="0" dirty="0">
                <a:solidFill>
                  <a:srgbClr val="AE82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Estimadas directoras y supervisoras, estimados directores y supervisores: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35E997-1FA5-FF9B-A71D-D1CCF61FA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31" t="21964" r="17500" b="7688"/>
          <a:stretch>
            <a:fillRect/>
          </a:stretch>
        </p:blipFill>
        <p:spPr>
          <a:xfrm>
            <a:off x="3957636" y="1892093"/>
            <a:ext cx="7258051" cy="42235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D246F9-8A8C-5582-CBBE-0EFCA2F1B62D}"/>
              </a:ext>
            </a:extLst>
          </p:cNvPr>
          <p:cNvSpPr txBox="1"/>
          <p:nvPr/>
        </p:nvSpPr>
        <p:spPr>
          <a:xfrm>
            <a:off x="665951" y="3105834"/>
            <a:ext cx="2682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fundamentales: </a:t>
            </a:r>
            <a:endParaRPr lang="es-MX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58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DBCEB0D-84AA-9314-B5BC-71546F80CBB7}"/>
              </a:ext>
            </a:extLst>
          </p:cNvPr>
          <p:cNvSpPr txBox="1"/>
          <p:nvPr/>
        </p:nvSpPr>
        <p:spPr>
          <a:xfrm>
            <a:off x="1815544" y="1353393"/>
            <a:ext cx="927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Preparación de la Sexta Sesión Ordinaria del CTE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8C2315-799A-1343-105C-FBDEA24BD3F3}"/>
              </a:ext>
            </a:extLst>
          </p:cNvPr>
          <p:cNvSpPr txBox="1"/>
          <p:nvPr/>
        </p:nvSpPr>
        <p:spPr>
          <a:xfrm>
            <a:off x="1228725" y="2274838"/>
            <a:ext cx="10086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preparación de la Sexta Sesión Ordinaria del CTE con su colectivo docente es una oportunidad para fortalecer el liderazgo distribuido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A partir de lo que han revisado, se sugieren algunas ideas que pueden considerar para favorecer la participación y la corresponsabilidad de todas y todos los integrantes del colectivo en la sesión.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8B0A65-A29C-C2AB-B5E5-C3C6EB0C7397}"/>
              </a:ext>
            </a:extLst>
          </p:cNvPr>
          <p:cNvSpPr txBox="1"/>
          <p:nvPr/>
        </p:nvSpPr>
        <p:spPr>
          <a:xfrm>
            <a:off x="1418034" y="4210348"/>
            <a:ext cx="989766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Convoque a algunas o algunos docentes de su escuela a coordinar los trabajos de la Sexta Sesión Ordinaria del CTE.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785EBB-BDF5-9D56-5E7F-7C74A7D7950D}"/>
              </a:ext>
            </a:extLst>
          </p:cNvPr>
          <p:cNvSpPr txBox="1"/>
          <p:nvPr/>
        </p:nvSpPr>
        <p:spPr>
          <a:xfrm>
            <a:off x="716757" y="1564675"/>
            <a:ext cx="1041558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Defina el propósito de la sesión junto con las y los docentes encargados de coordinar las actividades. Compartir las visiones de la dirección y del personal docente sobre los retos del tema enriquecerá su perspectiva; esto facilitará la definición de las actividades, las preguntas de reflexión y los insumos que se presentarán al colectivo.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Del tema que seleccionaron para la sesión, revisen en conjunto los insumos propuestos y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elijan uno, el que crean más pertinente, el que les ofrece más elementos para analizar, esclarecer o contrastar sus saberes docentes, sus prácticas o retos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3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4C4CDE-339F-A0A6-59D4-A4585B8E082B}"/>
              </a:ext>
            </a:extLst>
          </p:cNvPr>
          <p:cNvSpPr txBox="1"/>
          <p:nvPr/>
        </p:nvSpPr>
        <p:spPr>
          <a:xfrm>
            <a:off x="859631" y="1199793"/>
            <a:ext cx="104727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Identifiquen posibilidades para relacionar las ideas relevantes del insumo, con los saberes y experiencias que viven cotidianamente las y los maestros, por ejemplo: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 el tema de Planeación didáctica se propone el insumo “Planear, mediar y Evaluar desde el Aprendizaje situado” de María Alejandra Díaz Rosales (2018), que plantea lo siguiente: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79A684-7F08-947F-A678-C6F2F6C7F60E}"/>
              </a:ext>
            </a:extLst>
          </p:cNvPr>
          <p:cNvSpPr txBox="1"/>
          <p:nvPr/>
        </p:nvSpPr>
        <p:spPr>
          <a:xfrm>
            <a:off x="2240757" y="3719216"/>
            <a:ext cx="9091612" cy="1631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planeación es una tarea inminente en el desarrollo de la docencia. Es la manera en que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 favorece la integración de diversos elementos de la currícula oficial e institucional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así como los objetivos y estrategias determinadas que podrán apoyar la construcción de aprendizajes y el logro de las competencias planteadas.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1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EBEF83-8DD3-B084-F86D-9FC6A48DF798}"/>
              </a:ext>
            </a:extLst>
          </p:cNvPr>
          <p:cNvSpPr txBox="1"/>
          <p:nvPr/>
        </p:nvSpPr>
        <p:spPr>
          <a:xfrm>
            <a:off x="1132880" y="1997839"/>
            <a:ext cx="9926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partir de esta idea, en la sesión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 podría analizar en colectivo una planeación didáctica y dialogar sobre la forma en que integra o no los elementos del Plan de Estudio 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(Contenidos, Procesos de Desarrollo de Aprendizaje, los Ejes Articuladores en las actividades didácticas que plantean, la evaluación formativa, entre otros).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podrían dialogar en torno a los elementos que “faltan” o aquellos que “agregaron” a la planeación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¿por qué decidieron incorporarlos?, ¿qué les aportan?, ¿qué dejan fuera al no incorporarlos?, entre otros aspectos.</a:t>
            </a:r>
          </a:p>
        </p:txBody>
      </p:sp>
    </p:spTree>
    <p:extLst>
      <p:ext uri="{BB962C8B-B14F-4D97-AF65-F5344CB8AC3E}">
        <p14:creationId xmlns:p14="http://schemas.microsoft.com/office/powerpoint/2010/main" val="220088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59CFE1-5F82-F332-2CA9-F8018AD1CEC9}"/>
              </a:ext>
            </a:extLst>
          </p:cNvPr>
          <p:cNvSpPr txBox="1"/>
          <p:nvPr/>
        </p:nvSpPr>
        <p:spPr>
          <a:xfrm>
            <a:off x="881062" y="1588769"/>
            <a:ext cx="104298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Además de los elementos de la planeación didáctica,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podrían dialogar en torno a su implementación, los ajustes que realizaron 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durante su puesta en marcha en el salón de clases, lo que les resultó bien, pero también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las dificultades que tuvieron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ejercicio puede resultar más provechoso que solo leer el insumo y presentar sus ideas principales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Recuerden que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los insumos están sugeridos como apoyos para clarificar y discutir ideas, pero el recurso más importante en el CTE son los saberes, experiencias y conocimientos prácticos del colectivo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Finalmente,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 la reunión de directivos y supervisores pueden dialogar 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sobre algunas estrategias que hayan realizado para promover la participación de las y los docentes en la coordinación de las actividades, pero sobre todo en </a:t>
            </a:r>
            <a:r>
              <a:rPr lang="es-MX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las formas de motivar al colectivo para dialogar de manera reflexiva sobre el tema que seleccionan</a:t>
            </a:r>
            <a:r>
              <a:rPr lang="es-MX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3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77A02C-AAAB-5D1E-EBAA-B58D8F00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16" t="23320" r="20547" b="10189"/>
          <a:stretch>
            <a:fillRect/>
          </a:stretch>
        </p:blipFill>
        <p:spPr>
          <a:xfrm>
            <a:off x="1771650" y="926026"/>
            <a:ext cx="8429625" cy="52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8CE9BF-DF18-DD55-A7FE-6CF3E860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27" t="19569" r="26759" b="19569"/>
          <a:stretch>
            <a:fillRect/>
          </a:stretch>
        </p:blipFill>
        <p:spPr>
          <a:xfrm>
            <a:off x="2331243" y="1171575"/>
            <a:ext cx="7529513" cy="49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53FA1A-E5FA-FC93-EF14-44E9968566B0}"/>
              </a:ext>
            </a:extLst>
          </p:cNvPr>
          <p:cNvSpPr txBox="1"/>
          <p:nvPr/>
        </p:nvSpPr>
        <p:spPr>
          <a:xfrm>
            <a:off x="1382911" y="1592253"/>
            <a:ext cx="9426177" cy="3416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Una sugerencia de uso de estas narrativas, es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darse un espacio en la reunión de preparación del CTE para analizar en colectivo alguna narrativa que hayan leído previamente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donde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tomen nota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de lo que consideran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respecto de la actuación y las acciones que se narran,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dialogar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en torno a la experiencia e intercambiar puntos de vista sobre aquello que creen que resultó bien, qué corresponde a un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acompañamiento pedagógico efectivo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qué se puede mejorar </a:t>
            </a:r>
            <a:r>
              <a:rPr lang="es-MX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aquellas </a:t>
            </a:r>
            <a:r>
              <a:rPr lang="es-MX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prácticas que se deben erradicar.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0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1A83BD-BFAC-EAF5-8951-6878E35B2B92}"/>
              </a:ext>
            </a:extLst>
          </p:cNvPr>
          <p:cNvSpPr txBox="1"/>
          <p:nvPr/>
        </p:nvSpPr>
        <p:spPr>
          <a:xfrm>
            <a:off x="3049250" y="893444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DIRECTRICES SUGERIDAS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EAB1E5-DABB-5447-E685-959661A79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351965"/>
              </p:ext>
            </p:extLst>
          </p:nvPr>
        </p:nvGraphicFramePr>
        <p:xfrm>
          <a:off x="1264133" y="978083"/>
          <a:ext cx="9373660" cy="504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F1EDE64-103A-9A35-BB21-E8A3933204E2}"/>
              </a:ext>
            </a:extLst>
          </p:cNvPr>
          <p:cNvSpPr txBox="1"/>
          <p:nvPr/>
        </p:nvSpPr>
        <p:spPr>
          <a:xfrm>
            <a:off x="3179814" y="5641449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 de la Reflexión a la Acción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100F17-E6EB-D429-4BA0-381B42B5C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/>
          <a:stretch>
            <a:fillRect/>
          </a:stretch>
        </p:blipFill>
        <p:spPr>
          <a:xfrm>
            <a:off x="1666469" y="3554269"/>
            <a:ext cx="2765562" cy="1940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009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>
            <a:extLst>
              <a:ext uri="{FF2B5EF4-FFF2-40B4-BE49-F238E27FC236}">
                <a16:creationId xmlns:a16="http://schemas.microsoft.com/office/drawing/2014/main" id="{1A328BC7-CBD8-12B4-0357-745D0BDAD827}"/>
              </a:ext>
            </a:extLst>
          </p:cNvPr>
          <p:cNvGrpSpPr>
            <a:grpSpLocks/>
          </p:cNvGrpSpPr>
          <p:nvPr/>
        </p:nvGrpSpPr>
        <p:grpSpPr>
          <a:xfrm>
            <a:off x="1014608" y="1029253"/>
            <a:ext cx="9392135" cy="1187854"/>
            <a:chOff x="3175" y="7"/>
            <a:chExt cx="5757004" cy="696785"/>
          </a:xfrm>
        </p:grpSpPr>
        <p:sp>
          <p:nvSpPr>
            <p:cNvPr id="12" name="Graphic 80">
              <a:extLst>
                <a:ext uri="{FF2B5EF4-FFF2-40B4-BE49-F238E27FC236}">
                  <a16:creationId xmlns:a16="http://schemas.microsoft.com/office/drawing/2014/main" id="{5C1F76FF-346A-C443-A6B1-5AEE6DA4A9B8}"/>
                </a:ext>
              </a:extLst>
            </p:cNvPr>
            <p:cNvSpPr/>
            <p:nvPr/>
          </p:nvSpPr>
          <p:spPr>
            <a:xfrm>
              <a:off x="3175" y="158399"/>
              <a:ext cx="1049020" cy="349250"/>
            </a:xfrm>
            <a:custGeom>
              <a:avLst/>
              <a:gdLst/>
              <a:ahLst/>
              <a:cxnLst/>
              <a:rect l="l" t="t" r="r" b="b"/>
              <a:pathLst>
                <a:path w="1049020" h="349250">
                  <a:moveTo>
                    <a:pt x="0" y="348754"/>
                  </a:moveTo>
                  <a:lnTo>
                    <a:pt x="0" y="152399"/>
                  </a:ln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1048435" y="0"/>
                  </a:lnTo>
                </a:path>
                <a:path w="1049020" h="349250">
                  <a:moveTo>
                    <a:pt x="0" y="348754"/>
                  </a:moveTo>
                  <a:lnTo>
                    <a:pt x="0" y="152399"/>
                  </a:ln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1048435" y="0"/>
                  </a:lnTo>
                </a:path>
              </a:pathLst>
            </a:custGeom>
            <a:ln w="6350">
              <a:solidFill>
                <a:srgbClr val="12322B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Graphic 81">
              <a:extLst>
                <a:ext uri="{FF2B5EF4-FFF2-40B4-BE49-F238E27FC236}">
                  <a16:creationId xmlns:a16="http://schemas.microsoft.com/office/drawing/2014/main" id="{7947C909-365D-1EF1-0239-866EC6B22ABF}"/>
                </a:ext>
              </a:extLst>
            </p:cNvPr>
            <p:cNvSpPr/>
            <p:nvPr/>
          </p:nvSpPr>
          <p:spPr>
            <a:xfrm>
              <a:off x="3175" y="460316"/>
              <a:ext cx="5641975" cy="1270"/>
            </a:xfrm>
            <a:custGeom>
              <a:avLst/>
              <a:gdLst/>
              <a:ahLst/>
              <a:cxnLst/>
              <a:rect l="l" t="t" r="r" b="b"/>
              <a:pathLst>
                <a:path w="5641975">
                  <a:moveTo>
                    <a:pt x="0" y="0"/>
                  </a:moveTo>
                  <a:lnTo>
                    <a:pt x="5641555" y="0"/>
                  </a:lnTo>
                </a:path>
              </a:pathLst>
            </a:custGeom>
            <a:ln w="25400">
              <a:solidFill>
                <a:srgbClr val="12322B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Graphic 82">
              <a:extLst>
                <a:ext uri="{FF2B5EF4-FFF2-40B4-BE49-F238E27FC236}">
                  <a16:creationId xmlns:a16="http://schemas.microsoft.com/office/drawing/2014/main" id="{10398664-2C44-9709-B781-0CFA8A54FDB2}"/>
                </a:ext>
              </a:extLst>
            </p:cNvPr>
            <p:cNvSpPr/>
            <p:nvPr/>
          </p:nvSpPr>
          <p:spPr>
            <a:xfrm>
              <a:off x="5373122" y="7"/>
              <a:ext cx="140335" cy="124460"/>
            </a:xfrm>
            <a:custGeom>
              <a:avLst/>
              <a:gdLst/>
              <a:ahLst/>
              <a:cxnLst/>
              <a:rect l="l" t="t" r="r" b="b"/>
              <a:pathLst>
                <a:path w="140335" h="124460">
                  <a:moveTo>
                    <a:pt x="76568" y="37630"/>
                  </a:moveTo>
                  <a:lnTo>
                    <a:pt x="72580" y="33642"/>
                  </a:lnTo>
                  <a:lnTo>
                    <a:pt x="62801" y="33642"/>
                  </a:lnTo>
                  <a:lnTo>
                    <a:pt x="58813" y="37630"/>
                  </a:lnTo>
                  <a:lnTo>
                    <a:pt x="58813" y="47409"/>
                  </a:lnTo>
                  <a:lnTo>
                    <a:pt x="62801" y="51396"/>
                  </a:lnTo>
                  <a:lnTo>
                    <a:pt x="67691" y="51396"/>
                  </a:lnTo>
                  <a:lnTo>
                    <a:pt x="72580" y="51396"/>
                  </a:lnTo>
                  <a:lnTo>
                    <a:pt x="76568" y="47409"/>
                  </a:lnTo>
                  <a:lnTo>
                    <a:pt x="76568" y="37630"/>
                  </a:lnTo>
                  <a:close/>
                </a:path>
                <a:path w="140335" h="124460">
                  <a:moveTo>
                    <a:pt x="140322" y="6807"/>
                  </a:moveTo>
                  <a:lnTo>
                    <a:pt x="133527" y="0"/>
                  </a:lnTo>
                  <a:lnTo>
                    <a:pt x="126136" y="0"/>
                  </a:lnTo>
                  <a:lnTo>
                    <a:pt x="126136" y="14630"/>
                  </a:lnTo>
                  <a:lnTo>
                    <a:pt x="126136" y="61785"/>
                  </a:lnTo>
                  <a:lnTo>
                    <a:pt x="126136" y="85496"/>
                  </a:lnTo>
                  <a:lnTo>
                    <a:pt x="126136" y="109550"/>
                  </a:lnTo>
                  <a:lnTo>
                    <a:pt x="125691" y="109994"/>
                  </a:lnTo>
                  <a:lnTo>
                    <a:pt x="14630" y="109994"/>
                  </a:lnTo>
                  <a:lnTo>
                    <a:pt x="14185" y="109550"/>
                  </a:lnTo>
                  <a:lnTo>
                    <a:pt x="14185" y="86664"/>
                  </a:lnTo>
                  <a:lnTo>
                    <a:pt x="37668" y="68872"/>
                  </a:lnTo>
                  <a:lnTo>
                    <a:pt x="43459" y="64477"/>
                  </a:lnTo>
                  <a:lnTo>
                    <a:pt x="57010" y="79768"/>
                  </a:lnTo>
                  <a:lnTo>
                    <a:pt x="47904" y="88074"/>
                  </a:lnTo>
                  <a:lnTo>
                    <a:pt x="47701" y="92557"/>
                  </a:lnTo>
                  <a:lnTo>
                    <a:pt x="51739" y="96989"/>
                  </a:lnTo>
                  <a:lnTo>
                    <a:pt x="53657" y="97764"/>
                  </a:lnTo>
                  <a:lnTo>
                    <a:pt x="57289" y="97764"/>
                  </a:lnTo>
                  <a:lnTo>
                    <a:pt x="59004" y="97155"/>
                  </a:lnTo>
                  <a:lnTo>
                    <a:pt x="88531" y="70205"/>
                  </a:lnTo>
                  <a:lnTo>
                    <a:pt x="104114" y="55981"/>
                  </a:lnTo>
                  <a:lnTo>
                    <a:pt x="126136" y="85496"/>
                  </a:lnTo>
                  <a:lnTo>
                    <a:pt x="126136" y="61785"/>
                  </a:lnTo>
                  <a:lnTo>
                    <a:pt x="121805" y="55981"/>
                  </a:lnTo>
                  <a:lnTo>
                    <a:pt x="109588" y="39624"/>
                  </a:lnTo>
                  <a:lnTo>
                    <a:pt x="107772" y="38608"/>
                  </a:lnTo>
                  <a:lnTo>
                    <a:pt x="103784" y="38227"/>
                  </a:lnTo>
                  <a:lnTo>
                    <a:pt x="101815" y="38887"/>
                  </a:lnTo>
                  <a:lnTo>
                    <a:pt x="67487" y="70205"/>
                  </a:lnTo>
                  <a:lnTo>
                    <a:pt x="62407" y="64477"/>
                  </a:lnTo>
                  <a:lnTo>
                    <a:pt x="47256" y="47383"/>
                  </a:lnTo>
                  <a:lnTo>
                    <a:pt x="43078" y="46964"/>
                  </a:lnTo>
                  <a:lnTo>
                    <a:pt x="14185" y="68872"/>
                  </a:lnTo>
                  <a:lnTo>
                    <a:pt x="14185" y="14630"/>
                  </a:lnTo>
                  <a:lnTo>
                    <a:pt x="14630" y="14185"/>
                  </a:lnTo>
                  <a:lnTo>
                    <a:pt x="125691" y="14185"/>
                  </a:lnTo>
                  <a:lnTo>
                    <a:pt x="126136" y="14630"/>
                  </a:lnTo>
                  <a:lnTo>
                    <a:pt x="126136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117373"/>
                  </a:lnTo>
                  <a:lnTo>
                    <a:pt x="6807" y="124180"/>
                  </a:lnTo>
                  <a:lnTo>
                    <a:pt x="133527" y="124180"/>
                  </a:lnTo>
                  <a:lnTo>
                    <a:pt x="140322" y="117373"/>
                  </a:lnTo>
                  <a:lnTo>
                    <a:pt x="140322" y="109994"/>
                  </a:lnTo>
                  <a:lnTo>
                    <a:pt x="140322" y="61785"/>
                  </a:lnTo>
                  <a:lnTo>
                    <a:pt x="140322" y="14185"/>
                  </a:lnTo>
                  <a:lnTo>
                    <a:pt x="140322" y="6807"/>
                  </a:lnTo>
                  <a:close/>
                </a:path>
              </a:pathLst>
            </a:custGeom>
            <a:solidFill>
              <a:srgbClr val="12322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pic>
          <p:nvPicPr>
            <p:cNvPr id="15" name="Image 83">
              <a:extLst>
                <a:ext uri="{FF2B5EF4-FFF2-40B4-BE49-F238E27FC236}">
                  <a16:creationId xmlns:a16="http://schemas.microsoft.com/office/drawing/2014/main" id="{C623AA2A-8916-3D67-1A96-71BE80EE60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6581" y="27367"/>
              <a:ext cx="108153" cy="135267"/>
            </a:xfrm>
            <a:prstGeom prst="rect">
              <a:avLst/>
            </a:prstGeom>
          </p:spPr>
        </p:pic>
        <p:sp>
          <p:nvSpPr>
            <p:cNvPr id="16" name="Graphic 84">
              <a:extLst>
                <a:ext uri="{FF2B5EF4-FFF2-40B4-BE49-F238E27FC236}">
                  <a16:creationId xmlns:a16="http://schemas.microsoft.com/office/drawing/2014/main" id="{268A3308-4F14-29E0-18DA-C9D67BC991DD}"/>
                </a:ext>
              </a:extLst>
            </p:cNvPr>
            <p:cNvSpPr/>
            <p:nvPr/>
          </p:nvSpPr>
          <p:spPr>
            <a:xfrm>
              <a:off x="5261578" y="171508"/>
              <a:ext cx="340995" cy="257810"/>
            </a:xfrm>
            <a:custGeom>
              <a:avLst/>
              <a:gdLst/>
              <a:ahLst/>
              <a:cxnLst/>
              <a:rect l="l" t="t" r="r" b="b"/>
              <a:pathLst>
                <a:path w="340995" h="257810">
                  <a:moveTo>
                    <a:pt x="219316" y="257390"/>
                  </a:moveTo>
                  <a:lnTo>
                    <a:pt x="207772" y="222745"/>
                  </a:lnTo>
                  <a:lnTo>
                    <a:pt x="132943" y="222745"/>
                  </a:lnTo>
                  <a:lnTo>
                    <a:pt x="121399" y="257390"/>
                  </a:lnTo>
                  <a:lnTo>
                    <a:pt x="219316" y="257390"/>
                  </a:lnTo>
                  <a:close/>
                </a:path>
                <a:path w="340995" h="257810">
                  <a:moveTo>
                    <a:pt x="340702" y="250012"/>
                  </a:moveTo>
                  <a:lnTo>
                    <a:pt x="332854" y="232359"/>
                  </a:lnTo>
                  <a:lnTo>
                    <a:pt x="326631" y="218351"/>
                  </a:lnTo>
                  <a:lnTo>
                    <a:pt x="305981" y="230111"/>
                  </a:lnTo>
                  <a:lnTo>
                    <a:pt x="303758" y="231495"/>
                  </a:lnTo>
                  <a:lnTo>
                    <a:pt x="300748" y="232359"/>
                  </a:lnTo>
                  <a:lnTo>
                    <a:pt x="296595" y="232359"/>
                  </a:lnTo>
                  <a:lnTo>
                    <a:pt x="283235" y="223672"/>
                  </a:lnTo>
                  <a:lnTo>
                    <a:pt x="277507" y="213753"/>
                  </a:lnTo>
                  <a:lnTo>
                    <a:pt x="268325" y="213753"/>
                  </a:lnTo>
                  <a:lnTo>
                    <a:pt x="259016" y="213042"/>
                  </a:lnTo>
                  <a:lnTo>
                    <a:pt x="225882" y="187299"/>
                  </a:lnTo>
                  <a:lnTo>
                    <a:pt x="224104" y="184454"/>
                  </a:lnTo>
                  <a:lnTo>
                    <a:pt x="219087" y="177063"/>
                  </a:lnTo>
                  <a:lnTo>
                    <a:pt x="216852" y="173062"/>
                  </a:lnTo>
                  <a:lnTo>
                    <a:pt x="215303" y="168656"/>
                  </a:lnTo>
                  <a:lnTo>
                    <a:pt x="214579" y="164084"/>
                  </a:lnTo>
                  <a:lnTo>
                    <a:pt x="213918" y="162026"/>
                  </a:lnTo>
                  <a:lnTo>
                    <a:pt x="212839" y="157657"/>
                  </a:lnTo>
                  <a:lnTo>
                    <a:pt x="213918" y="153111"/>
                  </a:lnTo>
                  <a:lnTo>
                    <a:pt x="215773" y="148488"/>
                  </a:lnTo>
                  <a:lnTo>
                    <a:pt x="61455" y="148488"/>
                  </a:lnTo>
                  <a:lnTo>
                    <a:pt x="61455" y="19799"/>
                  </a:lnTo>
                  <a:lnTo>
                    <a:pt x="279247" y="19799"/>
                  </a:lnTo>
                  <a:lnTo>
                    <a:pt x="279247" y="84531"/>
                  </a:lnTo>
                  <a:lnTo>
                    <a:pt x="280301" y="83680"/>
                  </a:lnTo>
                  <a:lnTo>
                    <a:pt x="285851" y="79451"/>
                  </a:lnTo>
                  <a:lnTo>
                    <a:pt x="292684" y="77825"/>
                  </a:lnTo>
                  <a:lnTo>
                    <a:pt x="299046" y="78638"/>
                  </a:lnTo>
                  <a:lnTo>
                    <a:pt x="299046" y="77825"/>
                  </a:lnTo>
                  <a:lnTo>
                    <a:pt x="299046" y="19799"/>
                  </a:lnTo>
                  <a:lnTo>
                    <a:pt x="297497" y="12090"/>
                  </a:lnTo>
                  <a:lnTo>
                    <a:pt x="293243" y="5803"/>
                  </a:lnTo>
                  <a:lnTo>
                    <a:pt x="286956" y="1562"/>
                  </a:lnTo>
                  <a:lnTo>
                    <a:pt x="279247" y="0"/>
                  </a:lnTo>
                  <a:lnTo>
                    <a:pt x="61455" y="0"/>
                  </a:lnTo>
                  <a:lnTo>
                    <a:pt x="53746" y="1562"/>
                  </a:lnTo>
                  <a:lnTo>
                    <a:pt x="47459" y="5803"/>
                  </a:lnTo>
                  <a:lnTo>
                    <a:pt x="43218" y="12090"/>
                  </a:lnTo>
                  <a:lnTo>
                    <a:pt x="41656" y="19799"/>
                  </a:lnTo>
                  <a:lnTo>
                    <a:pt x="41656" y="156286"/>
                  </a:lnTo>
                  <a:lnTo>
                    <a:pt x="0" y="250012"/>
                  </a:lnTo>
                  <a:lnTo>
                    <a:pt x="4787" y="257390"/>
                  </a:lnTo>
                  <a:lnTo>
                    <a:pt x="100520" y="257390"/>
                  </a:lnTo>
                  <a:lnTo>
                    <a:pt x="117754" y="205663"/>
                  </a:lnTo>
                  <a:lnTo>
                    <a:pt x="121539" y="202933"/>
                  </a:lnTo>
                  <a:lnTo>
                    <a:pt x="219163" y="202933"/>
                  </a:lnTo>
                  <a:lnTo>
                    <a:pt x="222948" y="205663"/>
                  </a:lnTo>
                  <a:lnTo>
                    <a:pt x="240182" y="257390"/>
                  </a:lnTo>
                  <a:lnTo>
                    <a:pt x="335915" y="257390"/>
                  </a:lnTo>
                  <a:lnTo>
                    <a:pt x="340702" y="250012"/>
                  </a:lnTo>
                  <a:close/>
                </a:path>
              </a:pathLst>
            </a:custGeom>
            <a:solidFill>
              <a:srgbClr val="12322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pic>
          <p:nvPicPr>
            <p:cNvPr id="17" name="Image 85">
              <a:extLst>
                <a:ext uri="{FF2B5EF4-FFF2-40B4-BE49-F238E27FC236}">
                  <a16:creationId xmlns:a16="http://schemas.microsoft.com/office/drawing/2014/main" id="{A4882919-8AFD-7FA6-8243-5D5AB98DD6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5079" y="26569"/>
              <a:ext cx="144919" cy="144932"/>
            </a:xfrm>
            <a:prstGeom prst="rect">
              <a:avLst/>
            </a:prstGeom>
          </p:spPr>
        </p:pic>
        <p:pic>
          <p:nvPicPr>
            <p:cNvPr id="19" name="Image 86">
              <a:extLst>
                <a:ext uri="{FF2B5EF4-FFF2-40B4-BE49-F238E27FC236}">
                  <a16:creationId xmlns:a16="http://schemas.microsoft.com/office/drawing/2014/main" id="{8C1C979D-2B58-CC9E-5A22-26F39BFDC6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347" y="206131"/>
              <a:ext cx="189279" cy="188214"/>
            </a:xfrm>
            <a:prstGeom prst="rect">
              <a:avLst/>
            </a:prstGeom>
          </p:spPr>
        </p:pic>
        <p:sp>
          <p:nvSpPr>
            <p:cNvPr id="21" name="Textbox 87">
              <a:extLst>
                <a:ext uri="{FF2B5EF4-FFF2-40B4-BE49-F238E27FC236}">
                  <a16:creationId xmlns:a16="http://schemas.microsoft.com/office/drawing/2014/main" id="{B3240411-E121-A633-4ABC-A3D217A9374F}"/>
                </a:ext>
              </a:extLst>
            </p:cNvPr>
            <p:cNvSpPr txBox="1"/>
            <p:nvPr/>
          </p:nvSpPr>
          <p:spPr>
            <a:xfrm>
              <a:off x="115029" y="186252"/>
              <a:ext cx="5645150" cy="51054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4930">
                <a:spcBef>
                  <a:spcPts val="1195"/>
                </a:spcBef>
                <a:buNone/>
              </a:pPr>
              <a:r>
                <a:rPr lang="es-ES" sz="1600" spc="-10" dirty="0">
                  <a:solidFill>
                    <a:srgbClr val="12322B"/>
                  </a:solidFill>
                  <a:effectLst/>
                  <a:latin typeface="Arial Black" panose="020B0A04020102020204" pitchFamily="34" charset="0"/>
                  <a:ea typeface="Tahoma" panose="020B0604030504040204" pitchFamily="34" charset="0"/>
                </a:rPr>
                <a:t>Insumos</a:t>
              </a:r>
              <a:endParaRPr lang="es-MX" sz="1100" dirty="0">
                <a:effectLst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E68B1B4-9226-7CD1-B440-E50921FEB44C}"/>
              </a:ext>
            </a:extLst>
          </p:cNvPr>
          <p:cNvSpPr txBox="1"/>
          <p:nvPr/>
        </p:nvSpPr>
        <p:spPr>
          <a:xfrm>
            <a:off x="744689" y="2128402"/>
            <a:ext cx="10702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Orientaciones para la Sexta Sesión Ordinaria del Consejo Técnico Escolar del tema seleccionado por cada escuela.</a:t>
            </a:r>
          </a:p>
          <a:p>
            <a:pPr algn="just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 liderazgo distribuido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410001-FB2A-672F-E434-CC297760E2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2"/>
          <a:stretch>
            <a:fillRect/>
          </a:stretch>
        </p:blipFill>
        <p:spPr>
          <a:xfrm>
            <a:off x="4471989" y="3429000"/>
            <a:ext cx="3024410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91F0-F446-B77C-0E63-B8882689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58F1B7E-20E0-08ED-730B-31CA0E0828EE}"/>
              </a:ext>
            </a:extLst>
          </p:cNvPr>
          <p:cNvSpPr txBox="1"/>
          <p:nvPr/>
        </p:nvSpPr>
        <p:spPr>
          <a:xfrm>
            <a:off x="1275160" y="1625202"/>
            <a:ext cx="10111978" cy="156966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sesión se propone, en primer lugar, reflexionar acerca de la práctica directiva distribuida, entendida como una forma de liderazgo que se construye y se ejerce de manera compartida entre las y los integrantes del colectivo escolar.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63E65CC-A4E6-8092-1585-0ECA4803C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3429000"/>
            <a:ext cx="5605462" cy="25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C70F47-2290-410F-E5E6-F18FABB4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58" y="1304750"/>
            <a:ext cx="9849078" cy="36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9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E6585-9E6E-6F54-BFAB-E368CA7FF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9C2FC0-4ECD-903E-D024-715EA870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68" t="22487" r="22071" b="25405"/>
          <a:stretch>
            <a:fillRect/>
          </a:stretch>
        </p:blipFill>
        <p:spPr>
          <a:xfrm>
            <a:off x="1557337" y="1228725"/>
            <a:ext cx="8815387" cy="50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0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64AE-36FC-26F3-3AD0-76FF7A79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DA7187-F7B3-107A-6D80-E9DF6F6F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36" t="30615" r="21718" b="13315"/>
          <a:stretch>
            <a:fillRect/>
          </a:stretch>
        </p:blipFill>
        <p:spPr>
          <a:xfrm>
            <a:off x="1966913" y="1128713"/>
            <a:ext cx="8258174" cy="50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3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D1822184-73CF-F17F-64BB-99F966C47524}"/>
              </a:ext>
            </a:extLst>
          </p:cNvPr>
          <p:cNvSpPr txBox="1"/>
          <p:nvPr/>
        </p:nvSpPr>
        <p:spPr>
          <a:xfrm>
            <a:off x="3013862" y="1183630"/>
            <a:ext cx="5749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Directivos y de Supervisión</a:t>
            </a:r>
            <a:endParaRPr lang="es-MX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926B7F-ABBC-69E0-5C5B-6490702C6A2A}"/>
              </a:ext>
            </a:extLst>
          </p:cNvPr>
          <p:cNvSpPr txBox="1"/>
          <p:nvPr/>
        </p:nvSpPr>
        <p:spPr>
          <a:xfrm>
            <a:off x="1240230" y="2197893"/>
            <a:ext cx="9711539" cy="304698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4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líderes escolares adquieren un papel fundamental para: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y los docentes en su labor cotidiana.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condiciones 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permitan la reflexión y el intercambio.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la toma de decisiones 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colectivas para mejorar aprendizajes.</a:t>
            </a:r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D477-1444-4681-434B-1B4AB7BF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504C1F9-A6A5-5BD9-05E5-FE925A5C5A29}"/>
              </a:ext>
            </a:extLst>
          </p:cNvPr>
          <p:cNvSpPr txBox="1"/>
          <p:nvPr/>
        </p:nvSpPr>
        <p:spPr>
          <a:xfrm>
            <a:off x="4729163" y="1642021"/>
            <a:ext cx="5529264" cy="415498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mejora educativa no depende únicamente de la acción individual  de la dirección.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construye mediante el trabajo colaborativo, la corresponsabilidad y la participación activa de todo el colectivo docente.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EA8842-FB49-984C-5D25-FFF67A395DCC}"/>
              </a:ext>
            </a:extLst>
          </p:cNvPr>
          <p:cNvSpPr txBox="1"/>
          <p:nvPr/>
        </p:nvSpPr>
        <p:spPr>
          <a:xfrm>
            <a:off x="646510" y="2833479"/>
            <a:ext cx="2539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enfoque de liderazgo compartido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FFDC91E-0C37-80E1-AE4A-9507BA03EEBC}"/>
              </a:ext>
            </a:extLst>
          </p:cNvPr>
          <p:cNvSpPr/>
          <p:nvPr/>
        </p:nvSpPr>
        <p:spPr>
          <a:xfrm>
            <a:off x="3529013" y="2357438"/>
            <a:ext cx="857250" cy="62865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EB1DC08-F6F8-7406-2850-50AD977E1ECB}"/>
              </a:ext>
            </a:extLst>
          </p:cNvPr>
          <p:cNvSpPr/>
          <p:nvPr/>
        </p:nvSpPr>
        <p:spPr>
          <a:xfrm>
            <a:off x="3529013" y="3719513"/>
            <a:ext cx="857250" cy="62865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19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89160-6C51-CA5F-CE62-B6E4448CD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48EA3AF0-C0D5-B89D-B4B5-552C3BA3A472}"/>
              </a:ext>
            </a:extLst>
          </p:cNvPr>
          <p:cNvSpPr txBox="1"/>
          <p:nvPr/>
        </p:nvSpPr>
        <p:spPr>
          <a:xfrm>
            <a:off x="718543" y="1009635"/>
            <a:ext cx="10326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conducción del Consejo Técnico Escolar no es una tarea exclusiva del Directivo: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D16284-C3C4-C209-4B11-BB659C871F99}"/>
              </a:ext>
            </a:extLst>
          </p:cNvPr>
          <p:cNvSpPr txBox="1"/>
          <p:nvPr/>
        </p:nvSpPr>
        <p:spPr>
          <a:xfrm>
            <a:off x="718542" y="1948413"/>
            <a:ext cx="10711457" cy="4154984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compartida: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Maestras y maestros deben </a:t>
            </a:r>
            <a:r>
              <a:rPr lang="es-MX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co-liderar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espacio de CTE.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 de la práctica: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sus inquietudes, retos y éxitos de la labor diaria frente a grupo.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Saberes entre pares: 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de lo que cada colega aporta desde su propia experiencia y conocimientos situados.</a:t>
            </a:r>
          </a:p>
          <a:p>
            <a:pPr algn="just"/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allá de insumos: </a:t>
            </a:r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el intercambio humano sobre la simple revisión de lecturas o documentos externos.</a:t>
            </a:r>
            <a:endParaRPr lang="es-MX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0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97910-01F2-976E-D32D-CE7B01CF922B}"/>
              </a:ext>
            </a:extLst>
          </p:cNvPr>
          <p:cNvSpPr txBox="1"/>
          <p:nvPr/>
        </p:nvSpPr>
        <p:spPr>
          <a:xfrm>
            <a:off x="775097" y="1666458"/>
            <a:ext cx="3996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función Supervisora</a:t>
            </a:r>
            <a:endParaRPr lang="es-MX" sz="2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07C22F-191F-39E6-62E7-7D605E256AFF}"/>
              </a:ext>
            </a:extLst>
          </p:cNvPr>
          <p:cNvSpPr txBox="1"/>
          <p:nvPr/>
        </p:nvSpPr>
        <p:spPr>
          <a:xfrm>
            <a:off x="6571060" y="1666457"/>
            <a:ext cx="4845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Pedagógico</a:t>
            </a:r>
            <a:endParaRPr lang="es-MX" sz="2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2BBF8B4-86D2-DAE0-259A-D54330905F44}"/>
              </a:ext>
            </a:extLst>
          </p:cNvPr>
          <p:cNvSpPr/>
          <p:nvPr/>
        </p:nvSpPr>
        <p:spPr>
          <a:xfrm>
            <a:off x="5159574" y="1666457"/>
            <a:ext cx="1023937" cy="461665"/>
          </a:xfrm>
          <a:prstGeom prst="rightArrow">
            <a:avLst>
              <a:gd name="adj1" fmla="val 50000"/>
              <a:gd name="adj2" fmla="val 6237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82C09E-1160-A99B-2F76-4C4066F0CA48}"/>
              </a:ext>
            </a:extLst>
          </p:cNvPr>
          <p:cNvSpPr txBox="1"/>
          <p:nvPr/>
        </p:nvSpPr>
        <p:spPr>
          <a:xfrm>
            <a:off x="3571876" y="2426195"/>
            <a:ext cx="484584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Enriquecer la reflexión sobre la función supervisora como motor de cambio.</a:t>
            </a:r>
            <a:endParaRPr lang="es-MX" sz="2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B1EBA-04A4-A79D-4D20-53670AF6F783}"/>
              </a:ext>
            </a:extLst>
          </p:cNvPr>
          <p:cNvSpPr txBox="1"/>
          <p:nvPr/>
        </p:nvSpPr>
        <p:spPr>
          <a:xfrm>
            <a:off x="775097" y="4130515"/>
            <a:ext cx="39969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buenas prácticas.</a:t>
            </a:r>
            <a:endParaRPr lang="es-MX" sz="2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430CAF-926C-76CE-D5CF-BAC375AD78C7}"/>
              </a:ext>
            </a:extLst>
          </p:cNvPr>
          <p:cNvSpPr txBox="1"/>
          <p:nvPr/>
        </p:nvSpPr>
        <p:spPr>
          <a:xfrm>
            <a:off x="6752034" y="4094083"/>
            <a:ext cx="399692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 retos comunes.</a:t>
            </a:r>
            <a:endParaRPr lang="es-MX" sz="2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EAEBB2-128E-6840-B1B5-24D37EDA62B0}"/>
              </a:ext>
            </a:extLst>
          </p:cNvPr>
          <p:cNvSpPr txBox="1"/>
          <p:nvPr/>
        </p:nvSpPr>
        <p:spPr>
          <a:xfrm>
            <a:off x="3754046" y="5213417"/>
            <a:ext cx="443507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los colectivos docentes.</a:t>
            </a:r>
            <a:endParaRPr lang="es-MX" sz="2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7C3EA4-4470-4CE3-6403-C405B7AC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90" t="17901" r="11992" b="9772"/>
          <a:stretch>
            <a:fillRect/>
          </a:stretch>
        </p:blipFill>
        <p:spPr>
          <a:xfrm>
            <a:off x="1516855" y="1085850"/>
            <a:ext cx="9158289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>
            <a:extLst>
              <a:ext uri="{FF2B5EF4-FFF2-40B4-BE49-F238E27FC236}">
                <a16:creationId xmlns:a16="http://schemas.microsoft.com/office/drawing/2014/main" id="{CC3B56DB-1C90-7767-4E49-4E1EBADA7AFB}"/>
              </a:ext>
            </a:extLst>
          </p:cNvPr>
          <p:cNvGrpSpPr>
            <a:grpSpLocks/>
          </p:cNvGrpSpPr>
          <p:nvPr/>
        </p:nvGrpSpPr>
        <p:grpSpPr>
          <a:xfrm>
            <a:off x="577299" y="822744"/>
            <a:ext cx="9452526" cy="2429275"/>
            <a:chOff x="3175" y="8"/>
            <a:chExt cx="7255239" cy="1121894"/>
          </a:xfrm>
        </p:grpSpPr>
        <p:sp>
          <p:nvSpPr>
            <p:cNvPr id="6" name="Graphic 26">
              <a:extLst>
                <a:ext uri="{FF2B5EF4-FFF2-40B4-BE49-F238E27FC236}">
                  <a16:creationId xmlns:a16="http://schemas.microsoft.com/office/drawing/2014/main" id="{DB73FFAA-95E2-700A-DE7D-0F5CCB0C9A7D}"/>
                </a:ext>
              </a:extLst>
            </p:cNvPr>
            <p:cNvSpPr/>
            <p:nvPr/>
          </p:nvSpPr>
          <p:spPr>
            <a:xfrm>
              <a:off x="3175" y="135149"/>
              <a:ext cx="2083435" cy="349250"/>
            </a:xfrm>
            <a:custGeom>
              <a:avLst/>
              <a:gdLst/>
              <a:ahLst/>
              <a:cxnLst/>
              <a:rect l="l" t="t" r="r" b="b"/>
              <a:pathLst>
                <a:path w="2083435" h="349250">
                  <a:moveTo>
                    <a:pt x="0" y="348754"/>
                  </a:moveTo>
                  <a:lnTo>
                    <a:pt x="0" y="152400"/>
                  </a:lnTo>
                  <a:lnTo>
                    <a:pt x="7769" y="104226"/>
                  </a:lnTo>
                  <a:lnTo>
                    <a:pt x="29405" y="62391"/>
                  </a:lnTo>
                  <a:lnTo>
                    <a:pt x="62396" y="29402"/>
                  </a:lnTo>
                  <a:lnTo>
                    <a:pt x="104231" y="7768"/>
                  </a:lnTo>
                  <a:lnTo>
                    <a:pt x="152400" y="0"/>
                  </a:lnTo>
                  <a:lnTo>
                    <a:pt x="2083320" y="0"/>
                  </a:lnTo>
                </a:path>
              </a:pathLst>
            </a:custGeom>
            <a:ln w="6350">
              <a:solidFill>
                <a:srgbClr val="A11F4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7" name="Graphic 27">
              <a:extLst>
                <a:ext uri="{FF2B5EF4-FFF2-40B4-BE49-F238E27FC236}">
                  <a16:creationId xmlns:a16="http://schemas.microsoft.com/office/drawing/2014/main" id="{055E2E16-8465-589F-4A14-FA8D8548ECF1}"/>
                </a:ext>
              </a:extLst>
            </p:cNvPr>
            <p:cNvSpPr/>
            <p:nvPr/>
          </p:nvSpPr>
          <p:spPr>
            <a:xfrm>
              <a:off x="3175" y="437066"/>
              <a:ext cx="5641975" cy="1270"/>
            </a:xfrm>
            <a:custGeom>
              <a:avLst/>
              <a:gdLst/>
              <a:ahLst/>
              <a:cxnLst/>
              <a:rect l="l" t="t" r="r" b="b"/>
              <a:pathLst>
                <a:path w="5641975">
                  <a:moveTo>
                    <a:pt x="0" y="0"/>
                  </a:moveTo>
                  <a:lnTo>
                    <a:pt x="5641555" y="0"/>
                  </a:lnTo>
                </a:path>
              </a:pathLst>
            </a:custGeom>
            <a:ln w="25400">
              <a:solidFill>
                <a:srgbClr val="A11F4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8" name="Graphic 28">
              <a:extLst>
                <a:ext uri="{FF2B5EF4-FFF2-40B4-BE49-F238E27FC236}">
                  <a16:creationId xmlns:a16="http://schemas.microsoft.com/office/drawing/2014/main" id="{7950A2FA-54AC-9F5B-C4EC-9995D95EB9BC}"/>
                </a:ext>
              </a:extLst>
            </p:cNvPr>
            <p:cNvSpPr/>
            <p:nvPr/>
          </p:nvSpPr>
          <p:spPr>
            <a:xfrm>
              <a:off x="5215726" y="8"/>
              <a:ext cx="420370" cy="400050"/>
            </a:xfrm>
            <a:custGeom>
              <a:avLst/>
              <a:gdLst/>
              <a:ahLst/>
              <a:cxnLst/>
              <a:rect l="l" t="t" r="r" b="b"/>
              <a:pathLst>
                <a:path w="420370" h="400050">
                  <a:moveTo>
                    <a:pt x="109994" y="214960"/>
                  </a:moveTo>
                  <a:lnTo>
                    <a:pt x="108077" y="210413"/>
                  </a:lnTo>
                  <a:lnTo>
                    <a:pt x="105003" y="206908"/>
                  </a:lnTo>
                  <a:lnTo>
                    <a:pt x="105003" y="199999"/>
                  </a:lnTo>
                  <a:lnTo>
                    <a:pt x="105003" y="120002"/>
                  </a:lnTo>
                  <a:lnTo>
                    <a:pt x="105003" y="79984"/>
                  </a:lnTo>
                  <a:lnTo>
                    <a:pt x="103428" y="72199"/>
                  </a:lnTo>
                  <a:lnTo>
                    <a:pt x="99136" y="65849"/>
                  </a:lnTo>
                  <a:lnTo>
                    <a:pt x="92786" y="61569"/>
                  </a:lnTo>
                  <a:lnTo>
                    <a:pt x="90017" y="61010"/>
                  </a:lnTo>
                  <a:lnTo>
                    <a:pt x="90017" y="269989"/>
                  </a:lnTo>
                  <a:lnTo>
                    <a:pt x="85001" y="269989"/>
                  </a:lnTo>
                  <a:lnTo>
                    <a:pt x="85001" y="289991"/>
                  </a:lnTo>
                  <a:lnTo>
                    <a:pt x="85001" y="309994"/>
                  </a:lnTo>
                  <a:lnTo>
                    <a:pt x="83210" y="309994"/>
                  </a:lnTo>
                  <a:lnTo>
                    <a:pt x="83210" y="329996"/>
                  </a:lnTo>
                  <a:lnTo>
                    <a:pt x="70002" y="351129"/>
                  </a:lnTo>
                  <a:lnTo>
                    <a:pt x="56794" y="329996"/>
                  </a:lnTo>
                  <a:lnTo>
                    <a:pt x="83210" y="329996"/>
                  </a:lnTo>
                  <a:lnTo>
                    <a:pt x="83210" y="309994"/>
                  </a:lnTo>
                  <a:lnTo>
                    <a:pt x="55003" y="309994"/>
                  </a:lnTo>
                  <a:lnTo>
                    <a:pt x="55003" y="289991"/>
                  </a:lnTo>
                  <a:lnTo>
                    <a:pt x="85001" y="289991"/>
                  </a:lnTo>
                  <a:lnTo>
                    <a:pt x="85001" y="269989"/>
                  </a:lnTo>
                  <a:lnTo>
                    <a:pt x="49999" y="269989"/>
                  </a:lnTo>
                  <a:lnTo>
                    <a:pt x="49999" y="219989"/>
                  </a:lnTo>
                  <a:lnTo>
                    <a:pt x="90004" y="219989"/>
                  </a:lnTo>
                  <a:lnTo>
                    <a:pt x="90017" y="269989"/>
                  </a:lnTo>
                  <a:lnTo>
                    <a:pt x="90017" y="61010"/>
                  </a:lnTo>
                  <a:lnTo>
                    <a:pt x="85001" y="59994"/>
                  </a:lnTo>
                  <a:lnTo>
                    <a:pt x="85001" y="79984"/>
                  </a:lnTo>
                  <a:lnTo>
                    <a:pt x="85001" y="99999"/>
                  </a:lnTo>
                  <a:lnTo>
                    <a:pt x="85001" y="120002"/>
                  </a:lnTo>
                  <a:lnTo>
                    <a:pt x="85001" y="199999"/>
                  </a:lnTo>
                  <a:lnTo>
                    <a:pt x="55003" y="199999"/>
                  </a:lnTo>
                  <a:lnTo>
                    <a:pt x="55003" y="120002"/>
                  </a:lnTo>
                  <a:lnTo>
                    <a:pt x="85001" y="120002"/>
                  </a:lnTo>
                  <a:lnTo>
                    <a:pt x="85001" y="99999"/>
                  </a:lnTo>
                  <a:lnTo>
                    <a:pt x="55003" y="99999"/>
                  </a:lnTo>
                  <a:lnTo>
                    <a:pt x="55003" y="79984"/>
                  </a:lnTo>
                  <a:lnTo>
                    <a:pt x="85001" y="79984"/>
                  </a:lnTo>
                  <a:lnTo>
                    <a:pt x="85001" y="59994"/>
                  </a:lnTo>
                  <a:lnTo>
                    <a:pt x="55003" y="59994"/>
                  </a:lnTo>
                  <a:lnTo>
                    <a:pt x="47218" y="61569"/>
                  </a:lnTo>
                  <a:lnTo>
                    <a:pt x="40868" y="65849"/>
                  </a:lnTo>
                  <a:lnTo>
                    <a:pt x="36576" y="72199"/>
                  </a:lnTo>
                  <a:lnTo>
                    <a:pt x="35001" y="79984"/>
                  </a:lnTo>
                  <a:lnTo>
                    <a:pt x="35001" y="99999"/>
                  </a:lnTo>
                  <a:lnTo>
                    <a:pt x="20002" y="99999"/>
                  </a:lnTo>
                  <a:lnTo>
                    <a:pt x="12217" y="101574"/>
                  </a:lnTo>
                  <a:lnTo>
                    <a:pt x="5867" y="105854"/>
                  </a:lnTo>
                  <a:lnTo>
                    <a:pt x="1574" y="112217"/>
                  </a:lnTo>
                  <a:lnTo>
                    <a:pt x="0" y="120002"/>
                  </a:lnTo>
                  <a:lnTo>
                    <a:pt x="0" y="215519"/>
                  </a:lnTo>
                  <a:lnTo>
                    <a:pt x="4483" y="219989"/>
                  </a:lnTo>
                  <a:lnTo>
                    <a:pt x="15532" y="219989"/>
                  </a:lnTo>
                  <a:lnTo>
                    <a:pt x="20002" y="215519"/>
                  </a:lnTo>
                  <a:lnTo>
                    <a:pt x="20002" y="120002"/>
                  </a:lnTo>
                  <a:lnTo>
                    <a:pt x="35001" y="120002"/>
                  </a:lnTo>
                  <a:lnTo>
                    <a:pt x="35001" y="206908"/>
                  </a:lnTo>
                  <a:lnTo>
                    <a:pt x="31927" y="210413"/>
                  </a:lnTo>
                  <a:lnTo>
                    <a:pt x="30010" y="214960"/>
                  </a:lnTo>
                  <a:lnTo>
                    <a:pt x="30010" y="275031"/>
                  </a:lnTo>
                  <a:lnTo>
                    <a:pt x="31927" y="279565"/>
                  </a:lnTo>
                  <a:lnTo>
                    <a:pt x="35001" y="283083"/>
                  </a:lnTo>
                  <a:lnTo>
                    <a:pt x="35001" y="331863"/>
                  </a:lnTo>
                  <a:lnTo>
                    <a:pt x="35534" y="333705"/>
                  </a:lnTo>
                  <a:lnTo>
                    <a:pt x="63347" y="378218"/>
                  </a:lnTo>
                  <a:lnTo>
                    <a:pt x="66560" y="379996"/>
                  </a:lnTo>
                  <a:lnTo>
                    <a:pt x="73456" y="379996"/>
                  </a:lnTo>
                  <a:lnTo>
                    <a:pt x="76657" y="378218"/>
                  </a:lnTo>
                  <a:lnTo>
                    <a:pt x="93586" y="351129"/>
                  </a:lnTo>
                  <a:lnTo>
                    <a:pt x="104482" y="333705"/>
                  </a:lnTo>
                  <a:lnTo>
                    <a:pt x="105003" y="331863"/>
                  </a:lnTo>
                  <a:lnTo>
                    <a:pt x="105003" y="329996"/>
                  </a:lnTo>
                  <a:lnTo>
                    <a:pt x="105003" y="309994"/>
                  </a:lnTo>
                  <a:lnTo>
                    <a:pt x="105003" y="289991"/>
                  </a:lnTo>
                  <a:lnTo>
                    <a:pt x="105003" y="283083"/>
                  </a:lnTo>
                  <a:lnTo>
                    <a:pt x="108077" y="279565"/>
                  </a:lnTo>
                  <a:lnTo>
                    <a:pt x="109994" y="275031"/>
                  </a:lnTo>
                  <a:lnTo>
                    <a:pt x="109994" y="269989"/>
                  </a:lnTo>
                  <a:lnTo>
                    <a:pt x="109994" y="219989"/>
                  </a:lnTo>
                  <a:lnTo>
                    <a:pt x="109994" y="214960"/>
                  </a:lnTo>
                  <a:close/>
                </a:path>
                <a:path w="420370" h="400050">
                  <a:moveTo>
                    <a:pt x="227495" y="319989"/>
                  </a:moveTo>
                  <a:lnTo>
                    <a:pt x="225983" y="312496"/>
                  </a:lnTo>
                  <a:lnTo>
                    <a:pt x="225336" y="309283"/>
                  </a:lnTo>
                  <a:lnTo>
                    <a:pt x="219443" y="300545"/>
                  </a:lnTo>
                  <a:lnTo>
                    <a:pt x="210705" y="294652"/>
                  </a:lnTo>
                  <a:lnTo>
                    <a:pt x="207505" y="294017"/>
                  </a:lnTo>
                  <a:lnTo>
                    <a:pt x="207505" y="324129"/>
                  </a:lnTo>
                  <a:lnTo>
                    <a:pt x="204139" y="327494"/>
                  </a:lnTo>
                  <a:lnTo>
                    <a:pt x="195859" y="327494"/>
                  </a:lnTo>
                  <a:lnTo>
                    <a:pt x="192493" y="324129"/>
                  </a:lnTo>
                  <a:lnTo>
                    <a:pt x="192493" y="315849"/>
                  </a:lnTo>
                  <a:lnTo>
                    <a:pt x="195859" y="312496"/>
                  </a:lnTo>
                  <a:lnTo>
                    <a:pt x="204139" y="312496"/>
                  </a:lnTo>
                  <a:lnTo>
                    <a:pt x="207492" y="315849"/>
                  </a:lnTo>
                  <a:lnTo>
                    <a:pt x="207505" y="324129"/>
                  </a:lnTo>
                  <a:lnTo>
                    <a:pt x="207505" y="294017"/>
                  </a:lnTo>
                  <a:lnTo>
                    <a:pt x="172504" y="319989"/>
                  </a:lnTo>
                  <a:lnTo>
                    <a:pt x="174663" y="330695"/>
                  </a:lnTo>
                  <a:lnTo>
                    <a:pt x="180555" y="339445"/>
                  </a:lnTo>
                  <a:lnTo>
                    <a:pt x="189293" y="345338"/>
                  </a:lnTo>
                  <a:lnTo>
                    <a:pt x="199999" y="347497"/>
                  </a:lnTo>
                  <a:lnTo>
                    <a:pt x="210642" y="345338"/>
                  </a:lnTo>
                  <a:lnTo>
                    <a:pt x="219417" y="339445"/>
                  </a:lnTo>
                  <a:lnTo>
                    <a:pt x="225323" y="330695"/>
                  </a:lnTo>
                  <a:lnTo>
                    <a:pt x="225983" y="327494"/>
                  </a:lnTo>
                  <a:lnTo>
                    <a:pt x="227495" y="319989"/>
                  </a:lnTo>
                  <a:close/>
                </a:path>
                <a:path w="420370" h="400050">
                  <a:moveTo>
                    <a:pt x="227495" y="249986"/>
                  </a:moveTo>
                  <a:lnTo>
                    <a:pt x="225983" y="242493"/>
                  </a:lnTo>
                  <a:lnTo>
                    <a:pt x="225336" y="239280"/>
                  </a:lnTo>
                  <a:lnTo>
                    <a:pt x="219443" y="230543"/>
                  </a:lnTo>
                  <a:lnTo>
                    <a:pt x="210705" y="224650"/>
                  </a:lnTo>
                  <a:lnTo>
                    <a:pt x="207505" y="224015"/>
                  </a:lnTo>
                  <a:lnTo>
                    <a:pt x="207505" y="254139"/>
                  </a:lnTo>
                  <a:lnTo>
                    <a:pt x="204139" y="257492"/>
                  </a:lnTo>
                  <a:lnTo>
                    <a:pt x="195859" y="257492"/>
                  </a:lnTo>
                  <a:lnTo>
                    <a:pt x="192493" y="254139"/>
                  </a:lnTo>
                  <a:lnTo>
                    <a:pt x="192493" y="245846"/>
                  </a:lnTo>
                  <a:lnTo>
                    <a:pt x="195859" y="242493"/>
                  </a:lnTo>
                  <a:lnTo>
                    <a:pt x="204139" y="242493"/>
                  </a:lnTo>
                  <a:lnTo>
                    <a:pt x="207492" y="245846"/>
                  </a:lnTo>
                  <a:lnTo>
                    <a:pt x="207505" y="254139"/>
                  </a:lnTo>
                  <a:lnTo>
                    <a:pt x="207505" y="224015"/>
                  </a:lnTo>
                  <a:lnTo>
                    <a:pt x="172504" y="249986"/>
                  </a:lnTo>
                  <a:lnTo>
                    <a:pt x="174663" y="260692"/>
                  </a:lnTo>
                  <a:lnTo>
                    <a:pt x="180555" y="269443"/>
                  </a:lnTo>
                  <a:lnTo>
                    <a:pt x="189293" y="275336"/>
                  </a:lnTo>
                  <a:lnTo>
                    <a:pt x="199999" y="277495"/>
                  </a:lnTo>
                  <a:lnTo>
                    <a:pt x="210667" y="275336"/>
                  </a:lnTo>
                  <a:lnTo>
                    <a:pt x="219430" y="269443"/>
                  </a:lnTo>
                  <a:lnTo>
                    <a:pt x="225323" y="260692"/>
                  </a:lnTo>
                  <a:lnTo>
                    <a:pt x="225983" y="257492"/>
                  </a:lnTo>
                  <a:lnTo>
                    <a:pt x="227495" y="249986"/>
                  </a:lnTo>
                  <a:close/>
                </a:path>
                <a:path w="420370" h="400050">
                  <a:moveTo>
                    <a:pt x="227495" y="179984"/>
                  </a:moveTo>
                  <a:lnTo>
                    <a:pt x="207505" y="154012"/>
                  </a:lnTo>
                  <a:lnTo>
                    <a:pt x="207505" y="184124"/>
                  </a:lnTo>
                  <a:lnTo>
                    <a:pt x="204139" y="187490"/>
                  </a:lnTo>
                  <a:lnTo>
                    <a:pt x="195859" y="187490"/>
                  </a:lnTo>
                  <a:lnTo>
                    <a:pt x="192493" y="184124"/>
                  </a:lnTo>
                  <a:lnTo>
                    <a:pt x="192493" y="175844"/>
                  </a:lnTo>
                  <a:lnTo>
                    <a:pt x="195859" y="172491"/>
                  </a:lnTo>
                  <a:lnTo>
                    <a:pt x="204139" y="172491"/>
                  </a:lnTo>
                  <a:lnTo>
                    <a:pt x="207492" y="175844"/>
                  </a:lnTo>
                  <a:lnTo>
                    <a:pt x="207505" y="184124"/>
                  </a:lnTo>
                  <a:lnTo>
                    <a:pt x="207505" y="154012"/>
                  </a:lnTo>
                  <a:lnTo>
                    <a:pt x="172504" y="179984"/>
                  </a:lnTo>
                  <a:lnTo>
                    <a:pt x="174663" y="190690"/>
                  </a:lnTo>
                  <a:lnTo>
                    <a:pt x="180555" y="199440"/>
                  </a:lnTo>
                  <a:lnTo>
                    <a:pt x="189293" y="205333"/>
                  </a:lnTo>
                  <a:lnTo>
                    <a:pt x="199999" y="207492"/>
                  </a:lnTo>
                  <a:lnTo>
                    <a:pt x="210667" y="205333"/>
                  </a:lnTo>
                  <a:lnTo>
                    <a:pt x="219430" y="199440"/>
                  </a:lnTo>
                  <a:lnTo>
                    <a:pt x="225323" y="190690"/>
                  </a:lnTo>
                  <a:lnTo>
                    <a:pt x="225983" y="187490"/>
                  </a:lnTo>
                  <a:lnTo>
                    <a:pt x="227495" y="179984"/>
                  </a:lnTo>
                  <a:close/>
                </a:path>
                <a:path w="420370" h="400050">
                  <a:moveTo>
                    <a:pt x="320001" y="329476"/>
                  </a:moveTo>
                  <a:lnTo>
                    <a:pt x="315531" y="324993"/>
                  </a:lnTo>
                  <a:lnTo>
                    <a:pt x="310007" y="324993"/>
                  </a:lnTo>
                  <a:lnTo>
                    <a:pt x="254482" y="324993"/>
                  </a:lnTo>
                  <a:lnTo>
                    <a:pt x="250012" y="329476"/>
                  </a:lnTo>
                  <a:lnTo>
                    <a:pt x="250012" y="340512"/>
                  </a:lnTo>
                  <a:lnTo>
                    <a:pt x="254482" y="344995"/>
                  </a:lnTo>
                  <a:lnTo>
                    <a:pt x="315531" y="344995"/>
                  </a:lnTo>
                  <a:lnTo>
                    <a:pt x="320001" y="340512"/>
                  </a:lnTo>
                  <a:lnTo>
                    <a:pt x="320001" y="329476"/>
                  </a:lnTo>
                  <a:close/>
                </a:path>
                <a:path w="420370" h="400050">
                  <a:moveTo>
                    <a:pt x="320001" y="259473"/>
                  </a:moveTo>
                  <a:lnTo>
                    <a:pt x="315531" y="254990"/>
                  </a:lnTo>
                  <a:lnTo>
                    <a:pt x="254482" y="254990"/>
                  </a:lnTo>
                  <a:lnTo>
                    <a:pt x="250012" y="259473"/>
                  </a:lnTo>
                  <a:lnTo>
                    <a:pt x="250012" y="270522"/>
                  </a:lnTo>
                  <a:lnTo>
                    <a:pt x="254482" y="274993"/>
                  </a:lnTo>
                  <a:lnTo>
                    <a:pt x="260007" y="274993"/>
                  </a:lnTo>
                  <a:lnTo>
                    <a:pt x="315531" y="274993"/>
                  </a:lnTo>
                  <a:lnTo>
                    <a:pt x="320001" y="270522"/>
                  </a:lnTo>
                  <a:lnTo>
                    <a:pt x="320001" y="259473"/>
                  </a:lnTo>
                  <a:close/>
                </a:path>
                <a:path w="420370" h="400050">
                  <a:moveTo>
                    <a:pt x="320001" y="189471"/>
                  </a:moveTo>
                  <a:lnTo>
                    <a:pt x="315531" y="184988"/>
                  </a:lnTo>
                  <a:lnTo>
                    <a:pt x="254482" y="184988"/>
                  </a:lnTo>
                  <a:lnTo>
                    <a:pt x="250012" y="189471"/>
                  </a:lnTo>
                  <a:lnTo>
                    <a:pt x="250012" y="200507"/>
                  </a:lnTo>
                  <a:lnTo>
                    <a:pt x="254482" y="204990"/>
                  </a:lnTo>
                  <a:lnTo>
                    <a:pt x="260007" y="204990"/>
                  </a:lnTo>
                  <a:lnTo>
                    <a:pt x="315531" y="204990"/>
                  </a:lnTo>
                  <a:lnTo>
                    <a:pt x="320001" y="200507"/>
                  </a:lnTo>
                  <a:lnTo>
                    <a:pt x="320001" y="189471"/>
                  </a:lnTo>
                  <a:close/>
                </a:path>
                <a:path w="420370" h="400050">
                  <a:moveTo>
                    <a:pt x="370001" y="299466"/>
                  </a:moveTo>
                  <a:lnTo>
                    <a:pt x="365531" y="294995"/>
                  </a:lnTo>
                  <a:lnTo>
                    <a:pt x="360006" y="294995"/>
                  </a:lnTo>
                  <a:lnTo>
                    <a:pt x="254482" y="294995"/>
                  </a:lnTo>
                  <a:lnTo>
                    <a:pt x="250012" y="299466"/>
                  </a:lnTo>
                  <a:lnTo>
                    <a:pt x="250012" y="310515"/>
                  </a:lnTo>
                  <a:lnTo>
                    <a:pt x="254482" y="314998"/>
                  </a:lnTo>
                  <a:lnTo>
                    <a:pt x="365531" y="314998"/>
                  </a:lnTo>
                  <a:lnTo>
                    <a:pt x="370001" y="310515"/>
                  </a:lnTo>
                  <a:lnTo>
                    <a:pt x="370001" y="299466"/>
                  </a:lnTo>
                  <a:close/>
                </a:path>
                <a:path w="420370" h="400050">
                  <a:moveTo>
                    <a:pt x="370001" y="229476"/>
                  </a:moveTo>
                  <a:lnTo>
                    <a:pt x="365531" y="224993"/>
                  </a:lnTo>
                  <a:lnTo>
                    <a:pt x="360006" y="224993"/>
                  </a:lnTo>
                  <a:lnTo>
                    <a:pt x="254482" y="224993"/>
                  </a:lnTo>
                  <a:lnTo>
                    <a:pt x="250012" y="229476"/>
                  </a:lnTo>
                  <a:lnTo>
                    <a:pt x="250012" y="240512"/>
                  </a:lnTo>
                  <a:lnTo>
                    <a:pt x="254482" y="244995"/>
                  </a:lnTo>
                  <a:lnTo>
                    <a:pt x="365531" y="244995"/>
                  </a:lnTo>
                  <a:lnTo>
                    <a:pt x="370001" y="240512"/>
                  </a:lnTo>
                  <a:lnTo>
                    <a:pt x="370001" y="229476"/>
                  </a:lnTo>
                  <a:close/>
                </a:path>
                <a:path w="420370" h="400050">
                  <a:moveTo>
                    <a:pt x="370001" y="159461"/>
                  </a:moveTo>
                  <a:lnTo>
                    <a:pt x="365531" y="154990"/>
                  </a:lnTo>
                  <a:lnTo>
                    <a:pt x="360006" y="154990"/>
                  </a:lnTo>
                  <a:lnTo>
                    <a:pt x="254482" y="154990"/>
                  </a:lnTo>
                  <a:lnTo>
                    <a:pt x="250012" y="159461"/>
                  </a:lnTo>
                  <a:lnTo>
                    <a:pt x="250012" y="170510"/>
                  </a:lnTo>
                  <a:lnTo>
                    <a:pt x="254482" y="174993"/>
                  </a:lnTo>
                  <a:lnTo>
                    <a:pt x="365531" y="174993"/>
                  </a:lnTo>
                  <a:lnTo>
                    <a:pt x="370001" y="170510"/>
                  </a:lnTo>
                  <a:lnTo>
                    <a:pt x="370001" y="159461"/>
                  </a:lnTo>
                  <a:close/>
                </a:path>
                <a:path w="420370" h="400050">
                  <a:moveTo>
                    <a:pt x="420001" y="59994"/>
                  </a:moveTo>
                  <a:lnTo>
                    <a:pt x="417969" y="49999"/>
                  </a:lnTo>
                  <a:lnTo>
                    <a:pt x="417639" y="48323"/>
                  </a:lnTo>
                  <a:lnTo>
                    <a:pt x="411200" y="38785"/>
                  </a:lnTo>
                  <a:lnTo>
                    <a:pt x="401675" y="32359"/>
                  </a:lnTo>
                  <a:lnTo>
                    <a:pt x="399999" y="32029"/>
                  </a:lnTo>
                  <a:lnTo>
                    <a:pt x="399999" y="54483"/>
                  </a:lnTo>
                  <a:lnTo>
                    <a:pt x="399999" y="109994"/>
                  </a:lnTo>
                  <a:lnTo>
                    <a:pt x="399999" y="129997"/>
                  </a:lnTo>
                  <a:lnTo>
                    <a:pt x="399999" y="375513"/>
                  </a:lnTo>
                  <a:lnTo>
                    <a:pt x="395528" y="379996"/>
                  </a:lnTo>
                  <a:lnTo>
                    <a:pt x="144500" y="379996"/>
                  </a:lnTo>
                  <a:lnTo>
                    <a:pt x="140017" y="375513"/>
                  </a:lnTo>
                  <a:lnTo>
                    <a:pt x="140004" y="129997"/>
                  </a:lnTo>
                  <a:lnTo>
                    <a:pt x="399999" y="129997"/>
                  </a:lnTo>
                  <a:lnTo>
                    <a:pt x="399999" y="109994"/>
                  </a:lnTo>
                  <a:lnTo>
                    <a:pt x="140004" y="109994"/>
                  </a:lnTo>
                  <a:lnTo>
                    <a:pt x="140017" y="54483"/>
                  </a:lnTo>
                  <a:lnTo>
                    <a:pt x="144487" y="49999"/>
                  </a:lnTo>
                  <a:lnTo>
                    <a:pt x="180009" y="49999"/>
                  </a:lnTo>
                  <a:lnTo>
                    <a:pt x="180009" y="62776"/>
                  </a:lnTo>
                  <a:lnTo>
                    <a:pt x="174053" y="66230"/>
                  </a:lnTo>
                  <a:lnTo>
                    <a:pt x="170002" y="72618"/>
                  </a:lnTo>
                  <a:lnTo>
                    <a:pt x="170002" y="79997"/>
                  </a:lnTo>
                  <a:lnTo>
                    <a:pt x="171577" y="87782"/>
                  </a:lnTo>
                  <a:lnTo>
                    <a:pt x="175856" y="94145"/>
                  </a:lnTo>
                  <a:lnTo>
                    <a:pt x="182219" y="98425"/>
                  </a:lnTo>
                  <a:lnTo>
                    <a:pt x="190004" y="99999"/>
                  </a:lnTo>
                  <a:lnTo>
                    <a:pt x="197789" y="98425"/>
                  </a:lnTo>
                  <a:lnTo>
                    <a:pt x="204152" y="94145"/>
                  </a:lnTo>
                  <a:lnTo>
                    <a:pt x="208432" y="87782"/>
                  </a:lnTo>
                  <a:lnTo>
                    <a:pt x="210007" y="79997"/>
                  </a:lnTo>
                  <a:lnTo>
                    <a:pt x="210007" y="72618"/>
                  </a:lnTo>
                  <a:lnTo>
                    <a:pt x="205955" y="66230"/>
                  </a:lnTo>
                  <a:lnTo>
                    <a:pt x="199999" y="62776"/>
                  </a:lnTo>
                  <a:lnTo>
                    <a:pt x="199999" y="49999"/>
                  </a:lnTo>
                  <a:lnTo>
                    <a:pt x="255003" y="49999"/>
                  </a:lnTo>
                  <a:lnTo>
                    <a:pt x="255003" y="62776"/>
                  </a:lnTo>
                  <a:lnTo>
                    <a:pt x="249047" y="66230"/>
                  </a:lnTo>
                  <a:lnTo>
                    <a:pt x="245008" y="72618"/>
                  </a:lnTo>
                  <a:lnTo>
                    <a:pt x="245008" y="79997"/>
                  </a:lnTo>
                  <a:lnTo>
                    <a:pt x="246583" y="87782"/>
                  </a:lnTo>
                  <a:lnTo>
                    <a:pt x="250863" y="94145"/>
                  </a:lnTo>
                  <a:lnTo>
                    <a:pt x="257225" y="98425"/>
                  </a:lnTo>
                  <a:lnTo>
                    <a:pt x="265010" y="99999"/>
                  </a:lnTo>
                  <a:lnTo>
                    <a:pt x="272783" y="98425"/>
                  </a:lnTo>
                  <a:lnTo>
                    <a:pt x="279146" y="94145"/>
                  </a:lnTo>
                  <a:lnTo>
                    <a:pt x="283425" y="87782"/>
                  </a:lnTo>
                  <a:lnTo>
                    <a:pt x="285000" y="79997"/>
                  </a:lnTo>
                  <a:lnTo>
                    <a:pt x="285000" y="72618"/>
                  </a:lnTo>
                  <a:lnTo>
                    <a:pt x="280962" y="66230"/>
                  </a:lnTo>
                  <a:lnTo>
                    <a:pt x="275005" y="62776"/>
                  </a:lnTo>
                  <a:lnTo>
                    <a:pt x="275005" y="49999"/>
                  </a:lnTo>
                  <a:lnTo>
                    <a:pt x="330009" y="49999"/>
                  </a:lnTo>
                  <a:lnTo>
                    <a:pt x="330009" y="62776"/>
                  </a:lnTo>
                  <a:lnTo>
                    <a:pt x="324053" y="66230"/>
                  </a:lnTo>
                  <a:lnTo>
                    <a:pt x="320001" y="72618"/>
                  </a:lnTo>
                  <a:lnTo>
                    <a:pt x="320001" y="79997"/>
                  </a:lnTo>
                  <a:lnTo>
                    <a:pt x="321576" y="87782"/>
                  </a:lnTo>
                  <a:lnTo>
                    <a:pt x="325856" y="94145"/>
                  </a:lnTo>
                  <a:lnTo>
                    <a:pt x="332219" y="98425"/>
                  </a:lnTo>
                  <a:lnTo>
                    <a:pt x="340004" y="99999"/>
                  </a:lnTo>
                  <a:lnTo>
                    <a:pt x="347789" y="98425"/>
                  </a:lnTo>
                  <a:lnTo>
                    <a:pt x="354152" y="94145"/>
                  </a:lnTo>
                  <a:lnTo>
                    <a:pt x="358432" y="87782"/>
                  </a:lnTo>
                  <a:lnTo>
                    <a:pt x="360006" y="79997"/>
                  </a:lnTo>
                  <a:lnTo>
                    <a:pt x="360006" y="72618"/>
                  </a:lnTo>
                  <a:lnTo>
                    <a:pt x="355955" y="66230"/>
                  </a:lnTo>
                  <a:lnTo>
                    <a:pt x="349999" y="62776"/>
                  </a:lnTo>
                  <a:lnTo>
                    <a:pt x="349999" y="49999"/>
                  </a:lnTo>
                  <a:lnTo>
                    <a:pt x="395528" y="49999"/>
                  </a:lnTo>
                  <a:lnTo>
                    <a:pt x="399999" y="54483"/>
                  </a:lnTo>
                  <a:lnTo>
                    <a:pt x="399999" y="32029"/>
                  </a:lnTo>
                  <a:lnTo>
                    <a:pt x="390004" y="29997"/>
                  </a:lnTo>
                  <a:lnTo>
                    <a:pt x="380009" y="29997"/>
                  </a:lnTo>
                  <a:lnTo>
                    <a:pt x="380009" y="24993"/>
                  </a:lnTo>
                  <a:lnTo>
                    <a:pt x="378993" y="20002"/>
                  </a:lnTo>
                  <a:lnTo>
                    <a:pt x="378040" y="15265"/>
                  </a:lnTo>
                  <a:lnTo>
                    <a:pt x="372681" y="7315"/>
                  </a:lnTo>
                  <a:lnTo>
                    <a:pt x="364731" y="1955"/>
                  </a:lnTo>
                  <a:lnTo>
                    <a:pt x="360006" y="1016"/>
                  </a:lnTo>
                  <a:lnTo>
                    <a:pt x="360006" y="22237"/>
                  </a:lnTo>
                  <a:lnTo>
                    <a:pt x="360006" y="29997"/>
                  </a:lnTo>
                  <a:lnTo>
                    <a:pt x="349999" y="29997"/>
                  </a:lnTo>
                  <a:lnTo>
                    <a:pt x="349999" y="22237"/>
                  </a:lnTo>
                  <a:lnTo>
                    <a:pt x="352247" y="20002"/>
                  </a:lnTo>
                  <a:lnTo>
                    <a:pt x="357759" y="20002"/>
                  </a:lnTo>
                  <a:lnTo>
                    <a:pt x="360006" y="22237"/>
                  </a:lnTo>
                  <a:lnTo>
                    <a:pt x="360006" y="1016"/>
                  </a:lnTo>
                  <a:lnTo>
                    <a:pt x="330009" y="24993"/>
                  </a:lnTo>
                  <a:lnTo>
                    <a:pt x="330009" y="29997"/>
                  </a:lnTo>
                  <a:lnTo>
                    <a:pt x="305003" y="29997"/>
                  </a:lnTo>
                  <a:lnTo>
                    <a:pt x="305003" y="24993"/>
                  </a:lnTo>
                  <a:lnTo>
                    <a:pt x="303987" y="20002"/>
                  </a:lnTo>
                  <a:lnTo>
                    <a:pt x="303034" y="15265"/>
                  </a:lnTo>
                  <a:lnTo>
                    <a:pt x="297675" y="7315"/>
                  </a:lnTo>
                  <a:lnTo>
                    <a:pt x="289737" y="1955"/>
                  </a:lnTo>
                  <a:lnTo>
                    <a:pt x="285000" y="1016"/>
                  </a:lnTo>
                  <a:lnTo>
                    <a:pt x="285000" y="22237"/>
                  </a:lnTo>
                  <a:lnTo>
                    <a:pt x="285000" y="29997"/>
                  </a:lnTo>
                  <a:lnTo>
                    <a:pt x="275005" y="29997"/>
                  </a:lnTo>
                  <a:lnTo>
                    <a:pt x="275005" y="22237"/>
                  </a:lnTo>
                  <a:lnTo>
                    <a:pt x="277241" y="20002"/>
                  </a:lnTo>
                  <a:lnTo>
                    <a:pt x="282765" y="20002"/>
                  </a:lnTo>
                  <a:lnTo>
                    <a:pt x="285000" y="22237"/>
                  </a:lnTo>
                  <a:lnTo>
                    <a:pt x="285000" y="1016"/>
                  </a:lnTo>
                  <a:lnTo>
                    <a:pt x="255003" y="24993"/>
                  </a:lnTo>
                  <a:lnTo>
                    <a:pt x="255003" y="29997"/>
                  </a:lnTo>
                  <a:lnTo>
                    <a:pt x="230009" y="29997"/>
                  </a:lnTo>
                  <a:lnTo>
                    <a:pt x="230009" y="24993"/>
                  </a:lnTo>
                  <a:lnTo>
                    <a:pt x="228993" y="20002"/>
                  </a:lnTo>
                  <a:lnTo>
                    <a:pt x="228041" y="15265"/>
                  </a:lnTo>
                  <a:lnTo>
                    <a:pt x="222681" y="7315"/>
                  </a:lnTo>
                  <a:lnTo>
                    <a:pt x="214731" y="1955"/>
                  </a:lnTo>
                  <a:lnTo>
                    <a:pt x="210007" y="1016"/>
                  </a:lnTo>
                  <a:lnTo>
                    <a:pt x="210007" y="22237"/>
                  </a:lnTo>
                  <a:lnTo>
                    <a:pt x="210007" y="29997"/>
                  </a:lnTo>
                  <a:lnTo>
                    <a:pt x="199999" y="29997"/>
                  </a:lnTo>
                  <a:lnTo>
                    <a:pt x="199999" y="22237"/>
                  </a:lnTo>
                  <a:lnTo>
                    <a:pt x="202247" y="20002"/>
                  </a:lnTo>
                  <a:lnTo>
                    <a:pt x="207759" y="20002"/>
                  </a:lnTo>
                  <a:lnTo>
                    <a:pt x="210007" y="22237"/>
                  </a:lnTo>
                  <a:lnTo>
                    <a:pt x="210007" y="1016"/>
                  </a:lnTo>
                  <a:lnTo>
                    <a:pt x="180009" y="24993"/>
                  </a:lnTo>
                  <a:lnTo>
                    <a:pt x="180009" y="29997"/>
                  </a:lnTo>
                  <a:lnTo>
                    <a:pt x="149999" y="29997"/>
                  </a:lnTo>
                  <a:lnTo>
                    <a:pt x="138328" y="32359"/>
                  </a:lnTo>
                  <a:lnTo>
                    <a:pt x="128803" y="38785"/>
                  </a:lnTo>
                  <a:lnTo>
                    <a:pt x="122364" y="48323"/>
                  </a:lnTo>
                  <a:lnTo>
                    <a:pt x="120002" y="59994"/>
                  </a:lnTo>
                  <a:lnTo>
                    <a:pt x="120002" y="370001"/>
                  </a:lnTo>
                  <a:lnTo>
                    <a:pt x="122364" y="381673"/>
                  </a:lnTo>
                  <a:lnTo>
                    <a:pt x="128803" y="391198"/>
                  </a:lnTo>
                  <a:lnTo>
                    <a:pt x="138328" y="397624"/>
                  </a:lnTo>
                  <a:lnTo>
                    <a:pt x="149999" y="399999"/>
                  </a:lnTo>
                  <a:lnTo>
                    <a:pt x="390004" y="399999"/>
                  </a:lnTo>
                  <a:lnTo>
                    <a:pt x="401675" y="397624"/>
                  </a:lnTo>
                  <a:lnTo>
                    <a:pt x="411200" y="391198"/>
                  </a:lnTo>
                  <a:lnTo>
                    <a:pt x="417639" y="381673"/>
                  </a:lnTo>
                  <a:lnTo>
                    <a:pt x="417969" y="379996"/>
                  </a:lnTo>
                  <a:lnTo>
                    <a:pt x="420001" y="370001"/>
                  </a:lnTo>
                  <a:lnTo>
                    <a:pt x="420001" y="129997"/>
                  </a:lnTo>
                  <a:lnTo>
                    <a:pt x="420001" y="109994"/>
                  </a:lnTo>
                  <a:lnTo>
                    <a:pt x="420001" y="59994"/>
                  </a:lnTo>
                  <a:close/>
                </a:path>
              </a:pathLst>
            </a:custGeom>
            <a:solidFill>
              <a:srgbClr val="A11F4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BE2C0245-C1CC-2883-87EC-23762D0B51D7}"/>
                </a:ext>
              </a:extLst>
            </p:cNvPr>
            <p:cNvSpPr txBox="1"/>
            <p:nvPr/>
          </p:nvSpPr>
          <p:spPr>
            <a:xfrm>
              <a:off x="180255" y="165989"/>
              <a:ext cx="7078159" cy="9559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4930">
                <a:spcBef>
                  <a:spcPts val="1010"/>
                </a:spcBef>
                <a:buNone/>
              </a:pPr>
              <a:r>
                <a:rPr lang="es-ES" sz="2000" spc="-6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Agenda</a:t>
              </a:r>
              <a:r>
                <a:rPr lang="es-ES" sz="2000" spc="-11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 </a:t>
              </a:r>
              <a:r>
                <a:rPr lang="es-ES" sz="2000" spc="-6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de</a:t>
              </a:r>
              <a:r>
                <a:rPr lang="es-ES" sz="2000" spc="-11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 </a:t>
              </a:r>
              <a:r>
                <a:rPr lang="es-ES" sz="2000" spc="-60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 Black" panose="020B0A04020102020204" pitchFamily="34" charset="0"/>
                  <a:ea typeface="Arial MT"/>
                  <a:cs typeface="Arial MT"/>
                </a:rPr>
                <a:t>Trabajo</a:t>
              </a:r>
              <a:endParaRPr lang="es-MX" sz="2000" dirty="0">
                <a:solidFill>
                  <a:schemeClr val="accent3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grpSp>
        <p:nvGrpSpPr>
          <p:cNvPr id="25" name="Group 45">
            <a:extLst>
              <a:ext uri="{FF2B5EF4-FFF2-40B4-BE49-F238E27FC236}">
                <a16:creationId xmlns:a16="http://schemas.microsoft.com/office/drawing/2014/main" id="{79481457-0559-A607-7629-AD0724187745}"/>
              </a:ext>
            </a:extLst>
          </p:cNvPr>
          <p:cNvGrpSpPr>
            <a:grpSpLocks/>
          </p:cNvGrpSpPr>
          <p:nvPr/>
        </p:nvGrpSpPr>
        <p:grpSpPr>
          <a:xfrm>
            <a:off x="9080971" y="8296910"/>
            <a:ext cx="538480" cy="532130"/>
            <a:chOff x="0" y="0"/>
            <a:chExt cx="538480" cy="532130"/>
          </a:xfrm>
        </p:grpSpPr>
        <p:pic>
          <p:nvPicPr>
            <p:cNvPr id="26" name="Image 46">
              <a:extLst>
                <a:ext uri="{FF2B5EF4-FFF2-40B4-BE49-F238E27FC236}">
                  <a16:creationId xmlns:a16="http://schemas.microsoft.com/office/drawing/2014/main" id="{31580D16-FADF-72B2-510F-D970175A5D1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7852" cy="531913"/>
            </a:xfrm>
            <a:prstGeom prst="rect">
              <a:avLst/>
            </a:prstGeom>
          </p:spPr>
        </p:pic>
        <p:sp>
          <p:nvSpPr>
            <p:cNvPr id="27" name="Textbox 47">
              <a:extLst>
                <a:ext uri="{FF2B5EF4-FFF2-40B4-BE49-F238E27FC236}">
                  <a16:creationId xmlns:a16="http://schemas.microsoft.com/office/drawing/2014/main" id="{403B6B48-508D-EFFC-D36D-47CB50B5A470}"/>
                </a:ext>
              </a:extLst>
            </p:cNvPr>
            <p:cNvSpPr txBox="1"/>
            <p:nvPr/>
          </p:nvSpPr>
          <p:spPr>
            <a:xfrm>
              <a:off x="0" y="0"/>
              <a:ext cx="538480" cy="5321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39065">
                <a:spcBef>
                  <a:spcPts val="670"/>
                </a:spcBef>
                <a:buNone/>
              </a:pPr>
              <a:r>
                <a:rPr lang="es-ES" sz="1100" b="1" spc="-50">
                  <a:solidFill>
                    <a:srgbClr val="AE8219"/>
                  </a:solidFill>
                  <a:effectLst/>
                  <a:latin typeface="Tahoma" panose="020B0604030504040204" pitchFamily="34" charset="0"/>
                  <a:ea typeface="Arial MT"/>
                  <a:cs typeface="Arial MT"/>
                </a:rPr>
                <a:t>3</a:t>
              </a:r>
              <a:endParaRPr lang="es-MX" sz="1100"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sp>
        <p:nvSpPr>
          <p:cNvPr id="31" name="Rectangle 24">
            <a:extLst>
              <a:ext uri="{FF2B5EF4-FFF2-40B4-BE49-F238E27FC236}">
                <a16:creationId xmlns:a16="http://schemas.microsoft.com/office/drawing/2014/main" id="{8A61A76B-EE06-3C1D-083C-C9CE5320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686" y="-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8B3CFC-A4D0-1E7D-47B5-801D5C26C32E}"/>
              </a:ext>
            </a:extLst>
          </p:cNvPr>
          <p:cNvSpPr txBox="1"/>
          <p:nvPr/>
        </p:nvSpPr>
        <p:spPr>
          <a:xfrm>
            <a:off x="808009" y="2231016"/>
            <a:ext cx="5653548" cy="34778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preparación de la </a:t>
            </a:r>
            <a:r>
              <a:rPr lang="es-MX" sz="22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 Sesión Ordinaria </a:t>
            </a:r>
            <a:r>
              <a:rPr lang="es-MX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Consejo Técnico Escolar (</a:t>
            </a:r>
            <a:r>
              <a:rPr lang="es-MX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r>
              <a:rPr lang="es-MX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 les propone abordar los siguientes </a:t>
            </a:r>
            <a:r>
              <a:rPr lang="es-MX" sz="22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r>
              <a:rPr lang="es-MX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2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práctica directiva distribuida. Un liderazgo compartido.</a:t>
            </a:r>
          </a:p>
          <a:p>
            <a:pPr algn="just"/>
            <a:endParaRPr lang="es-MX" sz="2200" b="1" i="0" u="none" strike="noStrike" baseline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2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reparación de la </a:t>
            </a:r>
            <a:r>
              <a:rPr lang="es-MX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</a:t>
            </a:r>
            <a:r>
              <a:rPr lang="es-MX" sz="22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Sesión Ordinaria del CTE.</a:t>
            </a:r>
            <a:endParaRPr lang="es-MX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482DC0-368B-E57E-9C62-ADC47E34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/>
          <a:stretch>
            <a:fillRect/>
          </a:stretch>
        </p:blipFill>
        <p:spPr>
          <a:xfrm>
            <a:off x="7246072" y="1893230"/>
            <a:ext cx="3976794" cy="41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1870</Words>
  <Application>Microsoft Office PowerPoint</Application>
  <PresentationFormat>Panorámica</PresentationFormat>
  <Paragraphs>99</Paragraphs>
  <Slides>32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Arial Black</vt:lpstr>
      <vt:lpstr>Arial MT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</dc:creator>
  <cp:lastModifiedBy>Avelina Galindo Celix</cp:lastModifiedBy>
  <cp:revision>230</cp:revision>
  <dcterms:created xsi:type="dcterms:W3CDTF">2024-11-19T20:55:37Z</dcterms:created>
  <dcterms:modified xsi:type="dcterms:W3CDTF">2026-03-22T23:26:05Z</dcterms:modified>
</cp:coreProperties>
</file>