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27FA9-29E3-48B6-B674-6791ACF6660B}"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s-MX"/>
        </a:p>
      </dgm:t>
    </dgm:pt>
    <dgm:pt modelId="{813A357A-4057-4F36-AD89-6047F7AAC36A}">
      <dgm:prSet phldrT="[Texto]" custT="1"/>
      <dgm:spPr>
        <a:solidFill>
          <a:srgbClr val="990033"/>
        </a:solidFill>
      </dgm:spPr>
      <dgm:t>
        <a:bodyPr/>
        <a:lstStyle/>
        <a:p>
          <a:r>
            <a:rPr lang="es-ES" sz="1600" b="1" dirty="0"/>
            <a:t>Una forma de pensar propia.</a:t>
          </a:r>
          <a:endParaRPr lang="es-MX" sz="1600" b="1" dirty="0"/>
        </a:p>
      </dgm:t>
    </dgm:pt>
    <dgm:pt modelId="{683FC61E-D65B-4E8F-A2C5-9263FA51F6B0}" type="parTrans" cxnId="{38507502-05E8-4E97-B0AB-446049837F0E}">
      <dgm:prSet/>
      <dgm:spPr/>
      <dgm:t>
        <a:bodyPr/>
        <a:lstStyle/>
        <a:p>
          <a:endParaRPr lang="es-MX"/>
        </a:p>
      </dgm:t>
    </dgm:pt>
    <dgm:pt modelId="{BF5E4B2E-24A0-4A50-B542-D4E587E9BC7C}" type="sibTrans" cxnId="{38507502-05E8-4E97-B0AB-446049837F0E}">
      <dgm:prSet/>
      <dgm:spPr>
        <a:ln w="28575">
          <a:solidFill>
            <a:srgbClr val="00B050"/>
          </a:solidFill>
        </a:ln>
      </dgm:spPr>
      <dgm:t>
        <a:bodyPr/>
        <a:lstStyle/>
        <a:p>
          <a:endParaRPr lang="es-MX"/>
        </a:p>
      </dgm:t>
    </dgm:pt>
    <dgm:pt modelId="{031D02BA-BFAA-4042-A032-88B2609F974F}">
      <dgm:prSet phldrT="[Texto]" custT="1"/>
      <dgm:spPr>
        <a:solidFill>
          <a:srgbClr val="990033"/>
        </a:solidFill>
      </dgm:spPr>
      <dgm:t>
        <a:bodyPr/>
        <a:lstStyle/>
        <a:p>
          <a:r>
            <a:rPr lang="es-ES" sz="1600" b="1" dirty="0"/>
            <a:t>Ser conscientes de la importancia que tiene la presencia de otras personas en su vida.</a:t>
          </a:r>
          <a:endParaRPr lang="es-MX" sz="1600" b="1" dirty="0"/>
        </a:p>
      </dgm:t>
    </dgm:pt>
    <dgm:pt modelId="{401E9E37-6481-4FF3-A292-B15103BDFBF2}" type="parTrans" cxnId="{B9260894-0340-4D3C-B09A-F0E8CCCD7204}">
      <dgm:prSet/>
      <dgm:spPr/>
      <dgm:t>
        <a:bodyPr/>
        <a:lstStyle/>
        <a:p>
          <a:endParaRPr lang="es-MX"/>
        </a:p>
      </dgm:t>
    </dgm:pt>
    <dgm:pt modelId="{47B4BE62-96C7-4EC9-AA24-8EFB4A1FE45C}" type="sibTrans" cxnId="{B9260894-0340-4D3C-B09A-F0E8CCCD7204}">
      <dgm:prSet/>
      <dgm:spPr>
        <a:ln w="28575">
          <a:solidFill>
            <a:srgbClr val="00B050"/>
          </a:solidFill>
        </a:ln>
      </dgm:spPr>
      <dgm:t>
        <a:bodyPr/>
        <a:lstStyle/>
        <a:p>
          <a:endParaRPr lang="es-MX"/>
        </a:p>
      </dgm:t>
    </dgm:pt>
    <dgm:pt modelId="{03338ABA-32B5-4154-9F7E-62C897B488AC}">
      <dgm:prSet phldrT="[Texto]" custT="1"/>
      <dgm:spPr>
        <a:solidFill>
          <a:srgbClr val="990033"/>
        </a:solidFill>
      </dgm:spPr>
      <dgm:t>
        <a:bodyPr/>
        <a:lstStyle/>
        <a:p>
          <a:r>
            <a:rPr lang="es-ES" sz="1600" b="1" dirty="0"/>
            <a:t>Reconocer la urgencia de oponerse a cualquier tipo de injusticia, discriminación, racismo o clasismo, en cualquier ámbito de su vida.</a:t>
          </a:r>
          <a:endParaRPr lang="es-MX" sz="1600" b="1" dirty="0"/>
        </a:p>
      </dgm:t>
    </dgm:pt>
    <dgm:pt modelId="{85EE256C-24AA-4945-A6CE-4524E4535EC9}" type="parTrans" cxnId="{91B1DE35-7C07-46A2-B52B-CF6B5F21CD35}">
      <dgm:prSet/>
      <dgm:spPr/>
      <dgm:t>
        <a:bodyPr/>
        <a:lstStyle/>
        <a:p>
          <a:endParaRPr lang="es-MX"/>
        </a:p>
      </dgm:t>
    </dgm:pt>
    <dgm:pt modelId="{3211A961-53CA-48E7-B826-6DED70BA384D}" type="sibTrans" cxnId="{91B1DE35-7C07-46A2-B52B-CF6B5F21CD35}">
      <dgm:prSet/>
      <dgm:spPr>
        <a:solidFill>
          <a:srgbClr val="00B050"/>
        </a:solidFill>
        <a:ln w="28575">
          <a:solidFill>
            <a:srgbClr val="00B050"/>
          </a:solidFill>
        </a:ln>
      </dgm:spPr>
      <dgm:t>
        <a:bodyPr/>
        <a:lstStyle/>
        <a:p>
          <a:endParaRPr lang="es-MX"/>
        </a:p>
      </dgm:t>
    </dgm:pt>
    <dgm:pt modelId="{F14F35E5-C8EA-4DCD-852B-B52FCB753E4F}" type="pres">
      <dgm:prSet presAssocID="{15427FA9-29E3-48B6-B674-6791ACF6660B}" presName="cycle" presStyleCnt="0">
        <dgm:presLayoutVars>
          <dgm:dir/>
          <dgm:resizeHandles val="exact"/>
        </dgm:presLayoutVars>
      </dgm:prSet>
      <dgm:spPr/>
    </dgm:pt>
    <dgm:pt modelId="{5818F43E-ACEC-44C5-9A5E-F01C35AC9000}" type="pres">
      <dgm:prSet presAssocID="{813A357A-4057-4F36-AD89-6047F7AAC36A}" presName="node" presStyleLbl="node1" presStyleIdx="0" presStyleCnt="3">
        <dgm:presLayoutVars>
          <dgm:bulletEnabled val="1"/>
        </dgm:presLayoutVars>
      </dgm:prSet>
      <dgm:spPr/>
    </dgm:pt>
    <dgm:pt modelId="{0001E11B-8422-48ED-96FF-320DB3BD35AE}" type="pres">
      <dgm:prSet presAssocID="{813A357A-4057-4F36-AD89-6047F7AAC36A}" presName="spNode" presStyleCnt="0"/>
      <dgm:spPr/>
    </dgm:pt>
    <dgm:pt modelId="{B9603A7B-6531-4A66-8ADC-41433471EE47}" type="pres">
      <dgm:prSet presAssocID="{BF5E4B2E-24A0-4A50-B542-D4E587E9BC7C}" presName="sibTrans" presStyleLbl="sibTrans1D1" presStyleIdx="0" presStyleCnt="3"/>
      <dgm:spPr/>
    </dgm:pt>
    <dgm:pt modelId="{83890958-8C84-41EE-AFDF-3BF625C12196}" type="pres">
      <dgm:prSet presAssocID="{031D02BA-BFAA-4042-A032-88B2609F974F}" presName="node" presStyleLbl="node1" presStyleIdx="1" presStyleCnt="3" custScaleY="121926" custRadScaleRad="108535" custRadScaleInc="-6423">
        <dgm:presLayoutVars>
          <dgm:bulletEnabled val="1"/>
        </dgm:presLayoutVars>
      </dgm:prSet>
      <dgm:spPr/>
    </dgm:pt>
    <dgm:pt modelId="{0846FC3F-4B18-4ED0-94B9-6B5F0B203F59}" type="pres">
      <dgm:prSet presAssocID="{031D02BA-BFAA-4042-A032-88B2609F974F}" presName="spNode" presStyleCnt="0"/>
      <dgm:spPr/>
    </dgm:pt>
    <dgm:pt modelId="{EB5576D3-7852-4A33-A040-480DBF656E8E}" type="pres">
      <dgm:prSet presAssocID="{47B4BE62-96C7-4EC9-AA24-8EFB4A1FE45C}" presName="sibTrans" presStyleLbl="sibTrans1D1" presStyleIdx="1" presStyleCnt="3"/>
      <dgm:spPr/>
    </dgm:pt>
    <dgm:pt modelId="{0745B05F-7DD7-4BA5-9799-E7DDDF197FCB}" type="pres">
      <dgm:prSet presAssocID="{03338ABA-32B5-4154-9F7E-62C897B488AC}" presName="node" presStyleLbl="node1" presStyleIdx="2" presStyleCnt="3" custScaleX="115697" custScaleY="167731">
        <dgm:presLayoutVars>
          <dgm:bulletEnabled val="1"/>
        </dgm:presLayoutVars>
      </dgm:prSet>
      <dgm:spPr/>
    </dgm:pt>
    <dgm:pt modelId="{BA8FE08E-A379-4962-B48C-0A4F10974D76}" type="pres">
      <dgm:prSet presAssocID="{03338ABA-32B5-4154-9F7E-62C897B488AC}" presName="spNode" presStyleCnt="0"/>
      <dgm:spPr/>
    </dgm:pt>
    <dgm:pt modelId="{BCBA3482-CEF5-4EC7-9454-44D56CA058B5}" type="pres">
      <dgm:prSet presAssocID="{3211A961-53CA-48E7-B826-6DED70BA384D}" presName="sibTrans" presStyleLbl="sibTrans1D1" presStyleIdx="2" presStyleCnt="3"/>
      <dgm:spPr/>
    </dgm:pt>
  </dgm:ptLst>
  <dgm:cxnLst>
    <dgm:cxn modelId="{38507502-05E8-4E97-B0AB-446049837F0E}" srcId="{15427FA9-29E3-48B6-B674-6791ACF6660B}" destId="{813A357A-4057-4F36-AD89-6047F7AAC36A}" srcOrd="0" destOrd="0" parTransId="{683FC61E-D65B-4E8F-A2C5-9263FA51F6B0}" sibTransId="{BF5E4B2E-24A0-4A50-B542-D4E587E9BC7C}"/>
    <dgm:cxn modelId="{2CBEFD31-E67E-4F65-8E03-58E63EFE5639}" type="presOf" srcId="{031D02BA-BFAA-4042-A032-88B2609F974F}" destId="{83890958-8C84-41EE-AFDF-3BF625C12196}" srcOrd="0" destOrd="0" presId="urn:microsoft.com/office/officeart/2005/8/layout/cycle5"/>
    <dgm:cxn modelId="{91B1DE35-7C07-46A2-B52B-CF6B5F21CD35}" srcId="{15427FA9-29E3-48B6-B674-6791ACF6660B}" destId="{03338ABA-32B5-4154-9F7E-62C897B488AC}" srcOrd="2" destOrd="0" parTransId="{85EE256C-24AA-4945-A6CE-4524E4535EC9}" sibTransId="{3211A961-53CA-48E7-B826-6DED70BA384D}"/>
    <dgm:cxn modelId="{B5359D64-87C8-4ACF-9BBF-4A720E9A5501}" type="presOf" srcId="{15427FA9-29E3-48B6-B674-6791ACF6660B}" destId="{F14F35E5-C8EA-4DCD-852B-B52FCB753E4F}" srcOrd="0" destOrd="0" presId="urn:microsoft.com/office/officeart/2005/8/layout/cycle5"/>
    <dgm:cxn modelId="{3BD40545-1342-4989-9696-B21328EF1496}" type="presOf" srcId="{03338ABA-32B5-4154-9F7E-62C897B488AC}" destId="{0745B05F-7DD7-4BA5-9799-E7DDDF197FCB}" srcOrd="0" destOrd="0" presId="urn:microsoft.com/office/officeart/2005/8/layout/cycle5"/>
    <dgm:cxn modelId="{B9260894-0340-4D3C-B09A-F0E8CCCD7204}" srcId="{15427FA9-29E3-48B6-B674-6791ACF6660B}" destId="{031D02BA-BFAA-4042-A032-88B2609F974F}" srcOrd="1" destOrd="0" parTransId="{401E9E37-6481-4FF3-A292-B15103BDFBF2}" sibTransId="{47B4BE62-96C7-4EC9-AA24-8EFB4A1FE45C}"/>
    <dgm:cxn modelId="{DB5AB1C6-7F66-4A0B-9CA2-4A1A5BB7F386}" type="presOf" srcId="{BF5E4B2E-24A0-4A50-B542-D4E587E9BC7C}" destId="{B9603A7B-6531-4A66-8ADC-41433471EE47}" srcOrd="0" destOrd="0" presId="urn:microsoft.com/office/officeart/2005/8/layout/cycle5"/>
    <dgm:cxn modelId="{6730C1D9-DA19-443B-AE3A-06ADE3B124EF}" type="presOf" srcId="{3211A961-53CA-48E7-B826-6DED70BA384D}" destId="{BCBA3482-CEF5-4EC7-9454-44D56CA058B5}" srcOrd="0" destOrd="0" presId="urn:microsoft.com/office/officeart/2005/8/layout/cycle5"/>
    <dgm:cxn modelId="{F8B0F4DE-439C-4BD5-B4FF-30FD4CC81550}" type="presOf" srcId="{813A357A-4057-4F36-AD89-6047F7AAC36A}" destId="{5818F43E-ACEC-44C5-9A5E-F01C35AC9000}" srcOrd="0" destOrd="0" presId="urn:microsoft.com/office/officeart/2005/8/layout/cycle5"/>
    <dgm:cxn modelId="{749160EC-1232-4028-AD3C-59A015BC05E7}" type="presOf" srcId="{47B4BE62-96C7-4EC9-AA24-8EFB4A1FE45C}" destId="{EB5576D3-7852-4A33-A040-480DBF656E8E}" srcOrd="0" destOrd="0" presId="urn:microsoft.com/office/officeart/2005/8/layout/cycle5"/>
    <dgm:cxn modelId="{0074765C-AB2C-4DCF-9FBD-2226A559EB0B}" type="presParOf" srcId="{F14F35E5-C8EA-4DCD-852B-B52FCB753E4F}" destId="{5818F43E-ACEC-44C5-9A5E-F01C35AC9000}" srcOrd="0" destOrd="0" presId="urn:microsoft.com/office/officeart/2005/8/layout/cycle5"/>
    <dgm:cxn modelId="{D3D625BF-1761-42F0-A3A0-6C4B7FC71C06}" type="presParOf" srcId="{F14F35E5-C8EA-4DCD-852B-B52FCB753E4F}" destId="{0001E11B-8422-48ED-96FF-320DB3BD35AE}" srcOrd="1" destOrd="0" presId="urn:microsoft.com/office/officeart/2005/8/layout/cycle5"/>
    <dgm:cxn modelId="{CACB50FA-3397-4AE3-BC4D-912010E0587D}" type="presParOf" srcId="{F14F35E5-C8EA-4DCD-852B-B52FCB753E4F}" destId="{B9603A7B-6531-4A66-8ADC-41433471EE47}" srcOrd="2" destOrd="0" presId="urn:microsoft.com/office/officeart/2005/8/layout/cycle5"/>
    <dgm:cxn modelId="{C6EE403D-8B89-4F82-9E90-CE727FBB6726}" type="presParOf" srcId="{F14F35E5-C8EA-4DCD-852B-B52FCB753E4F}" destId="{83890958-8C84-41EE-AFDF-3BF625C12196}" srcOrd="3" destOrd="0" presId="urn:microsoft.com/office/officeart/2005/8/layout/cycle5"/>
    <dgm:cxn modelId="{1801F8DA-6D1B-4266-8E4F-2480466C7DDE}" type="presParOf" srcId="{F14F35E5-C8EA-4DCD-852B-B52FCB753E4F}" destId="{0846FC3F-4B18-4ED0-94B9-6B5F0B203F59}" srcOrd="4" destOrd="0" presId="urn:microsoft.com/office/officeart/2005/8/layout/cycle5"/>
    <dgm:cxn modelId="{1595CAE2-B7CA-416B-92C1-EBD4ED03A4A5}" type="presParOf" srcId="{F14F35E5-C8EA-4DCD-852B-B52FCB753E4F}" destId="{EB5576D3-7852-4A33-A040-480DBF656E8E}" srcOrd="5" destOrd="0" presId="urn:microsoft.com/office/officeart/2005/8/layout/cycle5"/>
    <dgm:cxn modelId="{AD21BAE8-2283-4015-A0D9-96B18A538A5D}" type="presParOf" srcId="{F14F35E5-C8EA-4DCD-852B-B52FCB753E4F}" destId="{0745B05F-7DD7-4BA5-9799-E7DDDF197FCB}" srcOrd="6" destOrd="0" presId="urn:microsoft.com/office/officeart/2005/8/layout/cycle5"/>
    <dgm:cxn modelId="{032DA119-6830-4F42-A87B-3ECAC6A8C74C}" type="presParOf" srcId="{F14F35E5-C8EA-4DCD-852B-B52FCB753E4F}" destId="{BA8FE08E-A379-4962-B48C-0A4F10974D76}" srcOrd="7" destOrd="0" presId="urn:microsoft.com/office/officeart/2005/8/layout/cycle5"/>
    <dgm:cxn modelId="{A4138E1F-511C-4155-B69E-4C15180D8CB0}" type="presParOf" srcId="{F14F35E5-C8EA-4DCD-852B-B52FCB753E4F}" destId="{BCBA3482-CEF5-4EC7-9454-44D56CA058B5}"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20F12-CF40-46C2-BA94-FD49B8FE257F}" type="doc">
      <dgm:prSet loTypeId="urn:microsoft.com/office/officeart/2005/8/layout/matrix2" loCatId="matrix" qsTypeId="urn:microsoft.com/office/officeart/2005/8/quickstyle/simple1" qsCatId="simple" csTypeId="urn:microsoft.com/office/officeart/2005/8/colors/accent2_1" csCatId="accent2" phldr="1"/>
      <dgm:spPr/>
      <dgm:t>
        <a:bodyPr/>
        <a:lstStyle/>
        <a:p>
          <a:endParaRPr lang="es-MX"/>
        </a:p>
      </dgm:t>
    </dgm:pt>
    <dgm:pt modelId="{2572E7E9-940A-4B49-9398-0E6AA2EC1773}">
      <dgm:prSet phldrT="[Texto]" custT="1"/>
      <dgm:spPr>
        <a:ln w="28575">
          <a:solidFill>
            <a:srgbClr val="C00000"/>
          </a:solidFill>
        </a:ln>
      </dgm:spPr>
      <dgm:t>
        <a:bodyPr/>
        <a:lstStyle/>
        <a:p>
          <a:pPr algn="just"/>
          <a:r>
            <a:rPr lang="es-ES" sz="1200" dirty="0">
              <a:latin typeface="Tahoma" panose="020B0604030504040204" pitchFamily="34" charset="0"/>
              <a:ea typeface="Tahoma" panose="020B0604030504040204" pitchFamily="34" charset="0"/>
              <a:cs typeface="Tahoma" panose="020B0604030504040204" pitchFamily="34" charset="0"/>
            </a:rPr>
            <a:t>Las  reuniones colegiadas, solo resultarán significativas en la medida en que las y los docentes, de manera individual y colectiva, pongan </a:t>
          </a:r>
          <a:r>
            <a:rPr lang="es-ES" sz="1200" dirty="0">
              <a:solidFill>
                <a:srgbClr val="C00000"/>
              </a:solidFill>
              <a:latin typeface="Tahoma" panose="020B0604030504040204" pitchFamily="34" charset="0"/>
              <a:ea typeface="Tahoma" panose="020B0604030504040204" pitchFamily="34" charset="0"/>
              <a:cs typeface="Tahoma" panose="020B0604030504040204" pitchFamily="34" charset="0"/>
            </a:rPr>
            <a:t>en el centro el aprendizaje </a:t>
          </a:r>
          <a:r>
            <a:rPr lang="es-ES" sz="1200" dirty="0">
              <a:latin typeface="Tahoma" panose="020B0604030504040204" pitchFamily="34" charset="0"/>
              <a:ea typeface="Tahoma" panose="020B0604030504040204" pitchFamily="34" charset="0"/>
              <a:cs typeface="Tahoma" panose="020B0604030504040204" pitchFamily="34" charset="0"/>
            </a:rPr>
            <a:t>de sus estudiantes y la mejora de su práctica y es justamente bajo esta premisa que la reflexión sobre la práctica cobra importancia.</a:t>
          </a:r>
          <a:endParaRPr lang="es-MX" sz="1200" dirty="0">
            <a:latin typeface="Tahoma" panose="020B0604030504040204" pitchFamily="34" charset="0"/>
            <a:ea typeface="Tahoma" panose="020B0604030504040204" pitchFamily="34" charset="0"/>
            <a:cs typeface="Tahoma" panose="020B0604030504040204" pitchFamily="34" charset="0"/>
          </a:endParaRPr>
        </a:p>
      </dgm:t>
    </dgm:pt>
    <dgm:pt modelId="{B5A72A5C-F0E5-4C5E-B2EC-0E113ED3D3B6}" type="parTrans" cxnId="{7901AD17-3FDA-46E8-BDDA-EFAAECDBE0D5}">
      <dgm:prSet/>
      <dgm:spPr/>
      <dgm:t>
        <a:bodyPr/>
        <a:lstStyle/>
        <a:p>
          <a:endParaRPr lang="es-MX"/>
        </a:p>
      </dgm:t>
    </dgm:pt>
    <dgm:pt modelId="{1EF5C464-993C-4B0F-A2CD-1DCDAAC513D3}" type="sibTrans" cxnId="{7901AD17-3FDA-46E8-BDDA-EFAAECDBE0D5}">
      <dgm:prSet/>
      <dgm:spPr/>
      <dgm:t>
        <a:bodyPr/>
        <a:lstStyle/>
        <a:p>
          <a:endParaRPr lang="es-MX"/>
        </a:p>
      </dgm:t>
    </dgm:pt>
    <dgm:pt modelId="{3656D409-B878-417D-BE53-53F35517070A}">
      <dgm:prSet phldrT="[Texto]" custT="1"/>
      <dgm:spPr>
        <a:ln w="28575">
          <a:solidFill>
            <a:srgbClr val="C00000"/>
          </a:solidFill>
        </a:ln>
      </dgm:spPr>
      <dgm:t>
        <a:bodyPr/>
        <a:lstStyle/>
        <a:p>
          <a:pPr algn="ctr"/>
          <a:r>
            <a:rPr lang="es-ES" sz="1200" dirty="0">
              <a:solidFill>
                <a:srgbClr val="00B050"/>
              </a:solidFill>
              <a:latin typeface="Tahoma" panose="020B0604030504040204" pitchFamily="34" charset="0"/>
              <a:ea typeface="Tahoma" panose="020B0604030504040204" pitchFamily="34" charset="0"/>
              <a:cs typeface="Tahoma" panose="020B0604030504040204" pitchFamily="34" charset="0"/>
            </a:rPr>
            <a:t>¿Sobre qué reflexionar?, ¿cómo podría realizarse la reflexión?, ¿qué se puede lograr al reflexionar sobre la práctica? </a:t>
          </a:r>
        </a:p>
        <a:p>
          <a:pPr algn="l"/>
          <a:r>
            <a:rPr lang="es-ES" sz="1200" dirty="0">
              <a:latin typeface="Tahoma" panose="020B0604030504040204" pitchFamily="34" charset="0"/>
              <a:ea typeface="Tahoma" panose="020B0604030504040204" pitchFamily="34" charset="0"/>
              <a:cs typeface="Tahoma" panose="020B0604030504040204" pitchFamily="34" charset="0"/>
            </a:rPr>
            <a:t>*Las estrategias de enseñanza que se implementan. </a:t>
          </a:r>
        </a:p>
        <a:p>
          <a:pPr algn="l"/>
          <a:r>
            <a:rPr lang="es-ES" sz="1200" dirty="0">
              <a:latin typeface="Tahoma" panose="020B0604030504040204" pitchFamily="34" charset="0"/>
              <a:ea typeface="Tahoma" panose="020B0604030504040204" pitchFamily="34" charset="0"/>
              <a:cs typeface="Tahoma" panose="020B0604030504040204" pitchFamily="34" charset="0"/>
            </a:rPr>
            <a:t>*La participación de las y los estudiantes. </a:t>
          </a:r>
        </a:p>
        <a:p>
          <a:pPr algn="l"/>
          <a:r>
            <a:rPr lang="es-ES" sz="1200" dirty="0">
              <a:latin typeface="Tahoma" panose="020B0604030504040204" pitchFamily="34" charset="0"/>
              <a:ea typeface="Tahoma" panose="020B0604030504040204" pitchFamily="34" charset="0"/>
              <a:cs typeface="Tahoma" panose="020B0604030504040204" pitchFamily="34" charset="0"/>
            </a:rPr>
            <a:t>*El desarrollo de conocimientos, habilidades y valores por parte de las y los estudiantes.</a:t>
          </a:r>
        </a:p>
        <a:p>
          <a:pPr algn="l"/>
          <a:r>
            <a:rPr lang="es-ES" sz="1200" dirty="0">
              <a:latin typeface="Tahoma" panose="020B0604030504040204" pitchFamily="34" charset="0"/>
              <a:ea typeface="Tahoma" panose="020B0604030504040204" pitchFamily="34" charset="0"/>
              <a:cs typeface="Tahoma" panose="020B0604030504040204" pitchFamily="34" charset="0"/>
            </a:rPr>
            <a:t>*El ambiente y convivencia que se genera. </a:t>
          </a:r>
        </a:p>
        <a:p>
          <a:pPr algn="l"/>
          <a:r>
            <a:rPr lang="es-ES" sz="1200" dirty="0">
              <a:latin typeface="Tahoma" panose="020B0604030504040204" pitchFamily="34" charset="0"/>
              <a:ea typeface="Tahoma" panose="020B0604030504040204" pitchFamily="34" charset="0"/>
              <a:cs typeface="Tahoma" panose="020B0604030504040204" pitchFamily="34" charset="0"/>
            </a:rPr>
            <a:t>*Lo que experimenta la maestra o el maestro en el aula.</a:t>
          </a:r>
          <a:endParaRPr lang="es-MX" sz="1200" dirty="0">
            <a:latin typeface="Tahoma" panose="020B0604030504040204" pitchFamily="34" charset="0"/>
            <a:ea typeface="Tahoma" panose="020B0604030504040204" pitchFamily="34" charset="0"/>
            <a:cs typeface="Tahoma" panose="020B0604030504040204" pitchFamily="34" charset="0"/>
          </a:endParaRPr>
        </a:p>
      </dgm:t>
    </dgm:pt>
    <dgm:pt modelId="{656E613C-BEFA-4C29-9238-9A552FDF27E4}" type="parTrans" cxnId="{F8CF042D-BCEE-4316-B344-550098754E68}">
      <dgm:prSet/>
      <dgm:spPr/>
      <dgm:t>
        <a:bodyPr/>
        <a:lstStyle/>
        <a:p>
          <a:endParaRPr lang="es-MX"/>
        </a:p>
      </dgm:t>
    </dgm:pt>
    <dgm:pt modelId="{7618829E-032D-4B2F-A9D3-EBC9E98E58A1}" type="sibTrans" cxnId="{F8CF042D-BCEE-4316-B344-550098754E68}">
      <dgm:prSet/>
      <dgm:spPr/>
      <dgm:t>
        <a:bodyPr/>
        <a:lstStyle/>
        <a:p>
          <a:endParaRPr lang="es-MX"/>
        </a:p>
      </dgm:t>
    </dgm:pt>
    <dgm:pt modelId="{F62014E5-AA67-4913-9E7D-85F2A963757A}">
      <dgm:prSet phldrT="[Texto]" custT="1"/>
      <dgm:spPr>
        <a:ln w="28575">
          <a:solidFill>
            <a:srgbClr val="C00000"/>
          </a:solidFill>
        </a:ln>
      </dgm:spPr>
      <dgm:t>
        <a:bodyPr/>
        <a:lstStyle/>
        <a:p>
          <a:pPr algn="just"/>
          <a:r>
            <a:rPr lang="es-ES" sz="1200" dirty="0">
              <a:solidFill>
                <a:srgbClr val="C00000"/>
              </a:solidFill>
              <a:latin typeface="Tahoma" panose="020B0604030504040204" pitchFamily="34" charset="0"/>
              <a:ea typeface="Tahoma" panose="020B0604030504040204" pitchFamily="34" charset="0"/>
              <a:cs typeface="Tahoma" panose="020B0604030504040204" pitchFamily="34" charset="0"/>
            </a:rPr>
            <a:t>La reflexión que hace la o el docente de su práctica </a:t>
          </a:r>
          <a:r>
            <a:rPr lang="es-ES" sz="1200" dirty="0">
              <a:latin typeface="Tahoma" panose="020B0604030504040204" pitchFamily="34" charset="0"/>
              <a:ea typeface="Tahoma" panose="020B0604030504040204" pitchFamily="34" charset="0"/>
              <a:cs typeface="Tahoma" panose="020B0604030504040204" pitchFamily="34" charset="0"/>
            </a:rPr>
            <a:t>puede realizarla de manera individual, lo cual es un buen ejercicio si se utiliza “como un medio para estimular el desarrollo de la capacidad de observarse a sí mismo y de emprender un diálogo crítico consigo mismo y con todo lo que se piensa y se hace;...” (Domingo, 2021, p. 9).</a:t>
          </a:r>
          <a:endParaRPr lang="es-MX" sz="1200" dirty="0">
            <a:latin typeface="Tahoma" panose="020B0604030504040204" pitchFamily="34" charset="0"/>
            <a:ea typeface="Tahoma" panose="020B0604030504040204" pitchFamily="34" charset="0"/>
            <a:cs typeface="Tahoma" panose="020B0604030504040204" pitchFamily="34" charset="0"/>
          </a:endParaRPr>
        </a:p>
      </dgm:t>
    </dgm:pt>
    <dgm:pt modelId="{073B68B5-DA39-41BA-B4C2-F15A0E0F2A2D}" type="parTrans" cxnId="{478F5E2A-FD76-4EBE-B195-C0F9E5421BF5}">
      <dgm:prSet/>
      <dgm:spPr/>
      <dgm:t>
        <a:bodyPr/>
        <a:lstStyle/>
        <a:p>
          <a:endParaRPr lang="es-MX"/>
        </a:p>
      </dgm:t>
    </dgm:pt>
    <dgm:pt modelId="{C4D3D4C3-DED6-4AA7-8733-743A10E7578B}" type="sibTrans" cxnId="{478F5E2A-FD76-4EBE-B195-C0F9E5421BF5}">
      <dgm:prSet/>
      <dgm:spPr/>
      <dgm:t>
        <a:bodyPr/>
        <a:lstStyle/>
        <a:p>
          <a:endParaRPr lang="es-MX"/>
        </a:p>
      </dgm:t>
    </dgm:pt>
    <dgm:pt modelId="{FD484433-2ED8-4FBD-AD52-40C9282A3634}">
      <dgm:prSet phldrT="[Texto]" custT="1"/>
      <dgm:spPr>
        <a:ln w="28575">
          <a:solidFill>
            <a:srgbClr val="C00000"/>
          </a:solidFill>
        </a:ln>
      </dgm:spPr>
      <dgm:t>
        <a:bodyPr/>
        <a:lstStyle/>
        <a:p>
          <a:pPr algn="just"/>
          <a:r>
            <a:rPr lang="es-ES" sz="1200" dirty="0">
              <a:solidFill>
                <a:srgbClr val="00B050"/>
              </a:solidFill>
              <a:latin typeface="Tahoma" panose="020B0604030504040204" pitchFamily="34" charset="0"/>
              <a:ea typeface="Tahoma" panose="020B0604030504040204" pitchFamily="34" charset="0"/>
              <a:cs typeface="Tahoma" panose="020B0604030504040204" pitchFamily="34" charset="0"/>
            </a:rPr>
            <a:t>La reflexión se enriquece cuando se realiza en colectivo</a:t>
          </a:r>
          <a:r>
            <a:rPr lang="es-ES" sz="1200" dirty="0">
              <a:latin typeface="Tahoma" panose="020B0604030504040204" pitchFamily="34" charset="0"/>
              <a:ea typeface="Tahoma" panose="020B0604030504040204" pitchFamily="34" charset="0"/>
              <a:cs typeface="Tahoma" panose="020B0604030504040204" pitchFamily="34" charset="0"/>
            </a:rPr>
            <a:t>, esto permite:</a:t>
          </a:r>
        </a:p>
        <a:p>
          <a:pPr algn="just"/>
          <a:r>
            <a:rPr lang="es-ES" sz="1200" dirty="0">
              <a:latin typeface="Tahoma" panose="020B0604030504040204" pitchFamily="34" charset="0"/>
              <a:ea typeface="Tahoma" panose="020B0604030504040204" pitchFamily="34" charset="0"/>
              <a:cs typeface="Tahoma" panose="020B0604030504040204" pitchFamily="34" charset="0"/>
            </a:rPr>
            <a:t>El que surjan ideas, opiniones, puntos de vista, que pueden ayudar a mejorar, pero también a prever dificultades.</a:t>
          </a:r>
        </a:p>
        <a:p>
          <a:pPr algn="just"/>
          <a:r>
            <a:rPr lang="es-ES" sz="1200" dirty="0">
              <a:latin typeface="Tahoma" panose="020B0604030504040204" pitchFamily="34" charset="0"/>
              <a:ea typeface="Tahoma" panose="020B0604030504040204" pitchFamily="34" charset="0"/>
              <a:cs typeface="Tahoma" panose="020B0604030504040204" pitchFamily="34" charset="0"/>
            </a:rPr>
            <a:t> Aprender otras prácticas o estrategias.</a:t>
          </a:r>
        </a:p>
        <a:p>
          <a:pPr algn="just"/>
          <a:r>
            <a:rPr lang="es-ES" sz="1200" dirty="0">
              <a:latin typeface="Tahoma" panose="020B0604030504040204" pitchFamily="34" charset="0"/>
              <a:ea typeface="Tahoma" panose="020B0604030504040204" pitchFamily="34" charset="0"/>
              <a:cs typeface="Tahoma" panose="020B0604030504040204" pitchFamily="34" charset="0"/>
            </a:rPr>
            <a:t>Darse cuenta que no están solas y solos. </a:t>
          </a:r>
        </a:p>
        <a:p>
          <a:pPr algn="just"/>
          <a:r>
            <a:rPr lang="es-ES" sz="1200" dirty="0">
              <a:latin typeface="Tahoma" panose="020B0604030504040204" pitchFamily="34" charset="0"/>
              <a:ea typeface="Tahoma" panose="020B0604030504040204" pitchFamily="34" charset="0"/>
              <a:cs typeface="Tahoma" panose="020B0604030504040204" pitchFamily="34" charset="0"/>
            </a:rPr>
            <a:t>Reconocer que la colectividad es una buena aliada para enfrentar dificultades.</a:t>
          </a:r>
          <a:endParaRPr lang="es-MX" sz="1100" dirty="0">
            <a:latin typeface="Tahoma" panose="020B0604030504040204" pitchFamily="34" charset="0"/>
            <a:ea typeface="Tahoma" panose="020B0604030504040204" pitchFamily="34" charset="0"/>
            <a:cs typeface="Tahoma" panose="020B0604030504040204" pitchFamily="34" charset="0"/>
          </a:endParaRPr>
        </a:p>
      </dgm:t>
    </dgm:pt>
    <dgm:pt modelId="{4262537E-10E3-4DB8-A16B-AB9FB14470B5}" type="parTrans" cxnId="{78E11886-C4CE-439F-922A-B15E7FEDADB8}">
      <dgm:prSet/>
      <dgm:spPr/>
      <dgm:t>
        <a:bodyPr/>
        <a:lstStyle/>
        <a:p>
          <a:endParaRPr lang="es-MX"/>
        </a:p>
      </dgm:t>
    </dgm:pt>
    <dgm:pt modelId="{6158A392-AB3B-429C-82C2-F53A478F80D9}" type="sibTrans" cxnId="{78E11886-C4CE-439F-922A-B15E7FEDADB8}">
      <dgm:prSet/>
      <dgm:spPr/>
      <dgm:t>
        <a:bodyPr/>
        <a:lstStyle/>
        <a:p>
          <a:endParaRPr lang="es-MX"/>
        </a:p>
      </dgm:t>
    </dgm:pt>
    <dgm:pt modelId="{577F9D6D-A608-4066-B074-360452993D26}" type="pres">
      <dgm:prSet presAssocID="{61420F12-CF40-46C2-BA94-FD49B8FE257F}" presName="matrix" presStyleCnt="0">
        <dgm:presLayoutVars>
          <dgm:chMax val="1"/>
          <dgm:dir/>
          <dgm:resizeHandles val="exact"/>
        </dgm:presLayoutVars>
      </dgm:prSet>
      <dgm:spPr/>
    </dgm:pt>
    <dgm:pt modelId="{A49AF645-A120-43ED-96F5-E3E7C810B5B3}" type="pres">
      <dgm:prSet presAssocID="{61420F12-CF40-46C2-BA94-FD49B8FE257F}" presName="axisShape" presStyleLbl="bgShp" presStyleIdx="0" presStyleCnt="1" custLinFactNeighborY="-198"/>
      <dgm:spPr>
        <a:ln>
          <a:solidFill>
            <a:srgbClr val="FFCC99"/>
          </a:solidFill>
        </a:ln>
      </dgm:spPr>
    </dgm:pt>
    <dgm:pt modelId="{FBF224B4-429F-4B3B-805C-6C3E246FD8F7}" type="pres">
      <dgm:prSet presAssocID="{61420F12-CF40-46C2-BA94-FD49B8FE257F}" presName="rect1" presStyleLbl="node1" presStyleIdx="0" presStyleCnt="4" custScaleX="216544" custScaleY="90864" custLinFactNeighborX="-73755" custLinFactNeighborY="-5725">
        <dgm:presLayoutVars>
          <dgm:chMax val="0"/>
          <dgm:chPref val="0"/>
          <dgm:bulletEnabled val="1"/>
        </dgm:presLayoutVars>
      </dgm:prSet>
      <dgm:spPr/>
    </dgm:pt>
    <dgm:pt modelId="{34B5D76D-8B58-48FA-A6FF-70BFEFB7340E}" type="pres">
      <dgm:prSet presAssocID="{61420F12-CF40-46C2-BA94-FD49B8FE257F}" presName="rect2" presStyleLbl="node1" presStyleIdx="1" presStyleCnt="4" custScaleX="209239" custScaleY="107694" custLinFactNeighborX="63656" custLinFactNeighborY="-6930">
        <dgm:presLayoutVars>
          <dgm:chMax val="0"/>
          <dgm:chPref val="0"/>
          <dgm:bulletEnabled val="1"/>
        </dgm:presLayoutVars>
      </dgm:prSet>
      <dgm:spPr/>
    </dgm:pt>
    <dgm:pt modelId="{56848027-C085-4A3A-B5ED-977695E4CAA6}" type="pres">
      <dgm:prSet presAssocID="{61420F12-CF40-46C2-BA94-FD49B8FE257F}" presName="rect3" presStyleLbl="node1" presStyleIdx="2" presStyleCnt="4" custScaleX="210538" custScaleY="87951" custLinFactNeighborX="-52811" custLinFactNeighborY="-1980">
        <dgm:presLayoutVars>
          <dgm:chMax val="0"/>
          <dgm:chPref val="0"/>
          <dgm:bulletEnabled val="1"/>
        </dgm:presLayoutVars>
      </dgm:prSet>
      <dgm:spPr/>
    </dgm:pt>
    <dgm:pt modelId="{744F192B-6CA6-4A31-8CB1-1660F29C14AE}" type="pres">
      <dgm:prSet presAssocID="{61420F12-CF40-46C2-BA94-FD49B8FE257F}" presName="rect4" presStyleLbl="node1" presStyleIdx="3" presStyleCnt="4" custScaleX="216786" custScaleY="98840" custLinFactNeighborX="63255" custLinFactNeighborY="3465">
        <dgm:presLayoutVars>
          <dgm:chMax val="0"/>
          <dgm:chPref val="0"/>
          <dgm:bulletEnabled val="1"/>
        </dgm:presLayoutVars>
      </dgm:prSet>
      <dgm:spPr/>
    </dgm:pt>
  </dgm:ptLst>
  <dgm:cxnLst>
    <dgm:cxn modelId="{7901AD17-3FDA-46E8-BDDA-EFAAECDBE0D5}" srcId="{61420F12-CF40-46C2-BA94-FD49B8FE257F}" destId="{2572E7E9-940A-4B49-9398-0E6AA2EC1773}" srcOrd="0" destOrd="0" parTransId="{B5A72A5C-F0E5-4C5E-B2EC-0E113ED3D3B6}" sibTransId="{1EF5C464-993C-4B0F-A2CD-1DCDAAC513D3}"/>
    <dgm:cxn modelId="{A1DA361A-FF82-40E8-B049-62F3E3C918DB}" type="presOf" srcId="{F62014E5-AA67-4913-9E7D-85F2A963757A}" destId="{56848027-C085-4A3A-B5ED-977695E4CAA6}" srcOrd="0" destOrd="0" presId="urn:microsoft.com/office/officeart/2005/8/layout/matrix2"/>
    <dgm:cxn modelId="{B74CEE1C-CEBF-4E69-A494-9CE698A7C52A}" type="presOf" srcId="{FD484433-2ED8-4FBD-AD52-40C9282A3634}" destId="{744F192B-6CA6-4A31-8CB1-1660F29C14AE}" srcOrd="0" destOrd="0" presId="urn:microsoft.com/office/officeart/2005/8/layout/matrix2"/>
    <dgm:cxn modelId="{478F5E2A-FD76-4EBE-B195-C0F9E5421BF5}" srcId="{61420F12-CF40-46C2-BA94-FD49B8FE257F}" destId="{F62014E5-AA67-4913-9E7D-85F2A963757A}" srcOrd="2" destOrd="0" parTransId="{073B68B5-DA39-41BA-B4C2-F15A0E0F2A2D}" sibTransId="{C4D3D4C3-DED6-4AA7-8733-743A10E7578B}"/>
    <dgm:cxn modelId="{F8CF042D-BCEE-4316-B344-550098754E68}" srcId="{61420F12-CF40-46C2-BA94-FD49B8FE257F}" destId="{3656D409-B878-417D-BE53-53F35517070A}" srcOrd="1" destOrd="0" parTransId="{656E613C-BEFA-4C29-9238-9A552FDF27E4}" sibTransId="{7618829E-032D-4B2F-A9D3-EBC9E98E58A1}"/>
    <dgm:cxn modelId="{66089F69-E48B-47E5-9339-618D22C113F1}" type="presOf" srcId="{61420F12-CF40-46C2-BA94-FD49B8FE257F}" destId="{577F9D6D-A608-4066-B074-360452993D26}" srcOrd="0" destOrd="0" presId="urn:microsoft.com/office/officeart/2005/8/layout/matrix2"/>
    <dgm:cxn modelId="{78E11886-C4CE-439F-922A-B15E7FEDADB8}" srcId="{61420F12-CF40-46C2-BA94-FD49B8FE257F}" destId="{FD484433-2ED8-4FBD-AD52-40C9282A3634}" srcOrd="3" destOrd="0" parTransId="{4262537E-10E3-4DB8-A16B-AB9FB14470B5}" sibTransId="{6158A392-AB3B-429C-82C2-F53A478F80D9}"/>
    <dgm:cxn modelId="{3D7EB48F-2BEF-41B1-B70B-CC7772338189}" type="presOf" srcId="{2572E7E9-940A-4B49-9398-0E6AA2EC1773}" destId="{FBF224B4-429F-4B3B-805C-6C3E246FD8F7}" srcOrd="0" destOrd="0" presId="urn:microsoft.com/office/officeart/2005/8/layout/matrix2"/>
    <dgm:cxn modelId="{781EE3BA-2BEB-49D3-9E43-8E6A703D0517}" type="presOf" srcId="{3656D409-B878-417D-BE53-53F35517070A}" destId="{34B5D76D-8B58-48FA-A6FF-70BFEFB7340E}" srcOrd="0" destOrd="0" presId="urn:microsoft.com/office/officeart/2005/8/layout/matrix2"/>
    <dgm:cxn modelId="{196B9CE0-4F72-4A6D-964A-804FC58D8991}" type="presParOf" srcId="{577F9D6D-A608-4066-B074-360452993D26}" destId="{A49AF645-A120-43ED-96F5-E3E7C810B5B3}" srcOrd="0" destOrd="0" presId="urn:microsoft.com/office/officeart/2005/8/layout/matrix2"/>
    <dgm:cxn modelId="{735198F7-C9B7-4CCB-A389-ACA2A884AA60}" type="presParOf" srcId="{577F9D6D-A608-4066-B074-360452993D26}" destId="{FBF224B4-429F-4B3B-805C-6C3E246FD8F7}" srcOrd="1" destOrd="0" presId="urn:microsoft.com/office/officeart/2005/8/layout/matrix2"/>
    <dgm:cxn modelId="{86A42547-9611-48FC-A4EF-4559CC573379}" type="presParOf" srcId="{577F9D6D-A608-4066-B074-360452993D26}" destId="{34B5D76D-8B58-48FA-A6FF-70BFEFB7340E}" srcOrd="2" destOrd="0" presId="urn:microsoft.com/office/officeart/2005/8/layout/matrix2"/>
    <dgm:cxn modelId="{07E2F828-84C3-4977-8C0B-3D9042E3EFAC}" type="presParOf" srcId="{577F9D6D-A608-4066-B074-360452993D26}" destId="{56848027-C085-4A3A-B5ED-977695E4CAA6}" srcOrd="3" destOrd="0" presId="urn:microsoft.com/office/officeart/2005/8/layout/matrix2"/>
    <dgm:cxn modelId="{37BA800F-C713-49D1-B198-DC2357BF745C}" type="presParOf" srcId="{577F9D6D-A608-4066-B074-360452993D26}" destId="{744F192B-6CA6-4A31-8CB1-1660F29C14A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2E3642-C0BD-4A87-B9D7-46365495D185}" type="doc">
      <dgm:prSet loTypeId="urn:microsoft.com/office/officeart/2005/8/layout/StepDownProcess" loCatId="process" qsTypeId="urn:microsoft.com/office/officeart/2005/8/quickstyle/simple1" qsCatId="simple" csTypeId="urn:microsoft.com/office/officeart/2005/8/colors/accent2_3" csCatId="accent2" phldr="1"/>
      <dgm:spPr/>
      <dgm:t>
        <a:bodyPr/>
        <a:lstStyle/>
        <a:p>
          <a:endParaRPr lang="es-MX"/>
        </a:p>
      </dgm:t>
    </dgm:pt>
    <dgm:pt modelId="{1082550B-3E17-41AF-BC28-DEDE6F983BBF}">
      <dgm:prSet phldrT="[Texto]"/>
      <dgm:spPr>
        <a:solidFill>
          <a:srgbClr val="990033"/>
        </a:solidFill>
      </dgm:spPr>
      <dgm:t>
        <a:bodyPr/>
        <a:lstStyle/>
        <a:p>
          <a:r>
            <a:rPr lang="es-ES" b="1" dirty="0"/>
            <a:t>Planear colectivamente una situación de aprendizaje o un proyecto.</a:t>
          </a:r>
          <a:endParaRPr lang="es-MX" b="1" dirty="0"/>
        </a:p>
      </dgm:t>
    </dgm:pt>
    <dgm:pt modelId="{C8B9A431-98DB-43EA-9D3F-805112E3D31E}" type="parTrans" cxnId="{2FBED00B-4568-445E-AC92-CCB8D8E5DC33}">
      <dgm:prSet/>
      <dgm:spPr/>
      <dgm:t>
        <a:bodyPr/>
        <a:lstStyle/>
        <a:p>
          <a:endParaRPr lang="es-MX"/>
        </a:p>
      </dgm:t>
    </dgm:pt>
    <dgm:pt modelId="{70C7466C-1B55-4733-879E-2A6AA99867E0}" type="sibTrans" cxnId="{2FBED00B-4568-445E-AC92-CCB8D8E5DC33}">
      <dgm:prSet/>
      <dgm:spPr/>
      <dgm:t>
        <a:bodyPr/>
        <a:lstStyle/>
        <a:p>
          <a:endParaRPr lang="es-MX"/>
        </a:p>
      </dgm:t>
    </dgm:pt>
    <dgm:pt modelId="{2C0823D0-008F-44ED-81EE-82F5295DD685}">
      <dgm:prSet phldrT="[Texto]"/>
      <dgm:spPr/>
      <dgm:t>
        <a:bodyPr/>
        <a:lstStyle/>
        <a:p>
          <a:r>
            <a:rPr lang="es-ES" b="1" dirty="0"/>
            <a:t>Dialogar con docentes o equipos docentes de otras escuelas.</a:t>
          </a:r>
          <a:endParaRPr lang="es-MX" b="1" dirty="0"/>
        </a:p>
      </dgm:t>
    </dgm:pt>
    <dgm:pt modelId="{031D24F7-70D9-4A60-A723-4E4A91AF9346}" type="parTrans" cxnId="{A96550F8-41F1-4B39-81FA-5AD021869E6E}">
      <dgm:prSet/>
      <dgm:spPr/>
      <dgm:t>
        <a:bodyPr/>
        <a:lstStyle/>
        <a:p>
          <a:endParaRPr lang="es-MX"/>
        </a:p>
      </dgm:t>
    </dgm:pt>
    <dgm:pt modelId="{5A092BE4-8E4F-4AC7-94B4-074F3D793C28}" type="sibTrans" cxnId="{A96550F8-41F1-4B39-81FA-5AD021869E6E}">
      <dgm:prSet/>
      <dgm:spPr/>
      <dgm:t>
        <a:bodyPr/>
        <a:lstStyle/>
        <a:p>
          <a:endParaRPr lang="es-MX"/>
        </a:p>
      </dgm:t>
    </dgm:pt>
    <dgm:pt modelId="{9E640D4E-5592-497A-88D3-CEA12099A498}">
      <dgm:prSet phldrT="[Texto]"/>
      <dgm:spPr/>
      <dgm:t>
        <a:bodyPr/>
        <a:lstStyle/>
        <a:p>
          <a:r>
            <a:rPr lang="es-ES" b="1" dirty="0"/>
            <a:t>Organizar círculos de estudio sobre temas didácticos y su vinculación con experiencias de aula.</a:t>
          </a:r>
          <a:endParaRPr lang="es-MX" b="1" dirty="0"/>
        </a:p>
      </dgm:t>
    </dgm:pt>
    <dgm:pt modelId="{C1DF9534-9356-4906-855D-190109EBC20D}" type="parTrans" cxnId="{7095D9A8-0907-4082-9526-18A33249490C}">
      <dgm:prSet/>
      <dgm:spPr/>
      <dgm:t>
        <a:bodyPr/>
        <a:lstStyle/>
        <a:p>
          <a:endParaRPr lang="es-MX"/>
        </a:p>
      </dgm:t>
    </dgm:pt>
    <dgm:pt modelId="{521FD8BB-0A5D-482A-A946-907A19DD270E}" type="sibTrans" cxnId="{7095D9A8-0907-4082-9526-18A33249490C}">
      <dgm:prSet/>
      <dgm:spPr/>
      <dgm:t>
        <a:bodyPr/>
        <a:lstStyle/>
        <a:p>
          <a:endParaRPr lang="es-MX"/>
        </a:p>
      </dgm:t>
    </dgm:pt>
    <dgm:pt modelId="{24FE3E52-582C-4FD7-85FE-5EEDAFCA7720}" type="pres">
      <dgm:prSet presAssocID="{762E3642-C0BD-4A87-B9D7-46365495D185}" presName="rootnode" presStyleCnt="0">
        <dgm:presLayoutVars>
          <dgm:chMax/>
          <dgm:chPref/>
          <dgm:dir/>
          <dgm:animLvl val="lvl"/>
        </dgm:presLayoutVars>
      </dgm:prSet>
      <dgm:spPr/>
    </dgm:pt>
    <dgm:pt modelId="{461D5DA3-2CAE-4785-832B-6AB22A0F3DC4}" type="pres">
      <dgm:prSet presAssocID="{1082550B-3E17-41AF-BC28-DEDE6F983BBF}" presName="composite" presStyleCnt="0"/>
      <dgm:spPr/>
    </dgm:pt>
    <dgm:pt modelId="{B1BA603C-40C2-4727-BA18-D9E7D927B1F5}" type="pres">
      <dgm:prSet presAssocID="{1082550B-3E17-41AF-BC28-DEDE6F983BBF}" presName="bentUpArrow1" presStyleLbl="alignImgPlace1" presStyleIdx="0" presStyleCnt="2"/>
      <dgm:spPr/>
    </dgm:pt>
    <dgm:pt modelId="{A784E7B0-9BD8-4B33-B4D0-662D1717EACB}" type="pres">
      <dgm:prSet presAssocID="{1082550B-3E17-41AF-BC28-DEDE6F983BBF}" presName="ParentText" presStyleLbl="node1" presStyleIdx="0" presStyleCnt="3">
        <dgm:presLayoutVars>
          <dgm:chMax val="1"/>
          <dgm:chPref val="1"/>
          <dgm:bulletEnabled val="1"/>
        </dgm:presLayoutVars>
      </dgm:prSet>
      <dgm:spPr/>
    </dgm:pt>
    <dgm:pt modelId="{B0197CE5-B23E-4A8B-9F4E-528E60C0AA6D}" type="pres">
      <dgm:prSet presAssocID="{1082550B-3E17-41AF-BC28-DEDE6F983BBF}" presName="ChildText" presStyleLbl="revTx" presStyleIdx="0" presStyleCnt="2">
        <dgm:presLayoutVars>
          <dgm:chMax val="0"/>
          <dgm:chPref val="0"/>
          <dgm:bulletEnabled val="1"/>
        </dgm:presLayoutVars>
      </dgm:prSet>
      <dgm:spPr/>
    </dgm:pt>
    <dgm:pt modelId="{B4FBD7B0-09C8-4DD5-84EC-B6DAEFF9D176}" type="pres">
      <dgm:prSet presAssocID="{70C7466C-1B55-4733-879E-2A6AA99867E0}" presName="sibTrans" presStyleCnt="0"/>
      <dgm:spPr/>
    </dgm:pt>
    <dgm:pt modelId="{24DEE49F-38E6-4351-8ACF-7C60114CE569}" type="pres">
      <dgm:prSet presAssocID="{2C0823D0-008F-44ED-81EE-82F5295DD685}" presName="composite" presStyleCnt="0"/>
      <dgm:spPr/>
    </dgm:pt>
    <dgm:pt modelId="{F1C618E7-4544-456A-AE1C-F8F2FD6486AA}" type="pres">
      <dgm:prSet presAssocID="{2C0823D0-008F-44ED-81EE-82F5295DD685}" presName="bentUpArrow1" presStyleLbl="alignImgPlace1" presStyleIdx="1" presStyleCnt="2"/>
      <dgm:spPr>
        <a:solidFill>
          <a:srgbClr val="990033"/>
        </a:solidFill>
      </dgm:spPr>
    </dgm:pt>
    <dgm:pt modelId="{C7DA7A10-DC6B-45E5-A521-B693B3E5066A}" type="pres">
      <dgm:prSet presAssocID="{2C0823D0-008F-44ED-81EE-82F5295DD685}" presName="ParentText" presStyleLbl="node1" presStyleIdx="1" presStyleCnt="3">
        <dgm:presLayoutVars>
          <dgm:chMax val="1"/>
          <dgm:chPref val="1"/>
          <dgm:bulletEnabled val="1"/>
        </dgm:presLayoutVars>
      </dgm:prSet>
      <dgm:spPr/>
    </dgm:pt>
    <dgm:pt modelId="{5E961647-2B30-48BF-9494-E95B41AE206B}" type="pres">
      <dgm:prSet presAssocID="{2C0823D0-008F-44ED-81EE-82F5295DD685}" presName="ChildText" presStyleLbl="revTx" presStyleIdx="1" presStyleCnt="2">
        <dgm:presLayoutVars>
          <dgm:chMax val="0"/>
          <dgm:chPref val="0"/>
          <dgm:bulletEnabled val="1"/>
        </dgm:presLayoutVars>
      </dgm:prSet>
      <dgm:spPr/>
    </dgm:pt>
    <dgm:pt modelId="{8CC34927-B445-42F5-B21A-597843E781D4}" type="pres">
      <dgm:prSet presAssocID="{5A092BE4-8E4F-4AC7-94B4-074F3D793C28}" presName="sibTrans" presStyleCnt="0"/>
      <dgm:spPr/>
    </dgm:pt>
    <dgm:pt modelId="{9D20FA07-8EFE-4024-9333-776A45F7F37F}" type="pres">
      <dgm:prSet presAssocID="{9E640D4E-5592-497A-88D3-CEA12099A498}" presName="composite" presStyleCnt="0"/>
      <dgm:spPr/>
    </dgm:pt>
    <dgm:pt modelId="{F46E67A7-B5EF-4DC7-9CA7-B7C119FAD03E}" type="pres">
      <dgm:prSet presAssocID="{9E640D4E-5592-497A-88D3-CEA12099A498}" presName="ParentText" presStyleLbl="node1" presStyleIdx="2" presStyleCnt="3" custScaleX="115533" custLinFactNeighborY="-7102">
        <dgm:presLayoutVars>
          <dgm:chMax val="1"/>
          <dgm:chPref val="1"/>
          <dgm:bulletEnabled val="1"/>
        </dgm:presLayoutVars>
      </dgm:prSet>
      <dgm:spPr/>
    </dgm:pt>
  </dgm:ptLst>
  <dgm:cxnLst>
    <dgm:cxn modelId="{2FBED00B-4568-445E-AC92-CCB8D8E5DC33}" srcId="{762E3642-C0BD-4A87-B9D7-46365495D185}" destId="{1082550B-3E17-41AF-BC28-DEDE6F983BBF}" srcOrd="0" destOrd="0" parTransId="{C8B9A431-98DB-43EA-9D3F-805112E3D31E}" sibTransId="{70C7466C-1B55-4733-879E-2A6AA99867E0}"/>
    <dgm:cxn modelId="{ED20E80F-3592-44D8-8603-6365FDBBB9CE}" type="presOf" srcId="{1082550B-3E17-41AF-BC28-DEDE6F983BBF}" destId="{A784E7B0-9BD8-4B33-B4D0-662D1717EACB}" srcOrd="0" destOrd="0" presId="urn:microsoft.com/office/officeart/2005/8/layout/StepDownProcess"/>
    <dgm:cxn modelId="{9537A048-D12C-4179-9BB6-501ABEB36B80}" type="presOf" srcId="{9E640D4E-5592-497A-88D3-CEA12099A498}" destId="{F46E67A7-B5EF-4DC7-9CA7-B7C119FAD03E}" srcOrd="0" destOrd="0" presId="urn:microsoft.com/office/officeart/2005/8/layout/StepDownProcess"/>
    <dgm:cxn modelId="{920DCF8D-9159-4871-AA49-E4E1AE100CBA}" type="presOf" srcId="{2C0823D0-008F-44ED-81EE-82F5295DD685}" destId="{C7DA7A10-DC6B-45E5-A521-B693B3E5066A}" srcOrd="0" destOrd="0" presId="urn:microsoft.com/office/officeart/2005/8/layout/StepDownProcess"/>
    <dgm:cxn modelId="{7095D9A8-0907-4082-9526-18A33249490C}" srcId="{762E3642-C0BD-4A87-B9D7-46365495D185}" destId="{9E640D4E-5592-497A-88D3-CEA12099A498}" srcOrd="2" destOrd="0" parTransId="{C1DF9534-9356-4906-855D-190109EBC20D}" sibTransId="{521FD8BB-0A5D-482A-A946-907A19DD270E}"/>
    <dgm:cxn modelId="{9D4F6FC4-5B6A-4049-9415-0ED93F5E665C}" type="presOf" srcId="{762E3642-C0BD-4A87-B9D7-46365495D185}" destId="{24FE3E52-582C-4FD7-85FE-5EEDAFCA7720}" srcOrd="0" destOrd="0" presId="urn:microsoft.com/office/officeart/2005/8/layout/StepDownProcess"/>
    <dgm:cxn modelId="{A96550F8-41F1-4B39-81FA-5AD021869E6E}" srcId="{762E3642-C0BD-4A87-B9D7-46365495D185}" destId="{2C0823D0-008F-44ED-81EE-82F5295DD685}" srcOrd="1" destOrd="0" parTransId="{031D24F7-70D9-4A60-A723-4E4A91AF9346}" sibTransId="{5A092BE4-8E4F-4AC7-94B4-074F3D793C28}"/>
    <dgm:cxn modelId="{26DDAC38-5E44-4CB2-AAAC-D47958A4F7FF}" type="presParOf" srcId="{24FE3E52-582C-4FD7-85FE-5EEDAFCA7720}" destId="{461D5DA3-2CAE-4785-832B-6AB22A0F3DC4}" srcOrd="0" destOrd="0" presId="urn:microsoft.com/office/officeart/2005/8/layout/StepDownProcess"/>
    <dgm:cxn modelId="{23E3278F-654B-4B78-845E-31E82872C183}" type="presParOf" srcId="{461D5DA3-2CAE-4785-832B-6AB22A0F3DC4}" destId="{B1BA603C-40C2-4727-BA18-D9E7D927B1F5}" srcOrd="0" destOrd="0" presId="urn:microsoft.com/office/officeart/2005/8/layout/StepDownProcess"/>
    <dgm:cxn modelId="{28918570-EFAA-4DB4-9518-FDAC80FD3409}" type="presParOf" srcId="{461D5DA3-2CAE-4785-832B-6AB22A0F3DC4}" destId="{A784E7B0-9BD8-4B33-B4D0-662D1717EACB}" srcOrd="1" destOrd="0" presId="urn:microsoft.com/office/officeart/2005/8/layout/StepDownProcess"/>
    <dgm:cxn modelId="{AD2303D5-1CB7-4411-9527-F8811DC5FA6D}" type="presParOf" srcId="{461D5DA3-2CAE-4785-832B-6AB22A0F3DC4}" destId="{B0197CE5-B23E-4A8B-9F4E-528E60C0AA6D}" srcOrd="2" destOrd="0" presId="urn:microsoft.com/office/officeart/2005/8/layout/StepDownProcess"/>
    <dgm:cxn modelId="{2D658E7C-4F1F-4A40-8025-D556CA6AD6D6}" type="presParOf" srcId="{24FE3E52-582C-4FD7-85FE-5EEDAFCA7720}" destId="{B4FBD7B0-09C8-4DD5-84EC-B6DAEFF9D176}" srcOrd="1" destOrd="0" presId="urn:microsoft.com/office/officeart/2005/8/layout/StepDownProcess"/>
    <dgm:cxn modelId="{7A1EC779-122A-4817-BBA7-C2DAB1978012}" type="presParOf" srcId="{24FE3E52-582C-4FD7-85FE-5EEDAFCA7720}" destId="{24DEE49F-38E6-4351-8ACF-7C60114CE569}" srcOrd="2" destOrd="0" presId="urn:microsoft.com/office/officeart/2005/8/layout/StepDownProcess"/>
    <dgm:cxn modelId="{786A161E-DB80-4C44-9513-1C0C5221522D}" type="presParOf" srcId="{24DEE49F-38E6-4351-8ACF-7C60114CE569}" destId="{F1C618E7-4544-456A-AE1C-F8F2FD6486AA}" srcOrd="0" destOrd="0" presId="urn:microsoft.com/office/officeart/2005/8/layout/StepDownProcess"/>
    <dgm:cxn modelId="{0E1FD037-D395-4A2B-AEF2-58416FE9CB19}" type="presParOf" srcId="{24DEE49F-38E6-4351-8ACF-7C60114CE569}" destId="{C7DA7A10-DC6B-45E5-A521-B693B3E5066A}" srcOrd="1" destOrd="0" presId="urn:microsoft.com/office/officeart/2005/8/layout/StepDownProcess"/>
    <dgm:cxn modelId="{32BD97B4-133C-4178-B79F-C63F19FF62DC}" type="presParOf" srcId="{24DEE49F-38E6-4351-8ACF-7C60114CE569}" destId="{5E961647-2B30-48BF-9494-E95B41AE206B}" srcOrd="2" destOrd="0" presId="urn:microsoft.com/office/officeart/2005/8/layout/StepDownProcess"/>
    <dgm:cxn modelId="{E5BFDA72-4816-4026-BA2C-06429D9B1C79}" type="presParOf" srcId="{24FE3E52-582C-4FD7-85FE-5EEDAFCA7720}" destId="{8CC34927-B445-42F5-B21A-597843E781D4}" srcOrd="3" destOrd="0" presId="urn:microsoft.com/office/officeart/2005/8/layout/StepDownProcess"/>
    <dgm:cxn modelId="{310E12CA-EFAE-4A44-89C9-79AC1A87C320}" type="presParOf" srcId="{24FE3E52-582C-4FD7-85FE-5EEDAFCA7720}" destId="{9D20FA07-8EFE-4024-9333-776A45F7F37F}" srcOrd="4" destOrd="0" presId="urn:microsoft.com/office/officeart/2005/8/layout/StepDownProcess"/>
    <dgm:cxn modelId="{A446F77B-14C7-48F3-85F7-4E6D6BD548D9}" type="presParOf" srcId="{9D20FA07-8EFE-4024-9333-776A45F7F37F}" destId="{F46E67A7-B5EF-4DC7-9CA7-B7C119FAD03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8F43E-ACEC-44C5-9A5E-F01C35AC9000}">
      <dsp:nvSpPr>
        <dsp:cNvPr id="0" name=""/>
        <dsp:cNvSpPr/>
      </dsp:nvSpPr>
      <dsp:spPr>
        <a:xfrm>
          <a:off x="1685465" y="1429"/>
          <a:ext cx="1920092" cy="1248059"/>
        </a:xfrm>
        <a:prstGeom prst="roundRect">
          <a:avLst/>
        </a:prstGeom>
        <a:solidFill>
          <a:srgbClr val="9900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Una forma de pensar propia.</a:t>
          </a:r>
          <a:endParaRPr lang="es-MX" sz="1600" b="1" kern="1200" dirty="0"/>
        </a:p>
      </dsp:txBody>
      <dsp:txXfrm>
        <a:off x="1746390" y="62354"/>
        <a:ext cx="1798242" cy="1126209"/>
      </dsp:txXfrm>
    </dsp:sp>
    <dsp:sp modelId="{B9603A7B-6531-4A66-8ADC-41433471EE47}">
      <dsp:nvSpPr>
        <dsp:cNvPr id="0" name=""/>
        <dsp:cNvSpPr/>
      </dsp:nvSpPr>
      <dsp:spPr>
        <a:xfrm>
          <a:off x="1061567" y="678729"/>
          <a:ext cx="3328408" cy="3328408"/>
        </a:xfrm>
        <a:custGeom>
          <a:avLst/>
          <a:gdLst/>
          <a:ahLst/>
          <a:cxnLst/>
          <a:rect l="0" t="0" r="0" b="0"/>
          <a:pathLst>
            <a:path>
              <a:moveTo>
                <a:pt x="2802338" y="450027"/>
              </a:moveTo>
              <a:arcTo wR="1664204" hR="1664204" stAng="18788907" swAng="2174175"/>
            </a:path>
          </a:pathLst>
        </a:custGeom>
        <a:noFill/>
        <a:ln w="28575" cap="flat" cmpd="sng" algn="ctr">
          <a:solidFill>
            <a:srgbClr val="00B05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3890958-8C84-41EE-AFDF-3BF625C12196}">
      <dsp:nvSpPr>
        <dsp:cNvPr id="0" name=""/>
        <dsp:cNvSpPr/>
      </dsp:nvSpPr>
      <dsp:spPr>
        <a:xfrm>
          <a:off x="3220232" y="2360903"/>
          <a:ext cx="1920092" cy="1521709"/>
        </a:xfrm>
        <a:prstGeom prst="roundRect">
          <a:avLst/>
        </a:prstGeom>
        <a:solidFill>
          <a:srgbClr val="9900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Ser conscientes de la importancia que tiene la presencia de otras personas en su vida.</a:t>
          </a:r>
          <a:endParaRPr lang="es-MX" sz="1600" b="1" kern="1200" dirty="0"/>
        </a:p>
      </dsp:txBody>
      <dsp:txXfrm>
        <a:off x="3294516" y="2435187"/>
        <a:ext cx="1771524" cy="1373141"/>
      </dsp:txXfrm>
    </dsp:sp>
    <dsp:sp modelId="{EB5576D3-7852-4A33-A040-480DBF656E8E}">
      <dsp:nvSpPr>
        <dsp:cNvPr id="0" name=""/>
        <dsp:cNvSpPr/>
      </dsp:nvSpPr>
      <dsp:spPr>
        <a:xfrm>
          <a:off x="1115690" y="658560"/>
          <a:ext cx="3328408" cy="3328408"/>
        </a:xfrm>
        <a:custGeom>
          <a:avLst/>
          <a:gdLst/>
          <a:ahLst/>
          <a:cxnLst/>
          <a:rect l="0" t="0" r="0" b="0"/>
          <a:pathLst>
            <a:path>
              <a:moveTo>
                <a:pt x="2044178" y="3284449"/>
              </a:moveTo>
              <a:arcTo wR="1664204" hR="1664204" stAng="4608103" swAng="1333165"/>
            </a:path>
          </a:pathLst>
        </a:custGeom>
        <a:noFill/>
        <a:ln w="28575" cap="flat" cmpd="sng" algn="ctr">
          <a:solidFill>
            <a:srgbClr val="00B05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745B05F-7DD7-4BA5-9799-E7DDDF197FCB}">
      <dsp:nvSpPr>
        <dsp:cNvPr id="0" name=""/>
        <dsp:cNvSpPr/>
      </dsp:nvSpPr>
      <dsp:spPr>
        <a:xfrm>
          <a:off x="93524" y="2075073"/>
          <a:ext cx="2221488" cy="2093383"/>
        </a:xfrm>
        <a:prstGeom prst="roundRect">
          <a:avLst/>
        </a:prstGeom>
        <a:solidFill>
          <a:srgbClr val="9900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Reconocer la urgencia de oponerse a cualquier tipo de injusticia, discriminación, racismo o clasismo, en cualquier ámbito de su vida.</a:t>
          </a:r>
          <a:endParaRPr lang="es-MX" sz="1600" b="1" kern="1200" dirty="0"/>
        </a:p>
      </dsp:txBody>
      <dsp:txXfrm>
        <a:off x="195715" y="2177264"/>
        <a:ext cx="2017106" cy="1889001"/>
      </dsp:txXfrm>
    </dsp:sp>
    <dsp:sp modelId="{BCBA3482-CEF5-4EC7-9454-44D56CA058B5}">
      <dsp:nvSpPr>
        <dsp:cNvPr id="0" name=""/>
        <dsp:cNvSpPr/>
      </dsp:nvSpPr>
      <dsp:spPr>
        <a:xfrm>
          <a:off x="981307" y="625459"/>
          <a:ext cx="3328408" cy="3328408"/>
        </a:xfrm>
        <a:custGeom>
          <a:avLst/>
          <a:gdLst/>
          <a:ahLst/>
          <a:cxnLst/>
          <a:rect l="0" t="0" r="0" b="0"/>
          <a:pathLst>
            <a:path>
              <a:moveTo>
                <a:pt x="69469" y="1188392"/>
              </a:moveTo>
              <a:arcTo wR="1664204" hR="1664204" stAng="11796794" swAng="1737044"/>
            </a:path>
          </a:pathLst>
        </a:custGeom>
        <a:noFill/>
        <a:ln w="28575" cap="flat" cmpd="sng" algn="ctr">
          <a:solidFill>
            <a:srgbClr val="00B050"/>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F645-A120-43ED-96F5-E3E7C810B5B3}">
      <dsp:nvSpPr>
        <dsp:cNvPr id="0" name=""/>
        <dsp:cNvSpPr/>
      </dsp:nvSpPr>
      <dsp:spPr>
        <a:xfrm>
          <a:off x="2025802" y="0"/>
          <a:ext cx="4810666" cy="4810666"/>
        </a:xfrm>
        <a:prstGeom prst="quadArrow">
          <a:avLst>
            <a:gd name="adj1" fmla="val 2000"/>
            <a:gd name="adj2" fmla="val 4000"/>
            <a:gd name="adj3" fmla="val 5000"/>
          </a:avLst>
        </a:prstGeom>
        <a:solidFill>
          <a:schemeClr val="accent2">
            <a:tint val="40000"/>
            <a:hueOff val="0"/>
            <a:satOff val="0"/>
            <a:lumOff val="0"/>
            <a:alphaOff val="0"/>
          </a:schemeClr>
        </a:solidFill>
        <a:ln>
          <a:solidFill>
            <a:srgbClr val="FFCC99"/>
          </a:solidFill>
        </a:ln>
        <a:effectLst/>
      </dsp:spPr>
      <dsp:style>
        <a:lnRef idx="0">
          <a:scrgbClr r="0" g="0" b="0"/>
        </a:lnRef>
        <a:fillRef idx="1">
          <a:scrgbClr r="0" g="0" b="0"/>
        </a:fillRef>
        <a:effectRef idx="0">
          <a:scrgbClr r="0" g="0" b="0"/>
        </a:effectRef>
        <a:fontRef idx="minor"/>
      </dsp:style>
    </dsp:sp>
    <dsp:sp modelId="{FBF224B4-429F-4B3B-805C-6C3E246FD8F7}">
      <dsp:nvSpPr>
        <dsp:cNvPr id="0" name=""/>
        <dsp:cNvSpPr/>
      </dsp:nvSpPr>
      <dsp:spPr>
        <a:xfrm>
          <a:off x="0" y="290429"/>
          <a:ext cx="4166883" cy="1748465"/>
        </a:xfrm>
        <a:prstGeom prst="round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Las  reuniones colegiadas, solo resultarán significativas en la medida en que las y los docentes, de manera individual y colectiva, pongan </a:t>
          </a:r>
          <a:r>
            <a:rPr lang="es-ES" sz="1200" kern="1200" dirty="0">
              <a:solidFill>
                <a:srgbClr val="C00000"/>
              </a:solidFill>
              <a:latin typeface="Tahoma" panose="020B0604030504040204" pitchFamily="34" charset="0"/>
              <a:ea typeface="Tahoma" panose="020B0604030504040204" pitchFamily="34" charset="0"/>
              <a:cs typeface="Tahoma" panose="020B0604030504040204" pitchFamily="34" charset="0"/>
            </a:rPr>
            <a:t>en el centro el aprendizaje </a:t>
          </a:r>
          <a:r>
            <a:rPr lang="es-ES" sz="1200" kern="1200" dirty="0">
              <a:latin typeface="Tahoma" panose="020B0604030504040204" pitchFamily="34" charset="0"/>
              <a:ea typeface="Tahoma" panose="020B0604030504040204" pitchFamily="34" charset="0"/>
              <a:cs typeface="Tahoma" panose="020B0604030504040204" pitchFamily="34" charset="0"/>
            </a:rPr>
            <a:t>de sus estudiantes y la mejora de su práctica y es justamente bajo esta premisa que la reflexión sobre la práctica cobra importancia.</a:t>
          </a:r>
          <a:endParaRPr lang="es-MX" sz="1200" kern="1200" dirty="0">
            <a:latin typeface="Tahoma" panose="020B0604030504040204" pitchFamily="34" charset="0"/>
            <a:ea typeface="Tahoma" panose="020B0604030504040204" pitchFamily="34" charset="0"/>
            <a:cs typeface="Tahoma" panose="020B0604030504040204" pitchFamily="34" charset="0"/>
          </a:endParaRPr>
        </a:p>
      </dsp:txBody>
      <dsp:txXfrm>
        <a:off x="85353" y="375782"/>
        <a:ext cx="3996177" cy="1577759"/>
      </dsp:txXfrm>
    </dsp:sp>
    <dsp:sp modelId="{34B5D76D-8B58-48FA-A6FF-70BFEFB7340E}">
      <dsp:nvSpPr>
        <dsp:cNvPr id="0" name=""/>
        <dsp:cNvSpPr/>
      </dsp:nvSpPr>
      <dsp:spPr>
        <a:xfrm>
          <a:off x="4773395" y="105315"/>
          <a:ext cx="4026315" cy="2072319"/>
        </a:xfrm>
        <a:prstGeom prst="round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00B050"/>
              </a:solidFill>
              <a:latin typeface="Tahoma" panose="020B0604030504040204" pitchFamily="34" charset="0"/>
              <a:ea typeface="Tahoma" panose="020B0604030504040204" pitchFamily="34" charset="0"/>
              <a:cs typeface="Tahoma" panose="020B0604030504040204" pitchFamily="34" charset="0"/>
            </a:rPr>
            <a:t>¿Sobre qué reflexionar?, ¿cómo podría realizarse la reflexión?, ¿qué se puede lograr al reflexionar sobre la práctica? </a:t>
          </a:r>
        </a:p>
        <a:p>
          <a:pPr marL="0" lvl="0" indent="0" algn="l"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*Las estrategias de enseñanza que se implementan. </a:t>
          </a:r>
        </a:p>
        <a:p>
          <a:pPr marL="0" lvl="0" indent="0" algn="l"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*La participación de las y los estudiantes. </a:t>
          </a:r>
        </a:p>
        <a:p>
          <a:pPr marL="0" lvl="0" indent="0" algn="l"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*El desarrollo de conocimientos, habilidades y valores por parte de las y los estudiantes.</a:t>
          </a:r>
        </a:p>
        <a:p>
          <a:pPr marL="0" lvl="0" indent="0" algn="l"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*El ambiente y convivencia que se genera. </a:t>
          </a:r>
        </a:p>
        <a:p>
          <a:pPr marL="0" lvl="0" indent="0" algn="l"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*Lo que experimenta la maestra o el maestro en el aula.</a:t>
          </a:r>
          <a:endParaRPr lang="es-MX" sz="1200" kern="1200" dirty="0">
            <a:latin typeface="Tahoma" panose="020B0604030504040204" pitchFamily="34" charset="0"/>
            <a:ea typeface="Tahoma" panose="020B0604030504040204" pitchFamily="34" charset="0"/>
            <a:cs typeface="Tahoma" panose="020B0604030504040204" pitchFamily="34" charset="0"/>
          </a:endParaRPr>
        </a:p>
      </dsp:txBody>
      <dsp:txXfrm>
        <a:off x="4874557" y="206477"/>
        <a:ext cx="3823991" cy="1869995"/>
      </dsp:txXfrm>
    </dsp:sp>
    <dsp:sp modelId="{56848027-C085-4A3A-B5ED-977695E4CAA6}">
      <dsp:nvSpPr>
        <dsp:cNvPr id="0" name=""/>
        <dsp:cNvSpPr/>
      </dsp:nvSpPr>
      <dsp:spPr>
        <a:xfrm>
          <a:off x="258748" y="2651533"/>
          <a:ext cx="4051311" cy="1692411"/>
        </a:xfrm>
        <a:prstGeom prst="round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rgbClr val="C00000"/>
              </a:solidFill>
              <a:latin typeface="Tahoma" panose="020B0604030504040204" pitchFamily="34" charset="0"/>
              <a:ea typeface="Tahoma" panose="020B0604030504040204" pitchFamily="34" charset="0"/>
              <a:cs typeface="Tahoma" panose="020B0604030504040204" pitchFamily="34" charset="0"/>
            </a:rPr>
            <a:t>La reflexión que hace la o el docente de su práctica </a:t>
          </a:r>
          <a:r>
            <a:rPr lang="es-ES" sz="1200" kern="1200" dirty="0">
              <a:latin typeface="Tahoma" panose="020B0604030504040204" pitchFamily="34" charset="0"/>
              <a:ea typeface="Tahoma" panose="020B0604030504040204" pitchFamily="34" charset="0"/>
              <a:cs typeface="Tahoma" panose="020B0604030504040204" pitchFamily="34" charset="0"/>
            </a:rPr>
            <a:t>puede realizarla de manera individual, lo cual es un buen ejercicio si se utiliza “como un medio para estimular el desarrollo de la capacidad de observarse a sí mismo y de emprender un diálogo crítico consigo mismo y con todo lo que se piensa y se hace;...” (Domingo, 2021, p. 9).</a:t>
          </a:r>
          <a:endParaRPr lang="es-MX" sz="1200" kern="1200" dirty="0">
            <a:latin typeface="Tahoma" panose="020B0604030504040204" pitchFamily="34" charset="0"/>
            <a:ea typeface="Tahoma" panose="020B0604030504040204" pitchFamily="34" charset="0"/>
            <a:cs typeface="Tahoma" panose="020B0604030504040204" pitchFamily="34" charset="0"/>
          </a:endParaRPr>
        </a:p>
      </dsp:txBody>
      <dsp:txXfrm>
        <a:off x="341365" y="2734150"/>
        <a:ext cx="3886077" cy="1527177"/>
      </dsp:txXfrm>
    </dsp:sp>
    <dsp:sp modelId="{744F192B-6CA6-4A31-8CB1-1660F29C14AE}">
      <dsp:nvSpPr>
        <dsp:cNvPr id="0" name=""/>
        <dsp:cNvSpPr/>
      </dsp:nvSpPr>
      <dsp:spPr>
        <a:xfrm>
          <a:off x="4693059" y="2651542"/>
          <a:ext cx="4171540" cy="1901944"/>
        </a:xfrm>
        <a:prstGeom prst="roundRect">
          <a:avLst/>
        </a:prstGeom>
        <a:solidFill>
          <a:schemeClr val="lt1">
            <a:hueOff val="0"/>
            <a:satOff val="0"/>
            <a:lumOff val="0"/>
            <a:alphaOff val="0"/>
          </a:schemeClr>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rgbClr val="00B050"/>
              </a:solidFill>
              <a:latin typeface="Tahoma" panose="020B0604030504040204" pitchFamily="34" charset="0"/>
              <a:ea typeface="Tahoma" panose="020B0604030504040204" pitchFamily="34" charset="0"/>
              <a:cs typeface="Tahoma" panose="020B0604030504040204" pitchFamily="34" charset="0"/>
            </a:rPr>
            <a:t>La reflexión se enriquece cuando se realiza en colectivo</a:t>
          </a:r>
          <a:r>
            <a:rPr lang="es-ES" sz="1200" kern="1200" dirty="0">
              <a:latin typeface="Tahoma" panose="020B0604030504040204" pitchFamily="34" charset="0"/>
              <a:ea typeface="Tahoma" panose="020B0604030504040204" pitchFamily="34" charset="0"/>
              <a:cs typeface="Tahoma" panose="020B0604030504040204" pitchFamily="34" charset="0"/>
            </a:rPr>
            <a:t>, esto permite:</a:t>
          </a:r>
        </a:p>
        <a:p>
          <a:pPr marL="0" lvl="0" indent="0" algn="just"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El que surjan ideas, opiniones, puntos de vista, que pueden ayudar a mejorar, pero también a prever dificultades.</a:t>
          </a:r>
        </a:p>
        <a:p>
          <a:pPr marL="0" lvl="0" indent="0" algn="just"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 Aprender otras prácticas o estrategias.</a:t>
          </a:r>
        </a:p>
        <a:p>
          <a:pPr marL="0" lvl="0" indent="0" algn="just"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Darse cuenta que no están solas y solos. </a:t>
          </a:r>
        </a:p>
        <a:p>
          <a:pPr marL="0" lvl="0" indent="0" algn="just" defTabSz="533400">
            <a:lnSpc>
              <a:spcPct val="90000"/>
            </a:lnSpc>
            <a:spcBef>
              <a:spcPct val="0"/>
            </a:spcBef>
            <a:spcAft>
              <a:spcPct val="35000"/>
            </a:spcAft>
            <a:buNone/>
          </a:pPr>
          <a:r>
            <a:rPr lang="es-ES" sz="1200" kern="1200" dirty="0">
              <a:latin typeface="Tahoma" panose="020B0604030504040204" pitchFamily="34" charset="0"/>
              <a:ea typeface="Tahoma" panose="020B0604030504040204" pitchFamily="34" charset="0"/>
              <a:cs typeface="Tahoma" panose="020B0604030504040204" pitchFamily="34" charset="0"/>
            </a:rPr>
            <a:t>Reconocer que la colectividad es una buena aliada para enfrentar dificultades.</a:t>
          </a:r>
          <a:endParaRPr lang="es-MX" sz="1100" kern="1200" dirty="0">
            <a:latin typeface="Tahoma" panose="020B0604030504040204" pitchFamily="34" charset="0"/>
            <a:ea typeface="Tahoma" panose="020B0604030504040204" pitchFamily="34" charset="0"/>
            <a:cs typeface="Tahoma" panose="020B0604030504040204" pitchFamily="34" charset="0"/>
          </a:endParaRPr>
        </a:p>
      </dsp:txBody>
      <dsp:txXfrm>
        <a:off x="4785904" y="2744387"/>
        <a:ext cx="3985850" cy="1716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A603C-40C2-4727-BA18-D9E7D927B1F5}">
      <dsp:nvSpPr>
        <dsp:cNvPr id="0" name=""/>
        <dsp:cNvSpPr/>
      </dsp:nvSpPr>
      <dsp:spPr>
        <a:xfrm rot="5400000">
          <a:off x="1097132" y="1321879"/>
          <a:ext cx="1169088" cy="1330965"/>
        </a:xfrm>
        <a:prstGeom prst="bentUpArrow">
          <a:avLst>
            <a:gd name="adj1" fmla="val 32840"/>
            <a:gd name="adj2" fmla="val 25000"/>
            <a:gd name="adj3" fmla="val 3578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4E7B0-9BD8-4B33-B4D0-662D1717EACB}">
      <dsp:nvSpPr>
        <dsp:cNvPr id="0" name=""/>
        <dsp:cNvSpPr/>
      </dsp:nvSpPr>
      <dsp:spPr>
        <a:xfrm>
          <a:off x="787394" y="25921"/>
          <a:ext cx="1968056" cy="1377575"/>
        </a:xfrm>
        <a:prstGeom prst="roundRect">
          <a:avLst>
            <a:gd name="adj" fmla="val 16670"/>
          </a:avLst>
        </a:prstGeom>
        <a:solidFill>
          <a:srgbClr val="99003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Planear colectivamente una situación de aprendizaje o un proyecto.</a:t>
          </a:r>
          <a:endParaRPr lang="es-MX" sz="1600" b="1" kern="1200" dirty="0"/>
        </a:p>
      </dsp:txBody>
      <dsp:txXfrm>
        <a:off x="854654" y="93181"/>
        <a:ext cx="1833536" cy="1243055"/>
      </dsp:txXfrm>
    </dsp:sp>
    <dsp:sp modelId="{B0197CE5-B23E-4A8B-9F4E-528E60C0AA6D}">
      <dsp:nvSpPr>
        <dsp:cNvPr id="0" name=""/>
        <dsp:cNvSpPr/>
      </dsp:nvSpPr>
      <dsp:spPr>
        <a:xfrm>
          <a:off x="2755451" y="157304"/>
          <a:ext cx="1431376" cy="1113417"/>
        </a:xfrm>
        <a:prstGeom prst="rect">
          <a:avLst/>
        </a:prstGeom>
        <a:noFill/>
        <a:ln>
          <a:noFill/>
        </a:ln>
        <a:effectLst/>
      </dsp:spPr>
      <dsp:style>
        <a:lnRef idx="0">
          <a:scrgbClr r="0" g="0" b="0"/>
        </a:lnRef>
        <a:fillRef idx="0">
          <a:scrgbClr r="0" g="0" b="0"/>
        </a:fillRef>
        <a:effectRef idx="0">
          <a:scrgbClr r="0" g="0" b="0"/>
        </a:effectRef>
        <a:fontRef idx="minor"/>
      </dsp:style>
    </dsp:sp>
    <dsp:sp modelId="{F1C618E7-4544-456A-AE1C-F8F2FD6486AA}">
      <dsp:nvSpPr>
        <dsp:cNvPr id="0" name=""/>
        <dsp:cNvSpPr/>
      </dsp:nvSpPr>
      <dsp:spPr>
        <a:xfrm rot="5400000">
          <a:off x="2728860" y="2869351"/>
          <a:ext cx="1169088" cy="1330965"/>
        </a:xfrm>
        <a:prstGeom prst="bentUpArrow">
          <a:avLst>
            <a:gd name="adj1" fmla="val 32840"/>
            <a:gd name="adj2" fmla="val 25000"/>
            <a:gd name="adj3" fmla="val 35780"/>
          </a:avLst>
        </a:prstGeom>
        <a:solidFill>
          <a:srgbClr val="99003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A7A10-DC6B-45E5-A521-B693B3E5066A}">
      <dsp:nvSpPr>
        <dsp:cNvPr id="0" name=""/>
        <dsp:cNvSpPr/>
      </dsp:nvSpPr>
      <dsp:spPr>
        <a:xfrm>
          <a:off x="2419122" y="1573393"/>
          <a:ext cx="1968056" cy="1377575"/>
        </a:xfrm>
        <a:prstGeom prst="roundRect">
          <a:avLst>
            <a:gd name="adj" fmla="val 16670"/>
          </a:avLst>
        </a:prstGeom>
        <a:solidFill>
          <a:schemeClr val="accent2">
            <a:shade val="80000"/>
            <a:hueOff val="-227502"/>
            <a:satOff val="4255"/>
            <a:lumOff val="13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Dialogar con docentes o equipos docentes de otras escuelas.</a:t>
          </a:r>
          <a:endParaRPr lang="es-MX" sz="1600" b="1" kern="1200" dirty="0"/>
        </a:p>
      </dsp:txBody>
      <dsp:txXfrm>
        <a:off x="2486382" y="1640653"/>
        <a:ext cx="1833536" cy="1243055"/>
      </dsp:txXfrm>
    </dsp:sp>
    <dsp:sp modelId="{5E961647-2B30-48BF-9494-E95B41AE206B}">
      <dsp:nvSpPr>
        <dsp:cNvPr id="0" name=""/>
        <dsp:cNvSpPr/>
      </dsp:nvSpPr>
      <dsp:spPr>
        <a:xfrm>
          <a:off x="4387179" y="1704776"/>
          <a:ext cx="1431376" cy="1113417"/>
        </a:xfrm>
        <a:prstGeom prst="rect">
          <a:avLst/>
        </a:prstGeom>
        <a:noFill/>
        <a:ln>
          <a:noFill/>
        </a:ln>
        <a:effectLst/>
      </dsp:spPr>
      <dsp:style>
        <a:lnRef idx="0">
          <a:scrgbClr r="0" g="0" b="0"/>
        </a:lnRef>
        <a:fillRef idx="0">
          <a:scrgbClr r="0" g="0" b="0"/>
        </a:fillRef>
        <a:effectRef idx="0">
          <a:scrgbClr r="0" g="0" b="0"/>
        </a:effectRef>
        <a:fontRef idx="minor"/>
      </dsp:style>
    </dsp:sp>
    <dsp:sp modelId="{F46E67A7-B5EF-4DC7-9CA7-B7C119FAD03E}">
      <dsp:nvSpPr>
        <dsp:cNvPr id="0" name=""/>
        <dsp:cNvSpPr/>
      </dsp:nvSpPr>
      <dsp:spPr>
        <a:xfrm>
          <a:off x="4050850" y="3023030"/>
          <a:ext cx="2273754" cy="1377575"/>
        </a:xfrm>
        <a:prstGeom prst="roundRect">
          <a:avLst>
            <a:gd name="adj" fmla="val 16670"/>
          </a:avLst>
        </a:prstGeom>
        <a:solidFill>
          <a:schemeClr val="accent2">
            <a:shade val="80000"/>
            <a:hueOff val="-455004"/>
            <a:satOff val="8510"/>
            <a:lumOff val="27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Organizar círculos de estudio sobre temas didácticos y su vinculación con experiencias de aula.</a:t>
          </a:r>
          <a:endParaRPr lang="es-MX" sz="1600" b="1" kern="1200" dirty="0"/>
        </a:p>
      </dsp:txBody>
      <dsp:txXfrm>
        <a:off x="4118110" y="3090290"/>
        <a:ext cx="2139234" cy="124305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F7ADF-2521-414F-A57C-A138C60CA535}" type="datetimeFigureOut">
              <a:rPr lang="es-MX" smtClean="0"/>
              <a:t>22/02/2026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65F04-5597-43DD-BF5C-3FEB11023600}" type="slidenum">
              <a:rPr lang="es-MX" smtClean="0"/>
              <a:t>‹Nº›</a:t>
            </a:fld>
            <a:endParaRPr lang="es-MX" dirty="0"/>
          </a:p>
        </p:txBody>
      </p:sp>
    </p:spTree>
    <p:extLst>
      <p:ext uri="{BB962C8B-B14F-4D97-AF65-F5344CB8AC3E}">
        <p14:creationId xmlns:p14="http://schemas.microsoft.com/office/powerpoint/2010/main" val="12998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E65F04-5597-43DD-BF5C-3FEB11023600}" type="slidenum">
              <a:rPr lang="es-MX" smtClean="0"/>
              <a:t>1</a:t>
            </a:fld>
            <a:endParaRPr lang="es-MX" dirty="0"/>
          </a:p>
        </p:txBody>
      </p:sp>
    </p:spTree>
    <p:extLst>
      <p:ext uri="{BB962C8B-B14F-4D97-AF65-F5344CB8AC3E}">
        <p14:creationId xmlns:p14="http://schemas.microsoft.com/office/powerpoint/2010/main" val="176563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1E91C-643B-1D19-0C54-7E66F470BE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F3F30F-F845-AE04-7521-139293308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F13F826-E810-7006-5943-800B3615CA37}"/>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E0A017A3-0CB2-8652-DF4B-F797A6C6904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02B4331-FEF9-2F61-4932-15BA6AF8484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700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C3A66-7A17-8E98-83E3-237946541A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EB5B9AD-C546-1143-05F7-92FD7518AB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A0B3D7-E009-12BA-E61B-07E25393A42B}"/>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643BA8D-F11D-DFA5-A785-013DE59CD29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9700404-893A-A7BD-8992-CF399F813B5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4879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DB7A6A-FA1D-CAED-82B9-F5C0BBDED0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A056C8C-E639-9A15-9265-C75ADE6654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C6BB66E-DCE3-6A85-6404-3A7192AED788}"/>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E997A5AB-CBE7-AFA2-9F35-3986527D7B1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E339A39-1C05-88A9-15A4-A56D932DC071}"/>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0761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rgbClr val="0070C0"/>
                </a:solidFill>
                <a:latin typeface="Arial"/>
                <a:cs typeface="Arial"/>
              </a:defRPr>
            </a:lvl1pPr>
          </a:lstStyle>
          <a:p>
            <a:pPr marL="3025140" marR="3810" indent="-3016091">
              <a:lnSpc>
                <a:spcPct val="101400"/>
              </a:lnSpc>
              <a:spcBef>
                <a:spcPts val="8"/>
              </a:spcBef>
            </a:pPr>
            <a:r>
              <a:rPr lang="es-MX" spc="-56" dirty="0"/>
              <a:t>"Este </a:t>
            </a:r>
            <a:r>
              <a:rPr lang="es-MX" spc="-49" dirty="0"/>
              <a:t>programa </a:t>
            </a:r>
            <a:r>
              <a:rPr lang="es-MX" spc="-90" dirty="0"/>
              <a:t>es </a:t>
            </a:r>
            <a:r>
              <a:rPr lang="es-MX" spc="-30" dirty="0"/>
              <a:t>público </a:t>
            </a:r>
            <a:r>
              <a:rPr lang="es-MX" spc="-38" dirty="0"/>
              <a:t>ajeno </a:t>
            </a:r>
            <a:r>
              <a:rPr lang="es-MX" spc="-83" dirty="0"/>
              <a:t>a </a:t>
            </a:r>
            <a:r>
              <a:rPr lang="es-MX" spc="-34" dirty="0"/>
              <a:t>cualquier </a:t>
            </a:r>
            <a:r>
              <a:rPr lang="es-MX" spc="-15" dirty="0"/>
              <a:t>partido </a:t>
            </a:r>
            <a:r>
              <a:rPr lang="es-MX" spc="-23" dirty="0"/>
              <a:t>político. </a:t>
            </a:r>
            <a:r>
              <a:rPr lang="es-MX" spc="-68" dirty="0"/>
              <a:t>Queda </a:t>
            </a:r>
            <a:r>
              <a:rPr lang="es-MX" spc="-23" dirty="0"/>
              <a:t>prohibido </a:t>
            </a:r>
            <a:r>
              <a:rPr lang="es-MX" spc="-30" dirty="0"/>
              <a:t>el </a:t>
            </a:r>
            <a:r>
              <a:rPr lang="es-MX" spc="-60" dirty="0"/>
              <a:t>uso </a:t>
            </a:r>
            <a:r>
              <a:rPr lang="es-MX" spc="-53" dirty="0"/>
              <a:t>para </a:t>
            </a:r>
            <a:r>
              <a:rPr lang="es-MX" spc="-38" dirty="0"/>
              <a:t>fines </a:t>
            </a:r>
            <a:r>
              <a:rPr lang="es-MX" spc="-26" dirty="0"/>
              <a:t>distintos </a:t>
            </a:r>
            <a:r>
              <a:rPr lang="es-MX" spc="-83" dirty="0"/>
              <a:t>a </a:t>
            </a:r>
            <a:r>
              <a:rPr lang="es-MX" spc="-49" dirty="0"/>
              <a:t>los establecidos en </a:t>
            </a:r>
            <a:r>
              <a:rPr lang="es-MX" spc="-281" dirty="0"/>
              <a:t> </a:t>
            </a:r>
            <a:r>
              <a:rPr lang="es-MX" spc="-30" dirty="0"/>
              <a:t>el</a:t>
            </a:r>
            <a:r>
              <a:rPr lang="es-MX" spc="-60" dirty="0"/>
              <a:t> </a:t>
            </a:r>
            <a:r>
              <a:rPr lang="es-MX" spc="-38" dirty="0"/>
              <a:t>programa".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4806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FC849-44D3-5344-6B47-046DDC9789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630073-FD5B-0A4D-23D2-0EBA1C7622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B3DC6A-4BFE-9321-7CA8-D0B6FCEED49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7D3B625-002A-2570-63A7-F4180AC9285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BC0015A-9549-A169-638A-441762450119}"/>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29087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282C0-D9A7-3859-8138-0681D5C37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018AE5-EDCE-C08A-B615-023FED865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28CA2D-08E2-4A32-B6A9-B4A5E0A844F9}"/>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6CF2986-034B-CFE2-66F9-7E8128730C7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DEBB73F-EECA-4353-2960-0753B7CA524C}"/>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97398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D7606-2945-E5CC-89D7-2E18F2947F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58CDB24-E628-B000-925E-EEDE39E8E44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4A21150-08DB-1D11-6F7E-C2FE0D8CDC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1121330-58C5-863F-F10A-A395155711BE}"/>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63AF4B1F-69DF-A7F6-D33B-3CA961F5DD6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1FF3B1E-D744-35A9-B60B-5DE6E169CC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413631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51441-DB5A-523C-248A-3D81FBD451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15248DF-8CAF-5FFB-C9BB-8A8C75798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AE430E-2A18-C19E-58CB-79F942673F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0BE9605-B45D-AD7D-975A-1215CBB4F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088B06-B8C9-617B-CF39-D7D7F72370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E4570A-98B9-E2F5-487A-8A3EB381C6FA}"/>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8" name="Marcador de pie de página 7">
            <a:extLst>
              <a:ext uri="{FF2B5EF4-FFF2-40B4-BE49-F238E27FC236}">
                <a16:creationId xmlns:a16="http://schemas.microsoft.com/office/drawing/2014/main" id="{39150D94-47F5-5BA0-97F1-D93097FD6415}"/>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3E96644C-A64E-E1D3-242D-BF19FA30DD0F}"/>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61781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C19A4-76A1-C9C3-39E4-1B42ADD746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B0E4DFD-C3E1-68C9-8460-A5FD42FE73B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4" name="Marcador de pie de página 3">
            <a:extLst>
              <a:ext uri="{FF2B5EF4-FFF2-40B4-BE49-F238E27FC236}">
                <a16:creationId xmlns:a16="http://schemas.microsoft.com/office/drawing/2014/main" id="{5B624969-3C0F-BFBF-E1DC-59E2F239E5D4}"/>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6C93476-E75D-5854-CBE3-01C9E579C49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58866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D0D2EE-A020-E719-0B31-72D587174E23}"/>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3" name="Marcador de pie de página 2">
            <a:extLst>
              <a:ext uri="{FF2B5EF4-FFF2-40B4-BE49-F238E27FC236}">
                <a16:creationId xmlns:a16="http://schemas.microsoft.com/office/drawing/2014/main" id="{810048DA-1994-7813-30A9-DDAE733C40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1159E917-5931-CB54-719B-7DFB1E4287EA}"/>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8031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7609F-487C-A004-28BD-F83819B734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07277D-2202-EB70-35BC-986D53DFE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08E550D-2035-0E27-7A49-79AF2BCA5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43C410-2565-FA6F-D461-B3FBF183C91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A1D079A1-83F7-065D-6D0B-AAFC1B4182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BFF6B2E-1212-5940-ABCF-704C1E52E7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6012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49016-8425-C6F9-185E-F0952DB69A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C30FB8C-C470-1D2F-C4A4-20FC143FA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B78A71A2-D7A2-5607-05B6-7ABA245EE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0AA4F2-F254-40EC-0BC8-31C15A24444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BF60D54F-FEC8-BEB5-11AF-39F608F125A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F0DD95-7785-158F-2ABD-4C6EE49AF14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21628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D548FF-3DC3-01ED-9780-0A08FCD0B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C07764-2494-206E-8DE6-85DCF27CD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599DF26-68A3-899E-862F-C36EEE609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D9A62462-0A58-039F-0D9B-E602243C3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36522A43-E78E-E058-C8E9-F6A3E1FE8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00349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gestion.cte.sep.gob.mx/insumos/docs/2526_s2_t9_orgcompleta_insumo1.pdf"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dus.us.es/items/90840b09-d72d-4be5-b884-4edc392548b5"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dalyc.org/journal/3845/384555587005/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www.redalyc.org/journal/853/8537036500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www.gob.mx/lineadelavida"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980AACD-A02C-9D18-0B98-D8543204F042}"/>
              </a:ext>
            </a:extLst>
          </p:cNvPr>
          <p:cNvSpPr txBox="1"/>
          <p:nvPr/>
        </p:nvSpPr>
        <p:spPr>
          <a:xfrm>
            <a:off x="3772911" y="1010286"/>
            <a:ext cx="4880471" cy="1815882"/>
          </a:xfrm>
          <a:prstGeom prst="rect">
            <a:avLst/>
          </a:prstGeom>
          <a:noFill/>
        </p:spPr>
        <p:txBody>
          <a:bodyPr wrap="square">
            <a:spAutoFit/>
          </a:bodyPr>
          <a:lstStyle/>
          <a:p>
            <a:r>
              <a:rPr lang="es-MX" sz="2800" b="1" dirty="0">
                <a:solidFill>
                  <a:srgbClr val="800000"/>
                </a:solidFill>
                <a:latin typeface="Amasis MT Pro Black" panose="02040A04050005020304" pitchFamily="18" charset="0"/>
              </a:rPr>
              <a:t>Orientaciones para la </a:t>
            </a:r>
          </a:p>
          <a:p>
            <a:r>
              <a:rPr lang="es-MX" sz="2800" b="1" dirty="0">
                <a:solidFill>
                  <a:srgbClr val="800000"/>
                </a:solidFill>
                <a:latin typeface="Amasis MT Pro Black" panose="02040A04050005020304" pitchFamily="18" charset="0"/>
              </a:rPr>
              <a:t>Quinta Sesión</a:t>
            </a:r>
          </a:p>
          <a:p>
            <a:r>
              <a:rPr lang="es-MX" sz="2800" b="1" dirty="0">
                <a:solidFill>
                  <a:srgbClr val="800000"/>
                </a:solidFill>
                <a:latin typeface="Amasis MT Pro Black" panose="02040A04050005020304" pitchFamily="18" charset="0"/>
              </a:rPr>
              <a:t>Ordinaria del Consejo</a:t>
            </a:r>
          </a:p>
          <a:p>
            <a:r>
              <a:rPr lang="es-MX" sz="2800" b="1" dirty="0">
                <a:solidFill>
                  <a:srgbClr val="800000"/>
                </a:solidFill>
                <a:latin typeface="Amasis MT Pro Black" panose="02040A04050005020304" pitchFamily="18" charset="0"/>
              </a:rPr>
              <a:t>Técnico Escolar </a:t>
            </a:r>
          </a:p>
        </p:txBody>
      </p:sp>
      <p:sp>
        <p:nvSpPr>
          <p:cNvPr id="7" name="CuadroTexto 6">
            <a:extLst>
              <a:ext uri="{FF2B5EF4-FFF2-40B4-BE49-F238E27FC236}">
                <a16:creationId xmlns:a16="http://schemas.microsoft.com/office/drawing/2014/main" id="{BDEDBB54-627E-9E97-AD65-3F5EC7EDA5CE}"/>
              </a:ext>
            </a:extLst>
          </p:cNvPr>
          <p:cNvSpPr txBox="1"/>
          <p:nvPr/>
        </p:nvSpPr>
        <p:spPr>
          <a:xfrm>
            <a:off x="8519939" y="5520366"/>
            <a:ext cx="3129516" cy="646331"/>
          </a:xfrm>
          <a:prstGeom prst="rect">
            <a:avLst/>
          </a:prstGeom>
          <a:noFill/>
        </p:spPr>
        <p:txBody>
          <a:bodyPr wrap="square">
            <a:spAutoFit/>
          </a:bodyPr>
          <a:lstStyle/>
          <a:p>
            <a:r>
              <a:rPr lang="es-MX" dirty="0">
                <a:solidFill>
                  <a:srgbClr val="800000"/>
                </a:solidFill>
              </a:rPr>
              <a:t>27 de febrero de 2026</a:t>
            </a:r>
          </a:p>
          <a:p>
            <a:r>
              <a:rPr lang="es-MX" b="1" dirty="0">
                <a:solidFill>
                  <a:srgbClr val="800000"/>
                </a:solidFill>
              </a:rPr>
              <a:t>Ciclo Escolar 2025-2026</a:t>
            </a:r>
          </a:p>
        </p:txBody>
      </p:sp>
      <p:pic>
        <p:nvPicPr>
          <p:cNvPr id="8" name="Imagen 7">
            <a:extLst>
              <a:ext uri="{FF2B5EF4-FFF2-40B4-BE49-F238E27FC236}">
                <a16:creationId xmlns:a16="http://schemas.microsoft.com/office/drawing/2014/main" id="{3D757EBE-84B1-A966-A225-ED5D1B334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31186" y="1003991"/>
            <a:ext cx="1947199" cy="1726805"/>
          </a:xfrm>
          <a:prstGeom prst="ellipse">
            <a:avLst/>
          </a:prstGeom>
          <a:ln>
            <a:noFill/>
          </a:ln>
          <a:effectLst>
            <a:softEdge rad="112500"/>
          </a:effectLst>
        </p:spPr>
      </p:pic>
      <p:pic>
        <p:nvPicPr>
          <p:cNvPr id="5" name="Imagen 4">
            <a:extLst>
              <a:ext uri="{FF2B5EF4-FFF2-40B4-BE49-F238E27FC236}">
                <a16:creationId xmlns:a16="http://schemas.microsoft.com/office/drawing/2014/main" id="{99CA8AC9-D1C0-497D-A364-12D61AE17C47}"/>
              </a:ext>
            </a:extLst>
          </p:cNvPr>
          <p:cNvPicPr>
            <a:picLocks noChangeAspect="1"/>
          </p:cNvPicPr>
          <p:nvPr/>
        </p:nvPicPr>
        <p:blipFill rotWithShape="1">
          <a:blip r:embed="rId4"/>
          <a:srcRect r="6539"/>
          <a:stretch/>
        </p:blipFill>
        <p:spPr>
          <a:xfrm>
            <a:off x="613615" y="2724501"/>
            <a:ext cx="10016286" cy="2705478"/>
          </a:xfrm>
          <a:prstGeom prst="rect">
            <a:avLst/>
          </a:prstGeom>
        </p:spPr>
      </p:pic>
    </p:spTree>
    <p:extLst>
      <p:ext uri="{BB962C8B-B14F-4D97-AF65-F5344CB8AC3E}">
        <p14:creationId xmlns:p14="http://schemas.microsoft.com/office/powerpoint/2010/main" val="317977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289D2041-9619-4ED0-6704-A1531AC4F52A}"/>
              </a:ext>
            </a:extLst>
          </p:cNvPr>
          <p:cNvPicPr>
            <a:picLocks noChangeAspect="1"/>
          </p:cNvPicPr>
          <p:nvPr/>
        </p:nvPicPr>
        <p:blipFill>
          <a:blip r:embed="rId2"/>
          <a:stretch>
            <a:fillRect/>
          </a:stretch>
        </p:blipFill>
        <p:spPr>
          <a:xfrm>
            <a:off x="713003" y="956954"/>
            <a:ext cx="5354891" cy="467255"/>
          </a:xfrm>
          <a:prstGeom prst="rect">
            <a:avLst/>
          </a:prstGeom>
        </p:spPr>
      </p:pic>
      <p:grpSp>
        <p:nvGrpSpPr>
          <p:cNvPr id="10" name="Group 117">
            <a:extLst>
              <a:ext uri="{FF2B5EF4-FFF2-40B4-BE49-F238E27FC236}">
                <a16:creationId xmlns:a16="http://schemas.microsoft.com/office/drawing/2014/main" id="{084B092C-1AEC-4368-ADFD-8FF1F019A7D9}"/>
              </a:ext>
            </a:extLst>
          </p:cNvPr>
          <p:cNvGrpSpPr>
            <a:grpSpLocks/>
          </p:cNvGrpSpPr>
          <p:nvPr/>
        </p:nvGrpSpPr>
        <p:grpSpPr>
          <a:xfrm>
            <a:off x="713004" y="1552779"/>
            <a:ext cx="3354172" cy="308610"/>
            <a:chOff x="0" y="0"/>
            <a:chExt cx="5598160" cy="308610"/>
          </a:xfrm>
        </p:grpSpPr>
        <p:sp>
          <p:nvSpPr>
            <p:cNvPr id="12" name="Graphic 118">
              <a:extLst>
                <a:ext uri="{FF2B5EF4-FFF2-40B4-BE49-F238E27FC236}">
                  <a16:creationId xmlns:a16="http://schemas.microsoft.com/office/drawing/2014/main" id="{1020A193-B778-4752-8E39-3F257C9F39E0}"/>
                </a:ext>
              </a:extLst>
            </p:cNvPr>
            <p:cNvSpPr/>
            <p:nvPr/>
          </p:nvSpPr>
          <p:spPr>
            <a:xfrm>
              <a:off x="74250" y="9523"/>
              <a:ext cx="883919" cy="226060"/>
            </a:xfrm>
            <a:custGeom>
              <a:avLst/>
              <a:gdLst/>
              <a:ahLst/>
              <a:cxnLst/>
              <a:rect l="l" t="t" r="r" b="b"/>
              <a:pathLst>
                <a:path w="883919" h="226060">
                  <a:moveTo>
                    <a:pt x="811441" y="0"/>
                  </a:moveTo>
                  <a:lnTo>
                    <a:pt x="0" y="0"/>
                  </a:lnTo>
                  <a:lnTo>
                    <a:pt x="0" y="189572"/>
                  </a:lnTo>
                  <a:lnTo>
                    <a:pt x="2828" y="203581"/>
                  </a:lnTo>
                  <a:lnTo>
                    <a:pt x="10544" y="215022"/>
                  </a:lnTo>
                  <a:lnTo>
                    <a:pt x="21988" y="222735"/>
                  </a:lnTo>
                  <a:lnTo>
                    <a:pt x="36004" y="225564"/>
                  </a:lnTo>
                  <a:lnTo>
                    <a:pt x="883437" y="225564"/>
                  </a:lnTo>
                  <a:lnTo>
                    <a:pt x="883437" y="71996"/>
                  </a:lnTo>
                  <a:lnTo>
                    <a:pt x="877779" y="43971"/>
                  </a:lnTo>
                  <a:lnTo>
                    <a:pt x="862350" y="21086"/>
                  </a:lnTo>
                  <a:lnTo>
                    <a:pt x="839465" y="5657"/>
                  </a:lnTo>
                  <a:lnTo>
                    <a:pt x="811441" y="0"/>
                  </a:lnTo>
                  <a:close/>
                </a:path>
              </a:pathLst>
            </a:custGeom>
            <a:solidFill>
              <a:srgbClr val="FEE4B9"/>
            </a:solidFill>
          </p:spPr>
          <p:txBody>
            <a:bodyPr wrap="square" lIns="0" tIns="0" rIns="0" bIns="0" rtlCol="0">
              <a:prstTxWarp prst="textNoShape">
                <a:avLst/>
              </a:prstTxWarp>
              <a:noAutofit/>
            </a:bodyPr>
            <a:lstStyle/>
            <a:p>
              <a:endParaRPr lang="es-MX"/>
            </a:p>
          </p:txBody>
        </p:sp>
        <p:sp>
          <p:nvSpPr>
            <p:cNvPr id="14" name="Graphic 119">
              <a:extLst>
                <a:ext uri="{FF2B5EF4-FFF2-40B4-BE49-F238E27FC236}">
                  <a16:creationId xmlns:a16="http://schemas.microsoft.com/office/drawing/2014/main" id="{45123A2A-EBFC-47F8-88A7-5AA6403AA18B}"/>
                </a:ext>
              </a:extLst>
            </p:cNvPr>
            <p:cNvSpPr/>
            <p:nvPr/>
          </p:nvSpPr>
          <p:spPr>
            <a:xfrm>
              <a:off x="9525" y="9525"/>
              <a:ext cx="5579110" cy="289560"/>
            </a:xfrm>
            <a:custGeom>
              <a:avLst/>
              <a:gdLst/>
              <a:ahLst/>
              <a:cxnLst/>
              <a:rect l="l" t="t" r="r" b="b"/>
              <a:pathLst>
                <a:path w="5579110" h="289560">
                  <a:moveTo>
                    <a:pt x="5579084" y="289090"/>
                  </a:moveTo>
                  <a:lnTo>
                    <a:pt x="81521" y="289090"/>
                  </a:lnTo>
                  <a:lnTo>
                    <a:pt x="49822" y="282672"/>
                  </a:lnTo>
                  <a:lnTo>
                    <a:pt x="23906" y="265183"/>
                  </a:lnTo>
                  <a:lnTo>
                    <a:pt x="6417" y="239267"/>
                  </a:lnTo>
                  <a:lnTo>
                    <a:pt x="0" y="207568"/>
                  </a:lnTo>
                  <a:lnTo>
                    <a:pt x="0" y="0"/>
                  </a:lnTo>
                </a:path>
              </a:pathLst>
            </a:custGeom>
            <a:ln w="19050">
              <a:solidFill>
                <a:srgbClr val="BB6D28"/>
              </a:solidFill>
              <a:prstDash val="solid"/>
            </a:ln>
          </p:spPr>
          <p:txBody>
            <a:bodyPr wrap="square" lIns="0" tIns="0" rIns="0" bIns="0" rtlCol="0">
              <a:prstTxWarp prst="textNoShape">
                <a:avLst/>
              </a:prstTxWarp>
              <a:noAutofit/>
            </a:bodyPr>
            <a:lstStyle/>
            <a:p>
              <a:endParaRPr lang="es-MX"/>
            </a:p>
          </p:txBody>
        </p:sp>
        <p:sp>
          <p:nvSpPr>
            <p:cNvPr id="16" name="Graphic 120">
              <a:extLst>
                <a:ext uri="{FF2B5EF4-FFF2-40B4-BE49-F238E27FC236}">
                  <a16:creationId xmlns:a16="http://schemas.microsoft.com/office/drawing/2014/main" id="{56A20BF6-457D-4B9C-BFAC-01F456882959}"/>
                </a:ext>
              </a:extLst>
            </p:cNvPr>
            <p:cNvSpPr/>
            <p:nvPr/>
          </p:nvSpPr>
          <p:spPr>
            <a:xfrm>
              <a:off x="34925" y="9518"/>
              <a:ext cx="5553710" cy="264160"/>
            </a:xfrm>
            <a:custGeom>
              <a:avLst/>
              <a:gdLst/>
              <a:ahLst/>
              <a:cxnLst/>
              <a:rect l="l" t="t" r="r" b="b"/>
              <a:pathLst>
                <a:path w="5553710" h="264160">
                  <a:moveTo>
                    <a:pt x="5553684" y="263702"/>
                  </a:moveTo>
                  <a:lnTo>
                    <a:pt x="56121" y="263702"/>
                  </a:lnTo>
                  <a:lnTo>
                    <a:pt x="34295" y="259284"/>
                  </a:lnTo>
                  <a:lnTo>
                    <a:pt x="16454" y="247242"/>
                  </a:lnTo>
                  <a:lnTo>
                    <a:pt x="4416" y="229396"/>
                  </a:lnTo>
                  <a:lnTo>
                    <a:pt x="0" y="207568"/>
                  </a:lnTo>
                  <a:lnTo>
                    <a:pt x="0" y="0"/>
                  </a:lnTo>
                </a:path>
              </a:pathLst>
            </a:custGeom>
            <a:ln w="6362">
              <a:solidFill>
                <a:srgbClr val="BB6D28"/>
              </a:solidFill>
              <a:prstDash val="solid"/>
            </a:ln>
          </p:spPr>
          <p:txBody>
            <a:bodyPr wrap="square" lIns="0" tIns="0" rIns="0" bIns="0" rtlCol="0">
              <a:prstTxWarp prst="textNoShape">
                <a:avLst/>
              </a:prstTxWarp>
              <a:noAutofit/>
            </a:bodyPr>
            <a:lstStyle/>
            <a:p>
              <a:endParaRPr lang="es-MX"/>
            </a:p>
          </p:txBody>
        </p:sp>
        <p:sp>
          <p:nvSpPr>
            <p:cNvPr id="17" name="Textbox 121">
              <a:extLst>
                <a:ext uri="{FF2B5EF4-FFF2-40B4-BE49-F238E27FC236}">
                  <a16:creationId xmlns:a16="http://schemas.microsoft.com/office/drawing/2014/main" id="{2D5BCE0C-11DD-4575-90B9-BA745CC91BE7}"/>
                </a:ext>
              </a:extLst>
            </p:cNvPr>
            <p:cNvSpPr txBox="1"/>
            <p:nvPr/>
          </p:nvSpPr>
          <p:spPr>
            <a:xfrm>
              <a:off x="0" y="0"/>
              <a:ext cx="5598160" cy="308610"/>
            </a:xfrm>
            <a:prstGeom prst="rect">
              <a:avLst/>
            </a:prstGeom>
          </p:spPr>
          <p:txBody>
            <a:bodyPr wrap="square" lIns="0" tIns="0" rIns="0" bIns="0" rtlCol="0">
              <a:noAutofit/>
            </a:bodyPr>
            <a:lstStyle/>
            <a:p>
              <a:pPr marL="171450">
                <a:spcBef>
                  <a:spcPts val="35"/>
                </a:spcBef>
                <a:spcAft>
                  <a:spcPts val="0"/>
                </a:spcAft>
              </a:pPr>
              <a:r>
                <a:rPr lang="es-ES" sz="1200" spc="-10">
                  <a:solidFill>
                    <a:srgbClr val="BB6D28"/>
                  </a:solidFill>
                  <a:effectLst/>
                  <a:latin typeface="Arial Black" panose="020B0A04020102020204" pitchFamily="34" charset="0"/>
                  <a:ea typeface="Tahoma" panose="020B0604030504040204" pitchFamily="34" charset="0"/>
                </a:rPr>
                <a:t>Artículo</a:t>
              </a:r>
              <a:endParaRPr lang="es-MX" sz="1100">
                <a:effectLst/>
                <a:latin typeface="Tahoma" panose="020B0604030504040204" pitchFamily="34" charset="0"/>
                <a:ea typeface="Tahoma" panose="020B0604030504040204" pitchFamily="34" charset="0"/>
              </a:endParaRPr>
            </a:p>
          </p:txBody>
        </p:sp>
      </p:grpSp>
      <p:sp>
        <p:nvSpPr>
          <p:cNvPr id="22" name="CuadroTexto 21">
            <a:extLst>
              <a:ext uri="{FF2B5EF4-FFF2-40B4-BE49-F238E27FC236}">
                <a16:creationId xmlns:a16="http://schemas.microsoft.com/office/drawing/2014/main" id="{10E515AE-995F-4CB9-B578-2DE4C6E91A1C}"/>
              </a:ext>
            </a:extLst>
          </p:cNvPr>
          <p:cNvSpPr txBox="1"/>
          <p:nvPr/>
        </p:nvSpPr>
        <p:spPr>
          <a:xfrm>
            <a:off x="2402963" y="1544841"/>
            <a:ext cx="9611833" cy="849976"/>
          </a:xfrm>
          <a:prstGeom prst="rect">
            <a:avLst/>
          </a:prstGeom>
          <a:noFill/>
        </p:spPr>
        <p:txBody>
          <a:bodyPr wrap="square">
            <a:spAutoFit/>
          </a:bodyPr>
          <a:lstStyle/>
          <a:p>
            <a:pPr marL="1918970" marR="1409065" algn="just">
              <a:lnSpc>
                <a:spcPct val="85000"/>
              </a:lnSpc>
              <a:spcBef>
                <a:spcPts val="70"/>
              </a:spcBef>
              <a:spcAft>
                <a:spcPts val="300"/>
              </a:spcAft>
            </a:pP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Reflexionar</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la</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enseñanza</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para</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su</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mejora</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continua.</a:t>
            </a:r>
            <a:r>
              <a:rPr lang="es-ES" sz="1800" u="none" strike="noStrike" spc="-4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¿Es </a:t>
            </a:r>
            <a:r>
              <a:rPr lang="es-ES" sz="1800" u="none" strike="noStrike" spc="-20"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posible?</a:t>
            </a:r>
            <a:r>
              <a:rPr lang="es-ES" sz="1800" u="none" strike="noStrike" spc="-85"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 </a:t>
            </a:r>
            <a:r>
              <a:rPr lang="es-ES" sz="1800" u="none" strike="noStrike" spc="-20" dirty="0">
                <a:solidFill>
                  <a:srgbClr val="990033"/>
                </a:solidFill>
                <a:effectLst/>
                <a:latin typeface="Arial Black" panose="020B0A04020102020204" pitchFamily="34" charset="0"/>
                <a:ea typeface="Tahoma" panose="020B0604030504040204" pitchFamily="34" charset="0"/>
                <a:hlinkClick r:id="rId3">
                  <a:extLst>
                    <a:ext uri="{A12FA001-AC4F-418D-AE19-62706E023703}">
                      <ahyp:hlinkClr xmlns:ahyp="http://schemas.microsoft.com/office/drawing/2018/hyperlinkcolor" val="tx"/>
                    </a:ext>
                  </a:extLst>
                </a:hlinkClick>
              </a:rPr>
              <a:t>¿Cómo?</a:t>
            </a:r>
            <a:endParaRPr lang="es-ES" sz="1800" u="none" strike="noStrike" spc="-20" dirty="0">
              <a:solidFill>
                <a:srgbClr val="990033"/>
              </a:solidFill>
              <a:effectLst/>
              <a:latin typeface="Arial Black" panose="020B0A04020102020204" pitchFamily="34" charset="0"/>
              <a:ea typeface="Tahoma" panose="020B0604030504040204" pitchFamily="34" charset="0"/>
            </a:endParaRPr>
          </a:p>
          <a:p>
            <a:pPr marL="1918970" marR="1409065" algn="just">
              <a:lnSpc>
                <a:spcPct val="85000"/>
              </a:lnSpc>
              <a:spcBef>
                <a:spcPts val="70"/>
              </a:spcBef>
              <a:spcAft>
                <a:spcPts val="300"/>
              </a:spcAft>
            </a:pPr>
            <a:r>
              <a:rPr lang="es-ES" sz="1800" dirty="0">
                <a:solidFill>
                  <a:srgbClr val="BB6D28"/>
                </a:solidFill>
                <a:effectLst/>
                <a:latin typeface="Arial MT"/>
                <a:ea typeface="Tahoma" panose="020B0604030504040204" pitchFamily="34" charset="0"/>
                <a:cs typeface="Tahoma" panose="020B0604030504040204" pitchFamily="34" charset="0"/>
              </a:rPr>
              <a:t>Epifanio</a:t>
            </a:r>
            <a:r>
              <a:rPr lang="es-ES" sz="1800" spc="30" dirty="0">
                <a:solidFill>
                  <a:srgbClr val="BB6D28"/>
                </a:solidFill>
                <a:effectLst/>
                <a:latin typeface="Arial MT"/>
                <a:ea typeface="Tahoma" panose="020B0604030504040204" pitchFamily="34" charset="0"/>
                <a:cs typeface="Tahoma" panose="020B0604030504040204" pitchFamily="34" charset="0"/>
              </a:rPr>
              <a:t> </a:t>
            </a:r>
            <a:r>
              <a:rPr lang="es-ES" sz="1800" dirty="0">
                <a:solidFill>
                  <a:srgbClr val="BB6D28"/>
                </a:solidFill>
                <a:effectLst/>
                <a:latin typeface="Arial MT"/>
                <a:ea typeface="Tahoma" panose="020B0604030504040204" pitchFamily="34" charset="0"/>
                <a:cs typeface="Tahoma" panose="020B0604030504040204" pitchFamily="34" charset="0"/>
              </a:rPr>
              <a:t>Espinosa</a:t>
            </a:r>
            <a:r>
              <a:rPr lang="es-ES" sz="1800" spc="30" dirty="0">
                <a:solidFill>
                  <a:srgbClr val="BB6D28"/>
                </a:solidFill>
                <a:effectLst/>
                <a:latin typeface="Arial MT"/>
                <a:ea typeface="Tahoma" panose="020B0604030504040204" pitchFamily="34" charset="0"/>
                <a:cs typeface="Tahoma" panose="020B0604030504040204" pitchFamily="34" charset="0"/>
              </a:rPr>
              <a:t> </a:t>
            </a:r>
            <a:r>
              <a:rPr lang="es-ES" sz="1800" dirty="0">
                <a:solidFill>
                  <a:srgbClr val="BB6D28"/>
                </a:solidFill>
                <a:effectLst/>
                <a:latin typeface="Arial MT"/>
                <a:ea typeface="Tahoma" panose="020B0604030504040204" pitchFamily="34" charset="0"/>
                <a:cs typeface="Tahoma" panose="020B0604030504040204" pitchFamily="34" charset="0"/>
              </a:rPr>
              <a:t>Tavera.</a:t>
            </a:r>
            <a:r>
              <a:rPr lang="es-ES" sz="1800" spc="30" dirty="0">
                <a:solidFill>
                  <a:srgbClr val="BB6D28"/>
                </a:solidFill>
                <a:effectLst/>
                <a:latin typeface="Arial MT"/>
                <a:ea typeface="Tahoma" panose="020B0604030504040204" pitchFamily="34" charset="0"/>
                <a:cs typeface="Tahoma" panose="020B0604030504040204" pitchFamily="34" charset="0"/>
              </a:rPr>
              <a:t> </a:t>
            </a:r>
            <a:r>
              <a:rPr lang="es-ES" sz="1800" spc="-10" dirty="0">
                <a:solidFill>
                  <a:srgbClr val="BB6D28"/>
                </a:solidFill>
                <a:effectLst/>
                <a:latin typeface="Arial MT"/>
                <a:ea typeface="Tahoma" panose="020B0604030504040204" pitchFamily="34" charset="0"/>
                <a:cs typeface="Tahoma" panose="020B0604030504040204" pitchFamily="34" charset="0"/>
              </a:rPr>
              <a:t>(2025)</a:t>
            </a:r>
            <a:endParaRPr lang="es-MX" sz="1800" dirty="0">
              <a:solidFill>
                <a:srgbClr val="990033"/>
              </a:solidFill>
              <a:effectLst/>
              <a:latin typeface="Tahoma" panose="020B0604030504040204" pitchFamily="34" charset="0"/>
              <a:ea typeface="Tahoma" panose="020B0604030504040204" pitchFamily="34" charset="0"/>
            </a:endParaRPr>
          </a:p>
        </p:txBody>
      </p:sp>
      <p:sp>
        <p:nvSpPr>
          <p:cNvPr id="8" name="CuadroTexto 7">
            <a:extLst>
              <a:ext uri="{FF2B5EF4-FFF2-40B4-BE49-F238E27FC236}">
                <a16:creationId xmlns:a16="http://schemas.microsoft.com/office/drawing/2014/main" id="{85E070DD-CDA7-42AD-8680-ABA7981AA90A}"/>
              </a:ext>
            </a:extLst>
          </p:cNvPr>
          <p:cNvSpPr txBox="1"/>
          <p:nvPr/>
        </p:nvSpPr>
        <p:spPr>
          <a:xfrm>
            <a:off x="552450" y="4179838"/>
            <a:ext cx="8191500" cy="1362075"/>
          </a:xfrm>
          <a:prstGeom prst="rect">
            <a:avLst/>
          </a:prstGeom>
          <a:noFill/>
        </p:spPr>
        <p:txBody>
          <a:bodyPr wrap="square" rtlCol="0">
            <a:spAutoFit/>
          </a:bodyPr>
          <a:lstStyle/>
          <a:p>
            <a:endParaRPr lang="es-MX" dirty="0"/>
          </a:p>
        </p:txBody>
      </p:sp>
      <p:sp>
        <p:nvSpPr>
          <p:cNvPr id="23" name="CuadroTexto 22">
            <a:extLst>
              <a:ext uri="{FF2B5EF4-FFF2-40B4-BE49-F238E27FC236}">
                <a16:creationId xmlns:a16="http://schemas.microsoft.com/office/drawing/2014/main" id="{F9548118-73AE-4BDD-AB93-D4250E286BA2}"/>
              </a:ext>
            </a:extLst>
          </p:cNvPr>
          <p:cNvSpPr txBox="1"/>
          <p:nvPr/>
        </p:nvSpPr>
        <p:spPr>
          <a:xfrm>
            <a:off x="176671" y="2624153"/>
            <a:ext cx="8185495" cy="1354217"/>
          </a:xfrm>
          <a:prstGeom prst="rect">
            <a:avLst/>
          </a:prstGeom>
          <a:noFill/>
        </p:spPr>
        <p:txBody>
          <a:bodyPr wrap="square" rtlCol="0">
            <a:spAutoFit/>
          </a:bodyPr>
          <a:lstStyle/>
          <a:p>
            <a:pPr algn="just"/>
            <a:r>
              <a:rPr lang="es-ES" sz="1600" dirty="0">
                <a:effectLst/>
                <a:latin typeface="Tahoma" panose="020B0604030504040204" pitchFamily="34" charset="0"/>
                <a:ea typeface="Tahoma" panose="020B0604030504040204" pitchFamily="34" charset="0"/>
                <a:cs typeface="Tahoma" panose="020B0604030504040204" pitchFamily="34" charset="0"/>
              </a:rPr>
              <a:t>Este artículo contribuye a visibilizar algunas formas en las que la reflexión individual y colectiva de la práctica puede conducir</a:t>
            </a:r>
            <a:r>
              <a:rPr lang="es-ES" sz="1600" spc="200" dirty="0">
                <a:effectLst/>
                <a:latin typeface="Tahoma" panose="020B0604030504040204" pitchFamily="34" charset="0"/>
                <a:ea typeface="Tahoma" panose="020B0604030504040204" pitchFamily="34" charset="0"/>
                <a:cs typeface="Tahoma" panose="020B0604030504040204" pitchFamily="34" charset="0"/>
              </a:rPr>
              <a:t> </a:t>
            </a:r>
            <a:r>
              <a:rPr lang="es-ES" sz="1600" dirty="0">
                <a:effectLst/>
                <a:latin typeface="Tahoma" panose="020B0604030504040204" pitchFamily="34" charset="0"/>
                <a:ea typeface="Tahoma" panose="020B0604030504040204" pitchFamily="34" charset="0"/>
                <a:cs typeface="Tahoma" panose="020B0604030504040204" pitchFamily="34" charset="0"/>
              </a:rPr>
              <a:t>a mejores comprensiones acerca de la enseñanza y detonar intervenciones pedagógicas que promuevan aprendizajes relevantes entre las niñas y los niños.</a:t>
            </a:r>
            <a:endParaRPr lang="es-MX" sz="1600" dirty="0">
              <a:effectLst/>
              <a:latin typeface="Tahoma" panose="020B0604030504040204" pitchFamily="34" charset="0"/>
              <a:ea typeface="Tahoma" panose="020B0604030504040204" pitchFamily="34" charset="0"/>
              <a:cs typeface="Tahoma" panose="020B0604030504040204" pitchFamily="34" charset="0"/>
            </a:endParaRPr>
          </a:p>
          <a:p>
            <a:endParaRPr lang="es-MX" dirty="0"/>
          </a:p>
        </p:txBody>
      </p:sp>
      <p:sp>
        <p:nvSpPr>
          <p:cNvPr id="25" name="CuadroTexto 24">
            <a:extLst>
              <a:ext uri="{FF2B5EF4-FFF2-40B4-BE49-F238E27FC236}">
                <a16:creationId xmlns:a16="http://schemas.microsoft.com/office/drawing/2014/main" id="{D65A4293-FAE2-4020-BDB4-36A30463D5A5}"/>
              </a:ext>
            </a:extLst>
          </p:cNvPr>
          <p:cNvSpPr txBox="1"/>
          <p:nvPr/>
        </p:nvSpPr>
        <p:spPr>
          <a:xfrm>
            <a:off x="176671" y="4141184"/>
            <a:ext cx="6096000" cy="707886"/>
          </a:xfrm>
          <a:prstGeom prst="rect">
            <a:avLst/>
          </a:prstGeom>
          <a:noFill/>
        </p:spPr>
        <p:txBody>
          <a:bodyPr wrap="square">
            <a:spAutoFit/>
          </a:bodyPr>
          <a:lstStyle/>
          <a:p>
            <a:r>
              <a:rPr lang="es-MX" sz="2000" dirty="0">
                <a:solidFill>
                  <a:srgbClr val="C00000"/>
                </a:solidFill>
                <a:latin typeface="Tahoma" panose="020B0604030504040204" pitchFamily="34" charset="0"/>
                <a:ea typeface="Tahoma" panose="020B0604030504040204" pitchFamily="34" charset="0"/>
                <a:cs typeface="Tahoma" panose="020B0604030504040204" pitchFamily="34" charset="0"/>
              </a:rPr>
              <a:t>Karen, el diario de trabajo y la reflexión colectiva:</a:t>
            </a:r>
          </a:p>
          <a:p>
            <a:r>
              <a:rPr lang="es-MX" sz="2000" dirty="0">
                <a:solidFill>
                  <a:srgbClr val="C00000"/>
                </a:solidFill>
                <a:latin typeface="Tahoma" panose="020B0604030504040204" pitchFamily="34" charset="0"/>
                <a:ea typeface="Tahoma" panose="020B0604030504040204" pitchFamily="34" charset="0"/>
                <a:cs typeface="Tahoma" panose="020B0604030504040204" pitchFamily="34" charset="0"/>
              </a:rPr>
              <a:t>abriendo mundos posibles.</a:t>
            </a:r>
          </a:p>
        </p:txBody>
      </p:sp>
      <p:sp>
        <p:nvSpPr>
          <p:cNvPr id="27" name="CuadroTexto 26">
            <a:extLst>
              <a:ext uri="{FF2B5EF4-FFF2-40B4-BE49-F238E27FC236}">
                <a16:creationId xmlns:a16="http://schemas.microsoft.com/office/drawing/2014/main" id="{861ACB52-1206-4C68-A43E-CE461886DC72}"/>
              </a:ext>
            </a:extLst>
          </p:cNvPr>
          <p:cNvSpPr txBox="1"/>
          <p:nvPr/>
        </p:nvSpPr>
        <p:spPr>
          <a:xfrm>
            <a:off x="173668" y="4887724"/>
            <a:ext cx="8191499" cy="1200329"/>
          </a:xfrm>
          <a:prstGeom prst="rect">
            <a:avLst/>
          </a:prstGeom>
          <a:noFill/>
        </p:spPr>
        <p:txBody>
          <a:bodyPr wrap="square">
            <a:spAutoFit/>
          </a:bodyPr>
          <a:lstStyle/>
          <a:p>
            <a:r>
              <a:rPr lang="es-MX" dirty="0">
                <a:latin typeface="Tahoma" panose="020B0604030504040204" pitchFamily="34" charset="0"/>
                <a:ea typeface="Tahoma" panose="020B0604030504040204" pitchFamily="34" charset="0"/>
                <a:cs typeface="Tahoma" panose="020B0604030504040204" pitchFamily="34" charset="0"/>
              </a:rPr>
              <a:t>A  inicios de noviembre de 2024, a veces leyendo en su diario, a veces recordando, Karen compartía en un colectivo docente su experiencia con el inicio de un proyecto que junto con sus alumnos denominaron “Buscando un hogar”.</a:t>
            </a:r>
          </a:p>
        </p:txBody>
      </p:sp>
      <p:pic>
        <p:nvPicPr>
          <p:cNvPr id="29" name="Imagen 28">
            <a:extLst>
              <a:ext uri="{FF2B5EF4-FFF2-40B4-BE49-F238E27FC236}">
                <a16:creationId xmlns:a16="http://schemas.microsoft.com/office/drawing/2014/main" id="{786D8214-F25D-4407-90E4-14B135D5A969}"/>
              </a:ext>
            </a:extLst>
          </p:cNvPr>
          <p:cNvPicPr>
            <a:picLocks noChangeAspect="1"/>
          </p:cNvPicPr>
          <p:nvPr/>
        </p:nvPicPr>
        <p:blipFill>
          <a:blip r:embed="rId4"/>
          <a:stretch>
            <a:fillRect/>
          </a:stretch>
        </p:blipFill>
        <p:spPr>
          <a:xfrm>
            <a:off x="8439150" y="1849560"/>
            <a:ext cx="3256560" cy="4400593"/>
          </a:xfrm>
          <a:prstGeom prst="rect">
            <a:avLst/>
          </a:prstGeom>
        </p:spPr>
      </p:pic>
    </p:spTree>
    <p:extLst>
      <p:ext uri="{BB962C8B-B14F-4D97-AF65-F5344CB8AC3E}">
        <p14:creationId xmlns:p14="http://schemas.microsoft.com/office/powerpoint/2010/main" val="128843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2A28C1F-EFE5-4865-BAAC-D729AE879B52}"/>
              </a:ext>
            </a:extLst>
          </p:cNvPr>
          <p:cNvSpPr txBox="1"/>
          <p:nvPr/>
        </p:nvSpPr>
        <p:spPr>
          <a:xfrm>
            <a:off x="7143750" y="2924175"/>
            <a:ext cx="8124825" cy="1107996"/>
          </a:xfrm>
          <a:prstGeom prst="rect">
            <a:avLst/>
          </a:prstGeom>
          <a:noFill/>
        </p:spPr>
        <p:txBody>
          <a:bodyPr wrap="square" rtlCol="0">
            <a:spAutoFit/>
          </a:bodyPr>
          <a:lstStyle/>
          <a:p>
            <a:endParaRPr lang="es-ES" sz="1600" dirty="0">
              <a:latin typeface="Tahoma" panose="020B0604030504040204" pitchFamily="34" charset="0"/>
              <a:ea typeface="Tahoma" panose="020B0604030504040204" pitchFamily="34" charset="0"/>
              <a:cs typeface="Tahoma" panose="020B0604030504040204" pitchFamily="34" charset="0"/>
            </a:endParaRPr>
          </a:p>
          <a:p>
            <a:endParaRPr lang="es-ES" sz="1600" dirty="0">
              <a:latin typeface="Tahoma" panose="020B0604030504040204" pitchFamily="34" charset="0"/>
              <a:ea typeface="Tahoma" panose="020B0604030504040204" pitchFamily="34" charset="0"/>
              <a:cs typeface="Tahoma" panose="020B0604030504040204" pitchFamily="34" charset="0"/>
            </a:endParaRPr>
          </a:p>
          <a:p>
            <a:endParaRPr lang="es-ES" sz="1600" dirty="0">
              <a:latin typeface="Tahoma" panose="020B0604030504040204" pitchFamily="34" charset="0"/>
              <a:ea typeface="Tahoma" panose="020B0604030504040204" pitchFamily="34" charset="0"/>
              <a:cs typeface="Tahoma" panose="020B0604030504040204" pitchFamily="34" charset="0"/>
            </a:endParaRPr>
          </a:p>
          <a:p>
            <a:endParaRPr lang="es-MX"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55AB0862-C7F2-4028-873C-034290132700}"/>
              </a:ext>
            </a:extLst>
          </p:cNvPr>
          <p:cNvSpPr txBox="1"/>
          <p:nvPr/>
        </p:nvSpPr>
        <p:spPr>
          <a:xfrm>
            <a:off x="238433" y="1139305"/>
            <a:ext cx="3065721" cy="3970318"/>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dirty="0">
                <a:latin typeface="Tahoma" panose="020B0604030504040204" pitchFamily="34" charset="0"/>
                <a:ea typeface="Tahoma" panose="020B0604030504040204" pitchFamily="34" charset="0"/>
                <a:cs typeface="Tahoma" panose="020B0604030504040204" pitchFamily="34" charset="0"/>
              </a:rPr>
              <a:t>Previo al inicio del ciclo escolar 2024-2025, Karen y sus colegas dialogaron sobre su trabajo en el aula. En general coincidían en que, aunque tenían nuevos programas y Libros de Texto Gratuitos (LTG), mantenían formas de intervención cotidianas que poco contribuían a entusiasmar a los alumnos, involucrarlos y lograr que aprendieran de manera más  significativa.</a:t>
            </a:r>
          </a:p>
        </p:txBody>
      </p:sp>
      <p:sp>
        <p:nvSpPr>
          <p:cNvPr id="8" name="CuadroTexto 7">
            <a:extLst>
              <a:ext uri="{FF2B5EF4-FFF2-40B4-BE49-F238E27FC236}">
                <a16:creationId xmlns:a16="http://schemas.microsoft.com/office/drawing/2014/main" id="{07CBFFBF-9131-4B1A-A301-E3C79C8736A0}"/>
              </a:ext>
            </a:extLst>
          </p:cNvPr>
          <p:cNvSpPr txBox="1"/>
          <p:nvPr/>
        </p:nvSpPr>
        <p:spPr>
          <a:xfrm>
            <a:off x="3838473" y="1060646"/>
            <a:ext cx="4263307" cy="4247317"/>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dirty="0">
                <a:latin typeface="Tahoma" panose="020B0604030504040204" pitchFamily="34" charset="0"/>
                <a:ea typeface="Tahoma" panose="020B0604030504040204" pitchFamily="34" charset="0"/>
                <a:cs typeface="Tahoma" panose="020B0604030504040204" pitchFamily="34" charset="0"/>
              </a:rPr>
              <a:t>Entre otras cuestiones, señalaban: “todas las actividades las decidimos</a:t>
            </a:r>
          </a:p>
          <a:p>
            <a:pPr algn="just"/>
            <a:r>
              <a:rPr lang="es-ES" sz="1800" dirty="0">
                <a:latin typeface="Tahoma" panose="020B0604030504040204" pitchFamily="34" charset="0"/>
                <a:ea typeface="Tahoma" panose="020B0604030504040204" pitchFamily="34" charset="0"/>
                <a:cs typeface="Tahoma" panose="020B0604030504040204" pitchFamily="34" charset="0"/>
              </a:rPr>
              <a:t>nosotros los docentes”; “hacemos la planeación y la queremos seguir tal cual (porque así están acostumbrados o porque así lo determinaba alguna autoridad educativa, decían)”; “poco observamos, escuchamos o preguntamos a los alumnos temas o problemas que les interesan”; “retomamos los proyectos tal cual vienen y solo seguimos la secuencia”; “poco involucramos a las y los estudiantes en los acuerdos </a:t>
            </a:r>
            <a:r>
              <a:rPr lang="es-ES" dirty="0">
                <a:latin typeface="Tahoma" panose="020B0604030504040204" pitchFamily="34" charset="0"/>
                <a:ea typeface="Tahoma" panose="020B0604030504040204" pitchFamily="34" charset="0"/>
                <a:cs typeface="Tahoma" panose="020B0604030504040204" pitchFamily="34" charset="0"/>
              </a:rPr>
              <a:t>y </a:t>
            </a:r>
            <a:r>
              <a:rPr lang="es-ES" sz="1800" dirty="0">
                <a:latin typeface="Tahoma" panose="020B0604030504040204" pitchFamily="34" charset="0"/>
                <a:ea typeface="Tahoma" panose="020B0604030504040204" pitchFamily="34" charset="0"/>
                <a:cs typeface="Tahoma" panose="020B0604030504040204" pitchFamily="34" charset="0"/>
              </a:rPr>
              <a:t>decisiones”.</a:t>
            </a:r>
          </a:p>
        </p:txBody>
      </p:sp>
      <p:sp>
        <p:nvSpPr>
          <p:cNvPr id="9" name="CuadroTexto 8">
            <a:extLst>
              <a:ext uri="{FF2B5EF4-FFF2-40B4-BE49-F238E27FC236}">
                <a16:creationId xmlns:a16="http://schemas.microsoft.com/office/drawing/2014/main" id="{7811BC6D-3E85-4258-97D6-E888422C5517}"/>
              </a:ext>
            </a:extLst>
          </p:cNvPr>
          <p:cNvSpPr txBox="1"/>
          <p:nvPr/>
        </p:nvSpPr>
        <p:spPr>
          <a:xfrm>
            <a:off x="8485240" y="1080310"/>
            <a:ext cx="3289404" cy="3970318"/>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dirty="0">
                <a:latin typeface="Tahoma" panose="020B0604030504040204" pitchFamily="34" charset="0"/>
                <a:ea typeface="Tahoma" panose="020B0604030504040204" pitchFamily="34" charset="0"/>
                <a:cs typeface="Tahoma" panose="020B0604030504040204" pitchFamily="34" charset="0"/>
              </a:rPr>
              <a:t>En suma, coincidían en que predominaba una enseñanza</a:t>
            </a:r>
          </a:p>
          <a:p>
            <a:pPr algn="just"/>
            <a:r>
              <a:rPr lang="es-ES" sz="1800" dirty="0">
                <a:latin typeface="Tahoma" panose="020B0604030504040204" pitchFamily="34" charset="0"/>
                <a:ea typeface="Tahoma" panose="020B0604030504040204" pitchFamily="34" charset="0"/>
                <a:cs typeface="Tahoma" panose="020B0604030504040204" pitchFamily="34" charset="0"/>
              </a:rPr>
              <a:t>directiva con escaso margen para un mayor protagonismo de los niños; algunas</a:t>
            </a:r>
          </a:p>
          <a:p>
            <a:pPr algn="just"/>
            <a:r>
              <a:rPr lang="es-ES" sz="1800" dirty="0">
                <a:latin typeface="Tahoma" panose="020B0604030504040204" pitchFamily="34" charset="0"/>
                <a:ea typeface="Tahoma" panose="020B0604030504040204" pitchFamily="34" charset="0"/>
                <a:cs typeface="Tahoma" panose="020B0604030504040204" pitchFamily="34" charset="0"/>
              </a:rPr>
              <a:t>de sus conclusiones eran que necesitaban impulsar una mayor participación de</a:t>
            </a:r>
          </a:p>
          <a:p>
            <a:pPr algn="just"/>
            <a:r>
              <a:rPr lang="es-ES" sz="1800" dirty="0">
                <a:latin typeface="Tahoma" panose="020B0604030504040204" pitchFamily="34" charset="0"/>
                <a:ea typeface="Tahoma" panose="020B0604030504040204" pitchFamily="34" charset="0"/>
                <a:cs typeface="Tahoma" panose="020B0604030504040204" pitchFamily="34" charset="0"/>
              </a:rPr>
              <a:t>niñas y niños, retomar temas de su interés que estuvieran o no contemplados en</a:t>
            </a:r>
          </a:p>
          <a:p>
            <a:pPr algn="just"/>
            <a:r>
              <a:rPr lang="es-ES" sz="1800" dirty="0">
                <a:latin typeface="Tahoma" panose="020B0604030504040204" pitchFamily="34" charset="0"/>
                <a:ea typeface="Tahoma" panose="020B0604030504040204" pitchFamily="34" charset="0"/>
                <a:cs typeface="Tahoma" panose="020B0604030504040204" pitchFamily="34" charset="0"/>
              </a:rPr>
              <a:t>los proyectos propuestos en los LTG o en el Programa de Estudio.</a:t>
            </a:r>
          </a:p>
        </p:txBody>
      </p:sp>
    </p:spTree>
    <p:extLst>
      <p:ext uri="{BB962C8B-B14F-4D97-AF65-F5344CB8AC3E}">
        <p14:creationId xmlns:p14="http://schemas.microsoft.com/office/powerpoint/2010/main" val="279678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6C1141D-8EC9-4CCC-93F8-B59F8DF1332B}"/>
              </a:ext>
            </a:extLst>
          </p:cNvPr>
          <p:cNvSpPr txBox="1"/>
          <p:nvPr/>
        </p:nvSpPr>
        <p:spPr>
          <a:xfrm>
            <a:off x="568042" y="1059623"/>
            <a:ext cx="3183193" cy="5078313"/>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dirty="0">
                <a:latin typeface="Tahoma" panose="020B0604030504040204" pitchFamily="34" charset="0"/>
                <a:ea typeface="Tahoma" panose="020B0604030504040204" pitchFamily="34" charset="0"/>
                <a:cs typeface="Tahoma" panose="020B0604030504040204" pitchFamily="34" charset="0"/>
              </a:rPr>
              <a:t>“Buscando un hogar”, era el tercer proyecto que Karen emprendía con tales</a:t>
            </a:r>
          </a:p>
          <a:p>
            <a:pPr algn="just"/>
            <a:r>
              <a:rPr lang="es-ES" dirty="0">
                <a:latin typeface="Tahoma" panose="020B0604030504040204" pitchFamily="34" charset="0"/>
                <a:ea typeface="Tahoma" panose="020B0604030504040204" pitchFamily="34" charset="0"/>
                <a:cs typeface="Tahoma" panose="020B0604030504040204" pitchFamily="34" charset="0"/>
              </a:rPr>
              <a:t>aspiraciones pedagógicas –el primero fue “Organizando un torneo de futbol” y</a:t>
            </a:r>
          </a:p>
          <a:p>
            <a:pPr algn="just"/>
            <a:r>
              <a:rPr lang="es-ES" dirty="0">
                <a:latin typeface="Tahoma" panose="020B0604030504040204" pitchFamily="34" charset="0"/>
                <a:ea typeface="Tahoma" panose="020B0604030504040204" pitchFamily="34" charset="0"/>
                <a:cs typeface="Tahoma" panose="020B0604030504040204" pitchFamily="34" charset="0"/>
              </a:rPr>
              <a:t>el segundo “Museo en la escuela”–. Al principio entusiasmada y luego con cierta frustración, leía su diario y rememoraba otras partes de un acontecimiento que tenía atrapado el interés, la preocupación y el ánimo de sus alumnos: un perrito</a:t>
            </a:r>
          </a:p>
          <a:p>
            <a:pPr algn="just"/>
            <a:r>
              <a:rPr lang="es-ES" dirty="0">
                <a:latin typeface="Tahoma" panose="020B0604030504040204" pitchFamily="34" charset="0"/>
                <a:ea typeface="Tahoma" panose="020B0604030504040204" pitchFamily="34" charset="0"/>
                <a:cs typeface="Tahoma" panose="020B0604030504040204" pitchFamily="34" charset="0"/>
              </a:rPr>
              <a:t>abandonado y la preocupación de qué hacer con él.</a:t>
            </a:r>
            <a:endParaRPr lang="es-MX"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AB25D24A-8185-4AA7-944F-5C00D8DFCFE9}"/>
              </a:ext>
            </a:extLst>
          </p:cNvPr>
          <p:cNvSpPr txBox="1"/>
          <p:nvPr/>
        </p:nvSpPr>
        <p:spPr>
          <a:xfrm>
            <a:off x="3883742" y="997529"/>
            <a:ext cx="7944464" cy="1738938"/>
          </a:xfrm>
          <a:prstGeom prst="rect">
            <a:avLst/>
          </a:prstGeom>
          <a:noFill/>
        </p:spPr>
        <p:txBody>
          <a:bodyPr wrap="square">
            <a:spAutoFit/>
          </a:bodyPr>
          <a:lstStyle/>
          <a:p>
            <a:pPr algn="just"/>
            <a:r>
              <a:rPr lang="es-MX" sz="1600" dirty="0">
                <a:latin typeface="Tahoma" panose="020B0604030504040204" pitchFamily="34" charset="0"/>
                <a:ea typeface="Tahoma" panose="020B0604030504040204" pitchFamily="34" charset="0"/>
                <a:cs typeface="Tahoma" panose="020B0604030504040204" pitchFamily="34" charset="0"/>
              </a:rPr>
              <a:t>El 5 de diciembre, como habían acordado, Karen y sus alumnos, según relató, llevaron a cabo un acto público para la entrega en adopción de los cachorros.</a:t>
            </a:r>
          </a:p>
          <a:p>
            <a:pPr algn="just"/>
            <a:endParaRPr lang="es-MX" sz="1100" dirty="0">
              <a:latin typeface="Tahoma" panose="020B0604030504040204" pitchFamily="34" charset="0"/>
              <a:ea typeface="Tahoma" panose="020B0604030504040204" pitchFamily="34" charset="0"/>
              <a:cs typeface="Tahoma" panose="020B0604030504040204" pitchFamily="34" charset="0"/>
            </a:endParaRPr>
          </a:p>
          <a:p>
            <a:pPr algn="just"/>
            <a:r>
              <a:rPr lang="es-MX" sz="1600" dirty="0">
                <a:solidFill>
                  <a:srgbClr val="990033"/>
                </a:solidFill>
                <a:latin typeface="Tahoma" panose="020B0604030504040204" pitchFamily="34" charset="0"/>
                <a:ea typeface="Tahoma" panose="020B0604030504040204" pitchFamily="34" charset="0"/>
                <a:cs typeface="Tahoma" panose="020B0604030504040204" pitchFamily="34" charset="0"/>
              </a:rPr>
              <a:t>“La escuela se convirtió en un lugar de alegría y emoción cuando se llevó a cabo un pequeño evento en el que se invitó a todos los grupos a presenciar la adopción. Mis alumnos tomaron el escenario y dieron una presentación especial, entregando diplomas a las alumnas adoptantes”.</a:t>
            </a:r>
          </a:p>
        </p:txBody>
      </p:sp>
      <p:pic>
        <p:nvPicPr>
          <p:cNvPr id="13" name="Imagen 12">
            <a:extLst>
              <a:ext uri="{FF2B5EF4-FFF2-40B4-BE49-F238E27FC236}">
                <a16:creationId xmlns:a16="http://schemas.microsoft.com/office/drawing/2014/main" id="{4CC03421-145A-43CE-9979-B71F68AEC47F}"/>
              </a:ext>
            </a:extLst>
          </p:cNvPr>
          <p:cNvPicPr>
            <a:picLocks noChangeAspect="1"/>
          </p:cNvPicPr>
          <p:nvPr/>
        </p:nvPicPr>
        <p:blipFill>
          <a:blip r:embed="rId2"/>
          <a:stretch>
            <a:fillRect/>
          </a:stretch>
        </p:blipFill>
        <p:spPr>
          <a:xfrm>
            <a:off x="3883742" y="2724284"/>
            <a:ext cx="7466485" cy="3413652"/>
          </a:xfrm>
          <a:prstGeom prst="rect">
            <a:avLst/>
          </a:prstGeom>
        </p:spPr>
      </p:pic>
    </p:spTree>
    <p:extLst>
      <p:ext uri="{BB962C8B-B14F-4D97-AF65-F5344CB8AC3E}">
        <p14:creationId xmlns:p14="http://schemas.microsoft.com/office/powerpoint/2010/main" val="184101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57E253A-F620-4843-B9AF-C7E551E6E081}"/>
              </a:ext>
            </a:extLst>
          </p:cNvPr>
          <p:cNvSpPr txBox="1"/>
          <p:nvPr/>
        </p:nvSpPr>
        <p:spPr>
          <a:xfrm>
            <a:off x="540774" y="1596249"/>
            <a:ext cx="6243484" cy="2289986"/>
          </a:xfrm>
          <a:prstGeom prst="rect">
            <a:avLst/>
          </a:prstGeom>
          <a:noFill/>
          <a:ln w="38100">
            <a:solidFill>
              <a:srgbClr val="00B050"/>
            </a:solidFill>
            <a:prstDash val="lgDash"/>
          </a:ln>
        </p:spPr>
        <p:txBody>
          <a:bodyPr wrap="square">
            <a:spAutoFit/>
          </a:bodyPr>
          <a:lstStyle/>
          <a:p>
            <a:pPr marL="106045" marR="1407160" indent="456565" algn="just">
              <a:lnSpc>
                <a:spcPct val="115000"/>
              </a:lnSpc>
              <a:spcBef>
                <a:spcPts val="855"/>
              </a:spcBef>
              <a:spcAft>
                <a:spcPts val="0"/>
              </a:spcAft>
            </a:pPr>
            <a:r>
              <a:rPr lang="es-ES" sz="1800" dirty="0">
                <a:effectLst/>
                <a:latin typeface="Tahoma" panose="020B0604030504040204" pitchFamily="34" charset="0"/>
                <a:ea typeface="Tahoma" panose="020B0604030504040204" pitchFamily="34" charset="0"/>
              </a:rPr>
              <a:t>Finalmente,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a:t>
            </a:r>
            <a:r>
              <a:rPr lang="es-ES" sz="1800" spc="-10" dirty="0">
                <a:effectLst/>
                <a:latin typeface="Tahoma" panose="020B0604030504040204" pitchFamily="34" charset="0"/>
                <a:ea typeface="Tahoma" panose="020B0604030504040204" pitchFamily="34" charset="0"/>
              </a:rPr>
              <a:t> </a:t>
            </a:r>
            <a:r>
              <a:rPr lang="es-ES" sz="1800" dirty="0">
                <a:solidFill>
                  <a:srgbClr val="990033"/>
                </a:solidFill>
                <a:effectLst/>
                <a:latin typeface="Tahoma" panose="020B0604030504040204" pitchFamily="34" charset="0"/>
                <a:ea typeface="Tahoma" panose="020B0604030504040204" pitchFamily="34" charset="0"/>
              </a:rPr>
              <a:t>riqueza</a:t>
            </a:r>
            <a:r>
              <a:rPr lang="es-ES" sz="1800" spc="-10" dirty="0">
                <a:solidFill>
                  <a:srgbClr val="990033"/>
                </a:solidFill>
                <a:effectLst/>
                <a:latin typeface="Tahoma" panose="020B0604030504040204" pitchFamily="34" charset="0"/>
                <a:ea typeface="Tahoma" panose="020B0604030504040204" pitchFamily="34" charset="0"/>
              </a:rPr>
              <a:t> </a:t>
            </a:r>
            <a:r>
              <a:rPr lang="es-ES" sz="1800" dirty="0">
                <a:solidFill>
                  <a:srgbClr val="990033"/>
                </a:solidFill>
                <a:effectLst/>
                <a:latin typeface="Tahoma" panose="020B0604030504040204" pitchFamily="34" charset="0"/>
                <a:ea typeface="Tahoma" panose="020B0604030504040204" pitchFamily="34" charset="0"/>
              </a:rPr>
              <a:t>de</a:t>
            </a:r>
            <a:r>
              <a:rPr lang="es-ES" sz="1800" spc="-10" dirty="0">
                <a:solidFill>
                  <a:srgbClr val="990033"/>
                </a:solidFill>
                <a:effectLst/>
                <a:latin typeface="Tahoma" panose="020B0604030504040204" pitchFamily="34" charset="0"/>
                <a:ea typeface="Tahoma" panose="020B0604030504040204" pitchFamily="34" charset="0"/>
              </a:rPr>
              <a:t> </a:t>
            </a:r>
            <a:r>
              <a:rPr lang="es-ES" sz="1800" dirty="0">
                <a:solidFill>
                  <a:srgbClr val="990033"/>
                </a:solidFill>
                <a:effectLst/>
                <a:latin typeface="Tahoma" panose="020B0604030504040204" pitchFamily="34" charset="0"/>
                <a:ea typeface="Tahoma" panose="020B0604030504040204" pitchFamily="34" charset="0"/>
              </a:rPr>
              <a:t>la</a:t>
            </a:r>
            <a:r>
              <a:rPr lang="es-ES" sz="1800" spc="-10" dirty="0">
                <a:solidFill>
                  <a:srgbClr val="990033"/>
                </a:solidFill>
                <a:effectLst/>
                <a:latin typeface="Tahoma" panose="020B0604030504040204" pitchFamily="34" charset="0"/>
                <a:ea typeface="Tahoma" panose="020B0604030504040204" pitchFamily="34" charset="0"/>
              </a:rPr>
              <a:t> </a:t>
            </a:r>
            <a:r>
              <a:rPr lang="es-ES" sz="1800" dirty="0">
                <a:solidFill>
                  <a:srgbClr val="990033"/>
                </a:solidFill>
                <a:effectLst/>
                <a:latin typeface="Tahoma" panose="020B0604030504040204" pitchFamily="34" charset="0"/>
                <a:ea typeface="Tahoma" panose="020B0604030504040204" pitchFamily="34" charset="0"/>
              </a:rPr>
              <a:t>reflexión</a:t>
            </a:r>
            <a:r>
              <a:rPr lang="es-ES" sz="1800" spc="-10" dirty="0">
                <a:solidFill>
                  <a:srgbClr val="990033"/>
                </a:solidFill>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sobre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práctica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alcanza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cuando</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se </a:t>
            </a:r>
            <a:r>
              <a:rPr lang="es-ES" sz="1800" spc="-10" dirty="0">
                <a:effectLst/>
                <a:latin typeface="Tahoma" panose="020B0604030504040204" pitchFamily="34" charset="0"/>
                <a:ea typeface="Tahoma" panose="020B0604030504040204" pitchFamily="34" charset="0"/>
              </a:rPr>
              <a:t>hace</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de</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manera</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intencionada,</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con</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la</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finalidad</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de</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comprender</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lo</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que</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pasa,</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con</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el</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ánimo</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e</a:t>
            </a:r>
            <a:r>
              <a:rPr lang="es-ES" sz="1800" spc="-5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interés </a:t>
            </a:r>
            <a:r>
              <a:rPr lang="es-ES" sz="1800" dirty="0">
                <a:effectLst/>
                <a:latin typeface="Tahoma" panose="020B0604030504040204" pitchFamily="34" charset="0"/>
                <a:ea typeface="Tahoma" panose="020B0604030504040204" pitchFamily="34" charset="0"/>
              </a:rPr>
              <a:t>(colectivo) por mejorar la enseñanza y dotarla de mayor sentido formativo para niñas, niños y </a:t>
            </a:r>
            <a:r>
              <a:rPr lang="es-ES" sz="1800" spc="-10" dirty="0">
                <a:effectLst/>
                <a:latin typeface="Tahoma" panose="020B0604030504040204" pitchFamily="34" charset="0"/>
                <a:ea typeface="Tahoma" panose="020B0604030504040204" pitchFamily="34" charset="0"/>
              </a:rPr>
              <a:t>adolescentes.</a:t>
            </a:r>
            <a:endParaRPr lang="es-MX" sz="2400" dirty="0">
              <a:effectLst/>
              <a:latin typeface="Tahoma" panose="020B0604030504040204" pitchFamily="34" charset="0"/>
              <a:ea typeface="Tahoma" panose="020B0604030504040204" pitchFamily="34" charset="0"/>
            </a:endParaRPr>
          </a:p>
        </p:txBody>
      </p:sp>
      <p:pic>
        <p:nvPicPr>
          <p:cNvPr id="2050" name="Picture 2" descr="Ilustración de El Maestro Le Explica Al Alumno La Respuesta A La Pregunta  El Profesor Señala Con El Dedo En El Espacio De Copia La Colegiala  Escribiendo Marcar Sobre Fondo Blanco Aislado">
            <a:extLst>
              <a:ext uri="{FF2B5EF4-FFF2-40B4-BE49-F238E27FC236}">
                <a16:creationId xmlns:a16="http://schemas.microsoft.com/office/drawing/2014/main" id="{BBD20B96-A234-403D-9068-ACD6F3478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5429"/>
          <a:stretch/>
        </p:blipFill>
        <p:spPr bwMode="auto">
          <a:xfrm>
            <a:off x="7938815" y="1197078"/>
            <a:ext cx="2031094" cy="47981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901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7">
            <a:extLst>
              <a:ext uri="{FF2B5EF4-FFF2-40B4-BE49-F238E27FC236}">
                <a16:creationId xmlns:a16="http://schemas.microsoft.com/office/drawing/2014/main" id="{B5D14634-EADE-4098-818C-3A939DA7FAF7}"/>
              </a:ext>
            </a:extLst>
          </p:cNvPr>
          <p:cNvGrpSpPr>
            <a:grpSpLocks/>
          </p:cNvGrpSpPr>
          <p:nvPr/>
        </p:nvGrpSpPr>
        <p:grpSpPr>
          <a:xfrm>
            <a:off x="608229" y="1190829"/>
            <a:ext cx="3354172" cy="308610"/>
            <a:chOff x="0" y="0"/>
            <a:chExt cx="5598160" cy="308610"/>
          </a:xfrm>
        </p:grpSpPr>
        <p:sp>
          <p:nvSpPr>
            <p:cNvPr id="6" name="Graphic 118">
              <a:extLst>
                <a:ext uri="{FF2B5EF4-FFF2-40B4-BE49-F238E27FC236}">
                  <a16:creationId xmlns:a16="http://schemas.microsoft.com/office/drawing/2014/main" id="{4257B644-B53D-409F-986F-BEE53626D688}"/>
                </a:ext>
              </a:extLst>
            </p:cNvPr>
            <p:cNvSpPr/>
            <p:nvPr/>
          </p:nvSpPr>
          <p:spPr>
            <a:xfrm>
              <a:off x="74250" y="9523"/>
              <a:ext cx="883919" cy="226060"/>
            </a:xfrm>
            <a:custGeom>
              <a:avLst/>
              <a:gdLst/>
              <a:ahLst/>
              <a:cxnLst/>
              <a:rect l="l" t="t" r="r" b="b"/>
              <a:pathLst>
                <a:path w="883919" h="226060">
                  <a:moveTo>
                    <a:pt x="811441" y="0"/>
                  </a:moveTo>
                  <a:lnTo>
                    <a:pt x="0" y="0"/>
                  </a:lnTo>
                  <a:lnTo>
                    <a:pt x="0" y="189572"/>
                  </a:lnTo>
                  <a:lnTo>
                    <a:pt x="2828" y="203581"/>
                  </a:lnTo>
                  <a:lnTo>
                    <a:pt x="10544" y="215022"/>
                  </a:lnTo>
                  <a:lnTo>
                    <a:pt x="21988" y="222735"/>
                  </a:lnTo>
                  <a:lnTo>
                    <a:pt x="36004" y="225564"/>
                  </a:lnTo>
                  <a:lnTo>
                    <a:pt x="883437" y="225564"/>
                  </a:lnTo>
                  <a:lnTo>
                    <a:pt x="883437" y="71996"/>
                  </a:lnTo>
                  <a:lnTo>
                    <a:pt x="877779" y="43971"/>
                  </a:lnTo>
                  <a:lnTo>
                    <a:pt x="862350" y="21086"/>
                  </a:lnTo>
                  <a:lnTo>
                    <a:pt x="839465" y="5657"/>
                  </a:lnTo>
                  <a:lnTo>
                    <a:pt x="811441" y="0"/>
                  </a:lnTo>
                  <a:close/>
                </a:path>
              </a:pathLst>
            </a:custGeom>
            <a:solidFill>
              <a:srgbClr val="FEE4B9"/>
            </a:solidFill>
          </p:spPr>
          <p:txBody>
            <a:bodyPr wrap="square" lIns="0" tIns="0" rIns="0" bIns="0" rtlCol="0">
              <a:prstTxWarp prst="textNoShape">
                <a:avLst/>
              </a:prstTxWarp>
              <a:noAutofit/>
            </a:bodyPr>
            <a:lstStyle/>
            <a:p>
              <a:endParaRPr lang="es-MX"/>
            </a:p>
          </p:txBody>
        </p:sp>
        <p:sp>
          <p:nvSpPr>
            <p:cNvPr id="7" name="Graphic 119">
              <a:extLst>
                <a:ext uri="{FF2B5EF4-FFF2-40B4-BE49-F238E27FC236}">
                  <a16:creationId xmlns:a16="http://schemas.microsoft.com/office/drawing/2014/main" id="{B1D9230F-A61F-499A-91D4-76BE6890BA7A}"/>
                </a:ext>
              </a:extLst>
            </p:cNvPr>
            <p:cNvSpPr/>
            <p:nvPr/>
          </p:nvSpPr>
          <p:spPr>
            <a:xfrm>
              <a:off x="9525" y="9525"/>
              <a:ext cx="5579110" cy="289560"/>
            </a:xfrm>
            <a:custGeom>
              <a:avLst/>
              <a:gdLst/>
              <a:ahLst/>
              <a:cxnLst/>
              <a:rect l="l" t="t" r="r" b="b"/>
              <a:pathLst>
                <a:path w="5579110" h="289560">
                  <a:moveTo>
                    <a:pt x="5579084" y="289090"/>
                  </a:moveTo>
                  <a:lnTo>
                    <a:pt x="81521" y="289090"/>
                  </a:lnTo>
                  <a:lnTo>
                    <a:pt x="49822" y="282672"/>
                  </a:lnTo>
                  <a:lnTo>
                    <a:pt x="23906" y="265183"/>
                  </a:lnTo>
                  <a:lnTo>
                    <a:pt x="6417" y="239267"/>
                  </a:lnTo>
                  <a:lnTo>
                    <a:pt x="0" y="207568"/>
                  </a:lnTo>
                  <a:lnTo>
                    <a:pt x="0" y="0"/>
                  </a:lnTo>
                </a:path>
              </a:pathLst>
            </a:custGeom>
            <a:ln w="19050">
              <a:solidFill>
                <a:srgbClr val="BB6D28"/>
              </a:solidFill>
              <a:prstDash val="solid"/>
            </a:ln>
          </p:spPr>
          <p:txBody>
            <a:bodyPr wrap="square" lIns="0" tIns="0" rIns="0" bIns="0" rtlCol="0">
              <a:prstTxWarp prst="textNoShape">
                <a:avLst/>
              </a:prstTxWarp>
              <a:noAutofit/>
            </a:bodyPr>
            <a:lstStyle/>
            <a:p>
              <a:endParaRPr lang="es-MX"/>
            </a:p>
          </p:txBody>
        </p:sp>
        <p:sp>
          <p:nvSpPr>
            <p:cNvPr id="8" name="Graphic 120">
              <a:extLst>
                <a:ext uri="{FF2B5EF4-FFF2-40B4-BE49-F238E27FC236}">
                  <a16:creationId xmlns:a16="http://schemas.microsoft.com/office/drawing/2014/main" id="{E371C0C4-B0DD-444E-A194-BE6AE9F000EA}"/>
                </a:ext>
              </a:extLst>
            </p:cNvPr>
            <p:cNvSpPr/>
            <p:nvPr/>
          </p:nvSpPr>
          <p:spPr>
            <a:xfrm>
              <a:off x="34925" y="9518"/>
              <a:ext cx="5553710" cy="264160"/>
            </a:xfrm>
            <a:custGeom>
              <a:avLst/>
              <a:gdLst/>
              <a:ahLst/>
              <a:cxnLst/>
              <a:rect l="l" t="t" r="r" b="b"/>
              <a:pathLst>
                <a:path w="5553710" h="264160">
                  <a:moveTo>
                    <a:pt x="5553684" y="263702"/>
                  </a:moveTo>
                  <a:lnTo>
                    <a:pt x="56121" y="263702"/>
                  </a:lnTo>
                  <a:lnTo>
                    <a:pt x="34295" y="259284"/>
                  </a:lnTo>
                  <a:lnTo>
                    <a:pt x="16454" y="247242"/>
                  </a:lnTo>
                  <a:lnTo>
                    <a:pt x="4416" y="229396"/>
                  </a:lnTo>
                  <a:lnTo>
                    <a:pt x="0" y="207568"/>
                  </a:lnTo>
                  <a:lnTo>
                    <a:pt x="0" y="0"/>
                  </a:lnTo>
                </a:path>
              </a:pathLst>
            </a:custGeom>
            <a:ln w="6362">
              <a:solidFill>
                <a:srgbClr val="BB6D28"/>
              </a:solidFill>
              <a:prstDash val="solid"/>
            </a:ln>
          </p:spPr>
          <p:txBody>
            <a:bodyPr wrap="square" lIns="0" tIns="0" rIns="0" bIns="0" rtlCol="0">
              <a:prstTxWarp prst="textNoShape">
                <a:avLst/>
              </a:prstTxWarp>
              <a:noAutofit/>
            </a:bodyPr>
            <a:lstStyle/>
            <a:p>
              <a:endParaRPr lang="es-MX"/>
            </a:p>
          </p:txBody>
        </p:sp>
        <p:sp>
          <p:nvSpPr>
            <p:cNvPr id="9" name="Textbox 121">
              <a:extLst>
                <a:ext uri="{FF2B5EF4-FFF2-40B4-BE49-F238E27FC236}">
                  <a16:creationId xmlns:a16="http://schemas.microsoft.com/office/drawing/2014/main" id="{63B7C834-82A8-4633-B22C-FCABC2FCD6A1}"/>
                </a:ext>
              </a:extLst>
            </p:cNvPr>
            <p:cNvSpPr txBox="1"/>
            <p:nvPr/>
          </p:nvSpPr>
          <p:spPr>
            <a:xfrm>
              <a:off x="0" y="0"/>
              <a:ext cx="5598160" cy="308610"/>
            </a:xfrm>
            <a:prstGeom prst="rect">
              <a:avLst/>
            </a:prstGeom>
          </p:spPr>
          <p:txBody>
            <a:bodyPr wrap="square" lIns="0" tIns="0" rIns="0" bIns="0" rtlCol="0">
              <a:noAutofit/>
            </a:bodyPr>
            <a:lstStyle/>
            <a:p>
              <a:pPr marL="171450">
                <a:spcBef>
                  <a:spcPts val="35"/>
                </a:spcBef>
                <a:spcAft>
                  <a:spcPts val="0"/>
                </a:spcAft>
              </a:pPr>
              <a:r>
                <a:rPr lang="es-ES" sz="1200" spc="-10">
                  <a:solidFill>
                    <a:srgbClr val="BB6D28"/>
                  </a:solidFill>
                  <a:effectLst/>
                  <a:latin typeface="Arial Black" panose="020B0A04020102020204" pitchFamily="34" charset="0"/>
                  <a:ea typeface="Tahoma" panose="020B0604030504040204" pitchFamily="34" charset="0"/>
                </a:rPr>
                <a:t>Artículo</a:t>
              </a:r>
              <a:endParaRPr lang="es-MX" sz="1100">
                <a:effectLst/>
                <a:latin typeface="Tahoma" panose="020B0604030504040204" pitchFamily="34" charset="0"/>
                <a:ea typeface="Tahoma" panose="020B0604030504040204" pitchFamily="34" charset="0"/>
              </a:endParaRPr>
            </a:p>
          </p:txBody>
        </p:sp>
      </p:grpSp>
      <p:sp>
        <p:nvSpPr>
          <p:cNvPr id="10" name="CuadroTexto 9">
            <a:extLst>
              <a:ext uri="{FF2B5EF4-FFF2-40B4-BE49-F238E27FC236}">
                <a16:creationId xmlns:a16="http://schemas.microsoft.com/office/drawing/2014/main" id="{69637828-457F-42CA-AD6A-420F6B53FD45}"/>
              </a:ext>
            </a:extLst>
          </p:cNvPr>
          <p:cNvSpPr txBox="1"/>
          <p:nvPr/>
        </p:nvSpPr>
        <p:spPr>
          <a:xfrm>
            <a:off x="3418552" y="1730640"/>
            <a:ext cx="6658897" cy="602729"/>
          </a:xfrm>
          <a:prstGeom prst="rect">
            <a:avLst/>
          </a:prstGeom>
          <a:noFill/>
        </p:spPr>
        <p:txBody>
          <a:bodyPr wrap="square">
            <a:spAutoFit/>
          </a:bodyPr>
          <a:lstStyle/>
          <a:p>
            <a:pPr>
              <a:lnSpc>
                <a:spcPts val="1515"/>
              </a:lnSpc>
            </a:pP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El</a:t>
            </a:r>
            <a:r>
              <a:rPr lang="es-ES" sz="2000" u="none" strike="noStrike" spc="-5"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 </a:t>
            </a: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diario</a:t>
            </a:r>
            <a:r>
              <a:rPr lang="es-ES" sz="2000" u="none" strike="noStrike" spc="-5"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 </a:t>
            </a: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de clase</a:t>
            </a:r>
            <a:r>
              <a:rPr lang="es-ES" sz="2000" u="none" strike="noStrike" spc="-5"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 </a:t>
            </a: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y el</a:t>
            </a:r>
            <a:r>
              <a:rPr lang="es-ES" sz="2000" u="none" strike="noStrike" spc="-5"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 </a:t>
            </a: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análisis de</a:t>
            </a:r>
            <a:r>
              <a:rPr lang="es-ES" sz="2000" u="none" strike="noStrike" spc="-5"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 </a:t>
            </a:r>
            <a:r>
              <a:rPr lang="es-ES" sz="2000" u="none" strike="noStrike"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la </a:t>
            </a:r>
            <a:r>
              <a:rPr lang="es-ES" sz="2000" u="none" strike="noStrike" spc="-10" dirty="0">
                <a:solidFill>
                  <a:srgbClr val="C00000"/>
                </a:solidFill>
                <a:effectLst/>
                <a:latin typeface="Arial Black" panose="020B0A04020102020204" pitchFamily="34" charset="0"/>
                <a:ea typeface="Tahoma" panose="020B0604030504040204" pitchFamily="34" charset="0"/>
                <a:hlinkClick r:id="rId2">
                  <a:extLst>
                    <a:ext uri="{A12FA001-AC4F-418D-AE19-62706E023703}">
                      <ahyp:hlinkClr xmlns:ahyp="http://schemas.microsoft.com/office/drawing/2018/hyperlinkcolor" val="tx"/>
                    </a:ext>
                  </a:extLst>
                </a:hlinkClick>
              </a:rPr>
              <a:t>práctica</a:t>
            </a:r>
            <a:endParaRPr lang="es-MX" sz="2000" dirty="0">
              <a:solidFill>
                <a:srgbClr val="C00000"/>
              </a:solidFill>
              <a:effectLst/>
              <a:latin typeface="Tahoma" panose="020B0604030504040204" pitchFamily="34" charset="0"/>
              <a:ea typeface="Tahoma" panose="020B0604030504040204" pitchFamily="34" charset="0"/>
            </a:endParaRPr>
          </a:p>
          <a:p>
            <a:pPr>
              <a:spcBef>
                <a:spcPts val="770"/>
              </a:spcBef>
            </a:pPr>
            <a:r>
              <a:rPr lang="es-ES" sz="1400" dirty="0">
                <a:solidFill>
                  <a:srgbClr val="BB6D28"/>
                </a:solidFill>
                <a:effectLst/>
                <a:latin typeface="Arial MT"/>
                <a:ea typeface="Tahoma" panose="020B0604030504040204" pitchFamily="34" charset="0"/>
              </a:rPr>
              <a:t>Rafael</a:t>
            </a:r>
            <a:r>
              <a:rPr lang="es-ES" sz="1400" spc="45" dirty="0">
                <a:solidFill>
                  <a:srgbClr val="BB6D28"/>
                </a:solidFill>
                <a:effectLst/>
                <a:latin typeface="Arial MT"/>
                <a:ea typeface="Tahoma" panose="020B0604030504040204" pitchFamily="34" charset="0"/>
              </a:rPr>
              <a:t> </a:t>
            </a:r>
            <a:r>
              <a:rPr lang="es-ES" sz="1400" dirty="0">
                <a:solidFill>
                  <a:srgbClr val="BB6D28"/>
                </a:solidFill>
                <a:effectLst/>
                <a:latin typeface="Arial MT"/>
                <a:ea typeface="Tahoma" panose="020B0604030504040204" pitchFamily="34" charset="0"/>
              </a:rPr>
              <a:t>Porlán</a:t>
            </a:r>
            <a:r>
              <a:rPr lang="es-ES" sz="1400" spc="45" dirty="0">
                <a:solidFill>
                  <a:srgbClr val="BB6D28"/>
                </a:solidFill>
                <a:effectLst/>
                <a:latin typeface="Arial MT"/>
                <a:ea typeface="Tahoma" panose="020B0604030504040204" pitchFamily="34" charset="0"/>
              </a:rPr>
              <a:t> </a:t>
            </a:r>
            <a:r>
              <a:rPr lang="es-ES" sz="1400" dirty="0">
                <a:solidFill>
                  <a:srgbClr val="BB6D28"/>
                </a:solidFill>
                <a:effectLst/>
                <a:latin typeface="Arial MT"/>
                <a:ea typeface="Tahoma" panose="020B0604030504040204" pitchFamily="34" charset="0"/>
              </a:rPr>
              <a:t>Ariza.</a:t>
            </a:r>
            <a:r>
              <a:rPr lang="es-ES" sz="1400" spc="45" dirty="0">
                <a:solidFill>
                  <a:srgbClr val="BB6D28"/>
                </a:solidFill>
                <a:effectLst/>
                <a:latin typeface="Arial MT"/>
                <a:ea typeface="Tahoma" panose="020B0604030504040204" pitchFamily="34" charset="0"/>
              </a:rPr>
              <a:t> </a:t>
            </a:r>
            <a:r>
              <a:rPr lang="es-ES" sz="1400" spc="-10" dirty="0">
                <a:solidFill>
                  <a:srgbClr val="BB6D28"/>
                </a:solidFill>
                <a:effectLst/>
                <a:latin typeface="Arial MT"/>
                <a:ea typeface="Tahoma" panose="020B0604030504040204" pitchFamily="34" charset="0"/>
              </a:rPr>
              <a:t>(2008)</a:t>
            </a:r>
            <a:endParaRPr lang="es-MX" sz="1800" dirty="0">
              <a:effectLst/>
              <a:latin typeface="Tahoma" panose="020B0604030504040204" pitchFamily="34" charset="0"/>
              <a:ea typeface="Tahoma" panose="020B0604030504040204" pitchFamily="34" charset="0"/>
            </a:endParaRPr>
          </a:p>
        </p:txBody>
      </p:sp>
      <p:sp>
        <p:nvSpPr>
          <p:cNvPr id="12" name="CuadroTexto 11">
            <a:extLst>
              <a:ext uri="{FF2B5EF4-FFF2-40B4-BE49-F238E27FC236}">
                <a16:creationId xmlns:a16="http://schemas.microsoft.com/office/drawing/2014/main" id="{D3D9CCB4-1215-4367-BB07-43039AE42B7B}"/>
              </a:ext>
            </a:extLst>
          </p:cNvPr>
          <p:cNvSpPr txBox="1"/>
          <p:nvPr/>
        </p:nvSpPr>
        <p:spPr>
          <a:xfrm>
            <a:off x="3612433" y="2958781"/>
            <a:ext cx="6096000" cy="1334340"/>
          </a:xfrm>
          <a:prstGeom prst="rect">
            <a:avLst/>
          </a:prstGeom>
          <a:noFill/>
        </p:spPr>
        <p:txBody>
          <a:bodyPr wrap="square">
            <a:spAutoFit/>
          </a:bodyPr>
          <a:lstStyle/>
          <a:p>
            <a:pPr marR="11430" algn="just">
              <a:lnSpc>
                <a:spcPct val="115000"/>
              </a:lnSpc>
            </a:pPr>
            <a:r>
              <a:rPr lang="es-ES" sz="1800" dirty="0">
                <a:effectLst/>
                <a:latin typeface="Tahoma" panose="020B0604030504040204" pitchFamily="34" charset="0"/>
                <a:ea typeface="Tahoma" panose="020B0604030504040204" pitchFamily="34" charset="0"/>
              </a:rPr>
              <a:t>Este artículo analiza la importancia de llevar un diario de clase como</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una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herramienta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contribuye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los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docentes reflexionen</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sobre</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sus</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prácticas</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mejoren</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el</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aprendizaje</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a:t>
            </a:r>
            <a:r>
              <a:rPr lang="es-ES" sz="1800" spc="-3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sus </a:t>
            </a:r>
            <a:r>
              <a:rPr lang="es-ES" sz="1800" spc="-10" dirty="0">
                <a:effectLst/>
                <a:latin typeface="Tahoma" panose="020B0604030504040204" pitchFamily="34" charset="0"/>
                <a:ea typeface="Tahoma" panose="020B0604030504040204" pitchFamily="34" charset="0"/>
              </a:rPr>
              <a:t>estudiantes.</a:t>
            </a:r>
            <a:endParaRPr lang="es-MX" sz="2400" dirty="0">
              <a:effectLst/>
              <a:latin typeface="Tahoma" panose="020B0604030504040204" pitchFamily="34" charset="0"/>
              <a:ea typeface="Tahoma" panose="020B0604030504040204" pitchFamily="34" charset="0"/>
            </a:endParaRPr>
          </a:p>
        </p:txBody>
      </p:sp>
      <p:pic>
        <p:nvPicPr>
          <p:cNvPr id="13" name="Image 143">
            <a:extLst>
              <a:ext uri="{FF2B5EF4-FFF2-40B4-BE49-F238E27FC236}">
                <a16:creationId xmlns:a16="http://schemas.microsoft.com/office/drawing/2014/main" id="{42B08499-FA4E-46DA-8C1F-39CFDB86ECFE}"/>
              </a:ext>
            </a:extLst>
          </p:cNvPr>
          <p:cNvPicPr/>
          <p:nvPr/>
        </p:nvPicPr>
        <p:blipFill>
          <a:blip r:embed="rId3" cstate="print"/>
          <a:stretch>
            <a:fillRect/>
          </a:stretch>
        </p:blipFill>
        <p:spPr>
          <a:xfrm>
            <a:off x="228600" y="1936955"/>
            <a:ext cx="2750574" cy="3549445"/>
          </a:xfrm>
          <a:prstGeom prst="rect">
            <a:avLst/>
          </a:prstGeom>
        </p:spPr>
      </p:pic>
    </p:spTree>
    <p:extLst>
      <p:ext uri="{BB962C8B-B14F-4D97-AF65-F5344CB8AC3E}">
        <p14:creationId xmlns:p14="http://schemas.microsoft.com/office/powerpoint/2010/main" val="31907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71FD4E6A-C3C2-866D-F477-081B60B125C4}"/>
              </a:ext>
            </a:extLst>
          </p:cNvPr>
          <p:cNvSpPr/>
          <p:nvPr/>
        </p:nvSpPr>
        <p:spPr>
          <a:xfrm>
            <a:off x="351987" y="1714500"/>
            <a:ext cx="11192141" cy="1516454"/>
          </a:xfrm>
          <a:prstGeom prst="roundRect">
            <a:avLst/>
          </a:prstGeom>
          <a:solidFill>
            <a:srgbClr val="FFEFEF"/>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El Diario de clase es una herramienta profesional básica y sencilla que permite describir, analizar y valorar la acción de manera consciente y explícita y, por tanto, tomar decisiones más fundamentadas. </a:t>
            </a:r>
            <a:endParaRPr lang="es-MX"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esquinas superiores redondeadas 3">
            <a:extLst>
              <a:ext uri="{FF2B5EF4-FFF2-40B4-BE49-F238E27FC236}">
                <a16:creationId xmlns:a16="http://schemas.microsoft.com/office/drawing/2014/main" id="{A9DFD9F0-E62A-8B44-882E-6A5F3C186F5A}"/>
              </a:ext>
            </a:extLst>
          </p:cNvPr>
          <p:cNvSpPr/>
          <p:nvPr/>
        </p:nvSpPr>
        <p:spPr>
          <a:xfrm>
            <a:off x="541542" y="1318406"/>
            <a:ext cx="5869886" cy="396093"/>
          </a:xfrm>
          <a:prstGeom prst="round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1. El Diario: una herramienta profesional básica.</a:t>
            </a:r>
            <a:r>
              <a:rPr lang="es-MX" sz="2000" b="1" dirty="0"/>
              <a:t> </a:t>
            </a:r>
          </a:p>
        </p:txBody>
      </p:sp>
      <p:sp>
        <p:nvSpPr>
          <p:cNvPr id="6" name="Rectángulo: esquinas redondeadas 5">
            <a:extLst>
              <a:ext uri="{FF2B5EF4-FFF2-40B4-BE49-F238E27FC236}">
                <a16:creationId xmlns:a16="http://schemas.microsoft.com/office/drawing/2014/main" id="{C1906DBC-31D5-42B9-A604-1C6D75A59CBF}"/>
              </a:ext>
            </a:extLst>
          </p:cNvPr>
          <p:cNvSpPr/>
          <p:nvPr/>
        </p:nvSpPr>
        <p:spPr>
          <a:xfrm>
            <a:off x="351986" y="4202067"/>
            <a:ext cx="11194972" cy="1975885"/>
          </a:xfrm>
          <a:prstGeom prst="roundRect">
            <a:avLst/>
          </a:prstGeom>
          <a:solidFill>
            <a:srgbClr val="FFEFEF"/>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lumMod val="95000"/>
                    <a:lumOff val="5000"/>
                  </a:schemeClr>
                </a:solidFill>
              </a:rPr>
              <a:t>Tratemos de conocer el mundo interior de nuestras alumnas y nuestros alumnos. Escuchemos de forma atenta lo que dicen. Démosles la oportunidad de opinar sobre las cuestiones que tratamos en clase, incluso sobre el desarrollo de la propia clase.</a:t>
            </a:r>
          </a:p>
          <a:p>
            <a:pPr algn="just"/>
            <a:r>
              <a:rPr lang="es-ES" sz="2000" b="1" dirty="0">
                <a:solidFill>
                  <a:schemeClr val="tx1">
                    <a:lumMod val="95000"/>
                    <a:lumOff val="5000"/>
                  </a:schemeClr>
                </a:solidFill>
              </a:rPr>
              <a:t>Anotemos sus frases. Dediquemos algún tiempo a escribir sobre lo que piensan: nos sorprenderá. Dediquemos momentos del Diario a comprender sus visiones del mundo. </a:t>
            </a:r>
            <a:endParaRPr lang="es-MX" sz="2000" b="1" dirty="0">
              <a:solidFill>
                <a:schemeClr val="tx1">
                  <a:lumMod val="95000"/>
                  <a:lumOff val="5000"/>
                </a:schemeClr>
              </a:solidFill>
            </a:endParaRPr>
          </a:p>
        </p:txBody>
      </p:sp>
      <p:sp>
        <p:nvSpPr>
          <p:cNvPr id="7" name="Rectángulo: esquinas superiores redondeadas 6">
            <a:extLst>
              <a:ext uri="{FF2B5EF4-FFF2-40B4-BE49-F238E27FC236}">
                <a16:creationId xmlns:a16="http://schemas.microsoft.com/office/drawing/2014/main" id="{3D310749-81BC-436B-B766-839E9182607F}"/>
              </a:ext>
            </a:extLst>
          </p:cNvPr>
          <p:cNvSpPr/>
          <p:nvPr/>
        </p:nvSpPr>
        <p:spPr>
          <a:xfrm>
            <a:off x="503893" y="3627047"/>
            <a:ext cx="4939977" cy="575020"/>
          </a:xfrm>
          <a:prstGeom prst="round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2. Construir una mirada profesionalizada de nuestro alumnado.</a:t>
            </a:r>
            <a:endParaRPr lang="es-MX" sz="2000" b="1" dirty="0"/>
          </a:p>
        </p:txBody>
      </p:sp>
    </p:spTree>
    <p:extLst>
      <p:ext uri="{BB962C8B-B14F-4D97-AF65-F5344CB8AC3E}">
        <p14:creationId xmlns:p14="http://schemas.microsoft.com/office/powerpoint/2010/main" val="14012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B8D4B39-D1B5-AF2F-37A9-73B408A2408D}"/>
              </a:ext>
            </a:extLst>
          </p:cNvPr>
          <p:cNvSpPr/>
          <p:nvPr/>
        </p:nvSpPr>
        <p:spPr>
          <a:xfrm>
            <a:off x="304794" y="1979479"/>
            <a:ext cx="11610754" cy="1282901"/>
          </a:xfrm>
          <a:prstGeom prst="roundRect">
            <a:avLst/>
          </a:prstGeom>
          <a:solidFill>
            <a:srgbClr val="FFEFEF"/>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El Diario, puede ser el lugar donde analizar los diferentes niveles de profundidad a los que se puede formular un contenido, para ir comprendiendo que muchas veces el dilema no es tanto si un contenido debe enseñarse o no, sino a qué nivel de profundidad lo debemos trabajar y en conexión con que asuntos de la realidad lo debemos relacionar.</a:t>
            </a:r>
            <a:endParaRPr lang="es-MX"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ángulo: esquinas superiores redondeadas 3">
            <a:extLst>
              <a:ext uri="{FF2B5EF4-FFF2-40B4-BE49-F238E27FC236}">
                <a16:creationId xmlns:a16="http://schemas.microsoft.com/office/drawing/2014/main" id="{9ED8BC79-49FB-7BB5-95BB-E352A09F12D2}"/>
              </a:ext>
            </a:extLst>
          </p:cNvPr>
          <p:cNvSpPr/>
          <p:nvPr/>
        </p:nvSpPr>
        <p:spPr>
          <a:xfrm>
            <a:off x="423013" y="1392864"/>
            <a:ext cx="5164600" cy="554715"/>
          </a:xfrm>
          <a:prstGeom prst="round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3. Construir una mirada profesionalizada de la enseñanza de la materia.</a:t>
            </a:r>
            <a:endParaRPr lang="es-MX" sz="2000" b="1" dirty="0"/>
          </a:p>
        </p:txBody>
      </p:sp>
      <p:sp>
        <p:nvSpPr>
          <p:cNvPr id="5" name="Rectángulo: esquinas redondeadas 4">
            <a:extLst>
              <a:ext uri="{FF2B5EF4-FFF2-40B4-BE49-F238E27FC236}">
                <a16:creationId xmlns:a16="http://schemas.microsoft.com/office/drawing/2014/main" id="{96820BD1-C47E-4281-9D6B-A82E7197FA6E}"/>
              </a:ext>
            </a:extLst>
          </p:cNvPr>
          <p:cNvSpPr/>
          <p:nvPr/>
        </p:nvSpPr>
        <p:spPr>
          <a:xfrm>
            <a:off x="347424" y="4393256"/>
            <a:ext cx="11497152" cy="1608840"/>
          </a:xfrm>
          <a:prstGeom prst="roundRect">
            <a:avLst/>
          </a:prstGeom>
          <a:solidFill>
            <a:srgbClr val="EFEFFF"/>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2000" b="1" dirty="0">
              <a:solidFill>
                <a:schemeClr val="tx1"/>
              </a:solidFill>
            </a:endParaRPr>
          </a:p>
        </p:txBody>
      </p:sp>
      <p:sp>
        <p:nvSpPr>
          <p:cNvPr id="7" name="Rectángulo: esquinas superiores redondeadas 6">
            <a:extLst>
              <a:ext uri="{FF2B5EF4-FFF2-40B4-BE49-F238E27FC236}">
                <a16:creationId xmlns:a16="http://schemas.microsoft.com/office/drawing/2014/main" id="{961B69B4-AF77-48DB-A344-C037A276DA9A}"/>
              </a:ext>
            </a:extLst>
          </p:cNvPr>
          <p:cNvSpPr/>
          <p:nvPr/>
        </p:nvSpPr>
        <p:spPr>
          <a:xfrm>
            <a:off x="461204" y="3785191"/>
            <a:ext cx="5312275" cy="608065"/>
          </a:xfrm>
          <a:prstGeom prst="round2Same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4. Conocernos mejor (más profesionalmente) a nosotros mismos.</a:t>
            </a:r>
            <a:endParaRPr lang="es-MX" sz="2000" b="1" dirty="0"/>
          </a:p>
        </p:txBody>
      </p:sp>
      <p:sp>
        <p:nvSpPr>
          <p:cNvPr id="8" name="CuadroTexto 7">
            <a:extLst>
              <a:ext uri="{FF2B5EF4-FFF2-40B4-BE49-F238E27FC236}">
                <a16:creationId xmlns:a16="http://schemas.microsoft.com/office/drawing/2014/main" id="{D57E4B2D-869F-4530-B6BE-0D9A9F5FB3FF}"/>
              </a:ext>
            </a:extLst>
          </p:cNvPr>
          <p:cNvSpPr txBox="1"/>
          <p:nvPr/>
        </p:nvSpPr>
        <p:spPr>
          <a:xfrm>
            <a:off x="581245" y="4641646"/>
            <a:ext cx="11061405" cy="923330"/>
          </a:xfrm>
          <a:prstGeom prst="rect">
            <a:avLst/>
          </a:prstGeom>
          <a:noFill/>
        </p:spPr>
        <p:txBody>
          <a:bodyPr wrap="square">
            <a:spAutoFit/>
          </a:bodyPr>
          <a:lstStyle/>
          <a:p>
            <a:pPr algn="just"/>
            <a:r>
              <a:rPr lang="es-MX" b="1" dirty="0">
                <a:latin typeface="Tahoma" panose="020B0604030504040204" pitchFamily="34" charset="0"/>
                <a:ea typeface="Tahoma" panose="020B0604030504040204" pitchFamily="34" charset="0"/>
                <a:cs typeface="Tahoma" panose="020B0604030504040204" pitchFamily="34" charset="0"/>
              </a:rPr>
              <a:t>Describir y analizar por escrito nuestras pautas de acción en el aula es un ejercicio imprescindible para conocernos profesionalmente. Sin embargo, no es un proceso fácil, pues requiere admitir que nuestro trabajo tiene deficiencias y que es mejorable .</a:t>
            </a:r>
          </a:p>
        </p:txBody>
      </p:sp>
    </p:spTree>
    <p:extLst>
      <p:ext uri="{BB962C8B-B14F-4D97-AF65-F5344CB8AC3E}">
        <p14:creationId xmlns:p14="http://schemas.microsoft.com/office/powerpoint/2010/main" val="213547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416BCAA-6629-3A61-D5C0-40E1257183C7}"/>
              </a:ext>
            </a:extLst>
          </p:cNvPr>
          <p:cNvSpPr/>
          <p:nvPr/>
        </p:nvSpPr>
        <p:spPr>
          <a:xfrm>
            <a:off x="340242" y="1704976"/>
            <a:ext cx="11630279" cy="1276348"/>
          </a:xfrm>
          <a:prstGeom prst="roundRect">
            <a:avLst/>
          </a:prstGeom>
          <a:solidFill>
            <a:srgbClr val="EFEFFF"/>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Al empezar hay que preocuparse sólo de dos cuestiones:</a:t>
            </a:r>
          </a:p>
          <a:p>
            <a:pPr marL="285750" indent="-285750" algn="just">
              <a:buFont typeface="Wingdings" panose="05000000000000000000" pitchFamily="2" charset="2"/>
              <a:buChar char="ü"/>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La primera conseguir desarrollar el hábito de la escritura periódica.</a:t>
            </a:r>
          </a:p>
          <a:p>
            <a:pPr marL="285750" indent="-285750" algn="just">
              <a:buFont typeface="Wingdings" panose="05000000000000000000" pitchFamily="2" charset="2"/>
              <a:buChar char="ü"/>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La segunda es escribir libremente sobre lo que más nos afecta o interesa, ya sea desde un punto de vista negativo o positivo.</a:t>
            </a:r>
            <a:endParaRPr lang="es-MX"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ángulo: esquinas superiores redondeadas 2">
            <a:extLst>
              <a:ext uri="{FF2B5EF4-FFF2-40B4-BE49-F238E27FC236}">
                <a16:creationId xmlns:a16="http://schemas.microsoft.com/office/drawing/2014/main" id="{A1FF30C9-D75A-EF85-8D94-B1A12227DA32}"/>
              </a:ext>
            </a:extLst>
          </p:cNvPr>
          <p:cNvSpPr/>
          <p:nvPr/>
        </p:nvSpPr>
        <p:spPr>
          <a:xfrm>
            <a:off x="456933" y="1275907"/>
            <a:ext cx="6645616" cy="429069"/>
          </a:xfrm>
          <a:prstGeom prst="round2Same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5. La primera etapa del Diario: escribir habitualmente.</a:t>
            </a:r>
            <a:endParaRPr lang="es-MX" sz="2000" b="1" dirty="0"/>
          </a:p>
        </p:txBody>
      </p:sp>
      <p:sp>
        <p:nvSpPr>
          <p:cNvPr id="5" name="Rectángulo: esquinas redondeadas 4">
            <a:extLst>
              <a:ext uri="{FF2B5EF4-FFF2-40B4-BE49-F238E27FC236}">
                <a16:creationId xmlns:a16="http://schemas.microsoft.com/office/drawing/2014/main" id="{6B72D725-454E-40F9-9CBD-B9EFD2F852C2}"/>
              </a:ext>
            </a:extLst>
          </p:cNvPr>
          <p:cNvSpPr/>
          <p:nvPr/>
        </p:nvSpPr>
        <p:spPr>
          <a:xfrm>
            <a:off x="340242" y="3659151"/>
            <a:ext cx="11630280" cy="2560676"/>
          </a:xfrm>
          <a:prstGeom prst="roundRect">
            <a:avLst/>
          </a:prstGeom>
          <a:solidFill>
            <a:srgbClr val="EFEFFF"/>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rPr>
              <a:t>Para avanzar hacia una reflexión sistemática durante esta etapa, debemos realizar en nuestro Diario tareas del siguiente tipo:</a:t>
            </a:r>
          </a:p>
          <a:p>
            <a:pPr marL="457200" indent="-457200" algn="just">
              <a:buAutoNum type="alphaLcParenR"/>
            </a:pPr>
            <a:r>
              <a:rPr lang="es-ES" sz="2000" b="1" dirty="0">
                <a:solidFill>
                  <a:schemeClr val="tx1"/>
                </a:solidFill>
              </a:rPr>
              <a:t>Hacer descripciones muy detalladas de acontecimientos significativos.</a:t>
            </a:r>
          </a:p>
          <a:p>
            <a:pPr marL="457200" indent="-457200" algn="just">
              <a:buAutoNum type="alphaLcParenR"/>
            </a:pPr>
            <a:r>
              <a:rPr lang="es-ES" sz="2000" b="1" dirty="0">
                <a:solidFill>
                  <a:schemeClr val="tx1"/>
                </a:solidFill>
              </a:rPr>
              <a:t>Analizar posibles causas y consecuencias diferentes para un mismo fenómeno.</a:t>
            </a:r>
          </a:p>
          <a:p>
            <a:pPr marL="457200" indent="-457200" algn="just">
              <a:buAutoNum type="alphaLcParenR"/>
            </a:pPr>
            <a:r>
              <a:rPr lang="es-ES" sz="2000" b="1" dirty="0">
                <a:solidFill>
                  <a:schemeClr val="tx1"/>
                </a:solidFill>
              </a:rPr>
              <a:t> Hacer valoraciones argumentadas sólo después de describir y analizar, basándonos en las hipótesis que nos parezcan más probables.</a:t>
            </a:r>
          </a:p>
          <a:p>
            <a:pPr marL="457200" indent="-457200" algn="just">
              <a:buAutoNum type="alphaLcParenR"/>
            </a:pPr>
            <a:r>
              <a:rPr lang="es-ES" sz="2000" b="1" dirty="0">
                <a:solidFill>
                  <a:schemeClr val="tx1"/>
                </a:solidFill>
              </a:rPr>
              <a:t>Diseñar líneas de acción para abordar los problemas detectados y para consolidar y extender aquellas situaciones didácticas que nos parezcan positivas.</a:t>
            </a:r>
            <a:endParaRPr lang="es-MX" sz="2000" b="1" dirty="0">
              <a:solidFill>
                <a:schemeClr val="tx1"/>
              </a:solidFill>
            </a:endParaRPr>
          </a:p>
        </p:txBody>
      </p:sp>
      <p:sp>
        <p:nvSpPr>
          <p:cNvPr id="6" name="Rectángulo: esquinas superiores redondeadas 5">
            <a:extLst>
              <a:ext uri="{FF2B5EF4-FFF2-40B4-BE49-F238E27FC236}">
                <a16:creationId xmlns:a16="http://schemas.microsoft.com/office/drawing/2014/main" id="{8373BFCB-47F7-4B38-A623-3F4A91929CBB}"/>
              </a:ext>
            </a:extLst>
          </p:cNvPr>
          <p:cNvSpPr/>
          <p:nvPr/>
        </p:nvSpPr>
        <p:spPr>
          <a:xfrm>
            <a:off x="562150" y="3317357"/>
            <a:ext cx="5533850" cy="341793"/>
          </a:xfrm>
          <a:prstGeom prst="round2Same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6. Segunda etapa: describir, analizar y actuar.</a:t>
            </a:r>
            <a:r>
              <a:rPr lang="es-MX" sz="2000" b="1" dirty="0"/>
              <a:t> </a:t>
            </a:r>
          </a:p>
        </p:txBody>
      </p:sp>
    </p:spTree>
    <p:extLst>
      <p:ext uri="{BB962C8B-B14F-4D97-AF65-F5344CB8AC3E}">
        <p14:creationId xmlns:p14="http://schemas.microsoft.com/office/powerpoint/2010/main" val="410058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031BDCC-F3B1-0440-C575-801C18C26394}"/>
              </a:ext>
            </a:extLst>
          </p:cNvPr>
          <p:cNvSpPr/>
          <p:nvPr/>
        </p:nvSpPr>
        <p:spPr>
          <a:xfrm>
            <a:off x="481876" y="2211571"/>
            <a:ext cx="11398048" cy="1360525"/>
          </a:xfrm>
          <a:prstGeom prst="roundRect">
            <a:avLst/>
          </a:prstGeom>
          <a:solidFill>
            <a:srgbClr val="EFEFFF"/>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solidFill>
                <a:latin typeface="Tahoma" panose="020B0604030504040204" pitchFamily="34" charset="0"/>
                <a:ea typeface="Tahoma" panose="020B0604030504040204" pitchFamily="34" charset="0"/>
                <a:cs typeface="Tahoma" panose="020B0604030504040204" pitchFamily="34" charset="0"/>
              </a:rPr>
              <a:t>Los Principios Didácticos, en la medida que estén articulados entre sí y guarden un grado importante de coherencia interna, acabarán constituyendo nuestro Modelo Didáctico Personal de referencia, que nos ayudará a diseñar e intervenir en la realidad con criterio y autonomía.</a:t>
            </a:r>
            <a:endParaRPr lang="es-MX"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ángulo: esquinas superiores redondeadas 2">
            <a:extLst>
              <a:ext uri="{FF2B5EF4-FFF2-40B4-BE49-F238E27FC236}">
                <a16:creationId xmlns:a16="http://schemas.microsoft.com/office/drawing/2014/main" id="{852F565D-56BF-5137-030C-C9E6C40DC20A}"/>
              </a:ext>
            </a:extLst>
          </p:cNvPr>
          <p:cNvSpPr/>
          <p:nvPr/>
        </p:nvSpPr>
        <p:spPr>
          <a:xfrm>
            <a:off x="627053" y="1389763"/>
            <a:ext cx="5139338" cy="811175"/>
          </a:xfrm>
          <a:prstGeom prst="round2Same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b="1" dirty="0"/>
              <a:t>7. Tercera etapa: la construcción del Modelo Didáctico Personal.</a:t>
            </a:r>
            <a:endParaRPr lang="es-MX" sz="2000" b="1" dirty="0"/>
          </a:p>
        </p:txBody>
      </p:sp>
    </p:spTree>
    <p:extLst>
      <p:ext uri="{BB962C8B-B14F-4D97-AF65-F5344CB8AC3E}">
        <p14:creationId xmlns:p14="http://schemas.microsoft.com/office/powerpoint/2010/main" val="187593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2BAD66-5813-B69F-AB0C-6C647170F782}"/>
              </a:ext>
            </a:extLst>
          </p:cNvPr>
          <p:cNvPicPr>
            <a:picLocks noChangeAspect="1"/>
          </p:cNvPicPr>
          <p:nvPr/>
        </p:nvPicPr>
        <p:blipFill>
          <a:blip r:embed="rId2"/>
          <a:stretch>
            <a:fillRect/>
          </a:stretch>
        </p:blipFill>
        <p:spPr>
          <a:xfrm>
            <a:off x="860606" y="1043924"/>
            <a:ext cx="6135618" cy="494365"/>
          </a:xfrm>
          <a:prstGeom prst="rect">
            <a:avLst/>
          </a:prstGeom>
        </p:spPr>
      </p:pic>
      <p:sp>
        <p:nvSpPr>
          <p:cNvPr id="6" name="CuadroTexto 5">
            <a:extLst>
              <a:ext uri="{FF2B5EF4-FFF2-40B4-BE49-F238E27FC236}">
                <a16:creationId xmlns:a16="http://schemas.microsoft.com/office/drawing/2014/main" id="{8888E9CD-E797-4649-8293-CB127D865935}"/>
              </a:ext>
            </a:extLst>
          </p:cNvPr>
          <p:cNvSpPr txBox="1"/>
          <p:nvPr/>
        </p:nvSpPr>
        <p:spPr>
          <a:xfrm>
            <a:off x="3648075" y="1724960"/>
            <a:ext cx="4533900" cy="3768468"/>
          </a:xfrm>
          <a:prstGeom prst="rect">
            <a:avLst/>
          </a:prstGeom>
          <a:noFill/>
        </p:spPr>
        <p:txBody>
          <a:bodyPr wrap="square">
            <a:spAutoFit/>
          </a:bodyPr>
          <a:lstStyle/>
          <a:p>
            <a:pPr marL="342900" marR="790575" lvl="0" indent="-342900" algn="just">
              <a:lnSpc>
                <a:spcPct val="95000"/>
              </a:lnSpc>
              <a:spcBef>
                <a:spcPts val="5"/>
              </a:spcBef>
              <a:spcAft>
                <a:spcPts val="0"/>
              </a:spcAft>
              <a:buClr>
                <a:srgbClr val="F09546"/>
              </a:buClr>
              <a:buSzPts val="1100"/>
              <a:buFont typeface="Lucida Sans Unicode" panose="020B0602030504020204" pitchFamily="34" charset="0"/>
              <a:buChar char="o"/>
              <a:tabLst>
                <a:tab pos="1612265" algn="l"/>
                <a:tab pos="1613535" algn="l"/>
              </a:tabLst>
            </a:pPr>
            <a:r>
              <a:rPr lang="es-ES" sz="1200" spc="0" dirty="0">
                <a:effectLst/>
                <a:latin typeface="Tahoma" panose="020B0604030504040204" pitchFamily="34" charset="0"/>
                <a:ea typeface="Tahoma" panose="020B0604030504040204" pitchFamily="34" charset="0"/>
                <a:cs typeface="Tahoma" panose="020B0604030504040204" pitchFamily="34" charset="0"/>
              </a:rPr>
              <a:t>Anijovich,</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R.,</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&amp;</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err="1">
                <a:effectLst/>
                <a:latin typeface="Tahoma" panose="020B0604030504040204" pitchFamily="34" charset="0"/>
                <a:ea typeface="Tahoma" panose="020B0604030504040204" pitchFamily="34" charset="0"/>
                <a:cs typeface="Tahoma" panose="020B0604030504040204" pitchFamily="34" charset="0"/>
              </a:rPr>
              <a:t>Capelletti</a:t>
            </a:r>
            <a:r>
              <a:rPr lang="es-ES" sz="1200" spc="0" dirty="0">
                <a:effectLst/>
                <a:latin typeface="Tahoma" panose="020B0604030504040204" pitchFamily="34" charset="0"/>
                <a:ea typeface="Tahoma" panose="020B0604030504040204" pitchFamily="34" charset="0"/>
                <a:cs typeface="Tahoma" panose="020B0604030504040204" pitchFamily="34" charset="0"/>
              </a:rPr>
              <a:t>,</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G.</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(2018).</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La</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práctica</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reflexiva</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en</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los</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docentes</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en </a:t>
            </a:r>
            <a:r>
              <a:rPr lang="es-ES" sz="1200" spc="-10" dirty="0">
                <a:effectLst/>
                <a:latin typeface="Tahoma" panose="020B0604030504040204" pitchFamily="34" charset="0"/>
                <a:ea typeface="Tahoma" panose="020B0604030504040204" pitchFamily="34" charset="0"/>
                <a:cs typeface="Tahoma" panose="020B0604030504040204" pitchFamily="34" charset="0"/>
              </a:rPr>
              <a:t>servicio.</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10" dirty="0">
                <a:effectLst/>
                <a:latin typeface="Tahoma" panose="020B0604030504040204" pitchFamily="34" charset="0"/>
                <a:ea typeface="Tahoma" panose="020B0604030504040204" pitchFamily="34" charset="0"/>
                <a:cs typeface="Tahoma" panose="020B0604030504040204" pitchFamily="34" charset="0"/>
              </a:rPr>
              <a:t>Posibilidades</a:t>
            </a:r>
            <a:r>
              <a:rPr lang="es-ES" sz="1200" spc="-75" dirty="0">
                <a:effectLst/>
                <a:latin typeface="Tahoma" panose="020B0604030504040204" pitchFamily="34" charset="0"/>
                <a:ea typeface="Tahoma" panose="020B0604030504040204" pitchFamily="34" charset="0"/>
                <a:cs typeface="Tahoma" panose="020B0604030504040204" pitchFamily="34" charset="0"/>
              </a:rPr>
              <a:t> </a:t>
            </a:r>
            <a:r>
              <a:rPr lang="es-ES" sz="1200" spc="-10" dirty="0">
                <a:effectLst/>
                <a:latin typeface="Tahoma" panose="020B0604030504040204" pitchFamily="34" charset="0"/>
                <a:ea typeface="Tahoma" panose="020B0604030504040204" pitchFamily="34" charset="0"/>
                <a:cs typeface="Tahoma" panose="020B0604030504040204" pitchFamily="34" charset="0"/>
              </a:rPr>
              <a:t>y</a:t>
            </a:r>
            <a:r>
              <a:rPr lang="es-ES" sz="1200" spc="-75" dirty="0">
                <a:effectLst/>
                <a:latin typeface="Tahoma" panose="020B0604030504040204" pitchFamily="34" charset="0"/>
                <a:ea typeface="Tahoma" panose="020B0604030504040204" pitchFamily="34" charset="0"/>
                <a:cs typeface="Tahoma" panose="020B0604030504040204" pitchFamily="34" charset="0"/>
              </a:rPr>
              <a:t> </a:t>
            </a:r>
            <a:r>
              <a:rPr lang="es-ES" sz="1200" spc="-10" dirty="0">
                <a:effectLst/>
                <a:latin typeface="Tahoma" panose="020B0604030504040204" pitchFamily="34" charset="0"/>
                <a:ea typeface="Tahoma" panose="020B0604030504040204" pitchFamily="34" charset="0"/>
                <a:cs typeface="Tahoma" panose="020B0604030504040204" pitchFamily="34" charset="0"/>
              </a:rPr>
              <a:t>limitaciones.</a:t>
            </a:r>
            <a:r>
              <a:rPr lang="es-ES" sz="1200" spc="-75"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Espacios</a:t>
            </a:r>
            <a:r>
              <a:rPr lang="es-ES" sz="1200" i="1" spc="-65"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en</a:t>
            </a:r>
            <a:r>
              <a:rPr lang="es-ES" sz="1200" i="1" spc="-45"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blanco.</a:t>
            </a:r>
            <a:r>
              <a:rPr lang="es-ES" sz="1200" i="1" spc="-50"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Serie</a:t>
            </a:r>
            <a:r>
              <a:rPr lang="es-ES" sz="1200" i="1" spc="-50"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indagaciones</a:t>
            </a:r>
            <a:r>
              <a:rPr lang="es-ES" sz="1200" spc="-10"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28</a:t>
            </a:r>
            <a:r>
              <a:rPr lang="es-ES" sz="1200" spc="0" dirty="0">
                <a:effectLst/>
                <a:latin typeface="Tahoma" panose="020B0604030504040204" pitchFamily="34" charset="0"/>
                <a:ea typeface="Tahoma" panose="020B0604030504040204" pitchFamily="34" charset="0"/>
                <a:cs typeface="Tahoma" panose="020B0604030504040204" pitchFamily="34" charset="0"/>
              </a:rPr>
              <a:t>(1), 75-92. </a:t>
            </a:r>
            <a:r>
              <a:rPr lang="es-ES" sz="1200" u="none" strike="noStrike" spc="0" dirty="0">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3"/>
              </a:rPr>
              <a:t>https://www.redalyc.org/journal/3845/384555587005/html/</a:t>
            </a:r>
            <a:endParaRPr lang="es-MX" sz="1200" spc="0" dirty="0">
              <a:effectLst/>
              <a:latin typeface="Tahoma" panose="020B0604030504040204" pitchFamily="34" charset="0"/>
              <a:ea typeface="Tahoma" panose="020B0604030504040204" pitchFamily="34" charset="0"/>
              <a:cs typeface="Tahoma" panose="020B0604030504040204" pitchFamily="34" charset="0"/>
            </a:endParaRPr>
          </a:p>
          <a:p>
            <a:pPr marL="342900" marR="791210" lvl="0" indent="-342900" algn="just">
              <a:lnSpc>
                <a:spcPct val="87000"/>
              </a:lnSpc>
              <a:spcBef>
                <a:spcPts val="395"/>
              </a:spcBef>
              <a:spcAft>
                <a:spcPts val="0"/>
              </a:spcAft>
              <a:buClr>
                <a:srgbClr val="F09546"/>
              </a:buClr>
              <a:buSzPts val="1100"/>
              <a:buFont typeface="Lucida Sans Unicode" panose="020B0602030504020204" pitchFamily="34" charset="0"/>
              <a:buChar char="o"/>
              <a:tabLst>
                <a:tab pos="1613535" algn="l"/>
              </a:tabLst>
            </a:pPr>
            <a:r>
              <a:rPr lang="es-ES" sz="1200" spc="0" dirty="0" err="1">
                <a:effectLst/>
                <a:latin typeface="Tahoma" panose="020B0604030504040204" pitchFamily="34" charset="0"/>
                <a:ea typeface="Tahoma" panose="020B0604030504040204" pitchFamily="34" charset="0"/>
                <a:cs typeface="Tahoma" panose="020B0604030504040204" pitchFamily="34" charset="0"/>
              </a:rPr>
              <a:t>Brubacher</a:t>
            </a:r>
            <a:r>
              <a:rPr lang="es-ES" sz="1200" spc="0" dirty="0">
                <a:effectLst/>
                <a:latin typeface="Tahoma" panose="020B0604030504040204" pitchFamily="34" charset="0"/>
                <a:ea typeface="Tahoma" panose="020B0604030504040204" pitchFamily="34" charset="0"/>
                <a:cs typeface="Tahoma" panose="020B0604030504040204" pitchFamily="34" charset="0"/>
              </a:rPr>
              <a:t>,</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J.</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W.,</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Case,</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C.</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W.,</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&amp;</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Reagan,</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T.</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G.</a:t>
            </a:r>
            <a:r>
              <a:rPr lang="es-ES" sz="1200" spc="-8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(2000).</a:t>
            </a:r>
            <a:r>
              <a:rPr lang="es-ES" sz="1200" spc="-6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Cómo</a:t>
            </a:r>
            <a:r>
              <a:rPr lang="es-ES" sz="1200" i="1" spc="-4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ser</a:t>
            </a:r>
            <a:r>
              <a:rPr lang="es-ES" sz="1200" i="1" spc="-4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un</a:t>
            </a:r>
            <a:r>
              <a:rPr lang="es-ES" sz="1200" i="1" spc="-4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docente reflexivo</a:t>
            </a:r>
            <a:r>
              <a:rPr lang="es-ES" sz="1200" spc="0" dirty="0">
                <a:effectLst/>
                <a:latin typeface="Tahoma" panose="020B0604030504040204" pitchFamily="34" charset="0"/>
                <a:ea typeface="Tahoma" panose="020B0604030504040204" pitchFamily="34" charset="0"/>
                <a:cs typeface="Tahoma" panose="020B0604030504040204" pitchFamily="34" charset="0"/>
              </a:rPr>
              <a:t>. Gedisa Editorial.</a:t>
            </a:r>
            <a:endParaRPr lang="es-MX" sz="1200" spc="0" dirty="0">
              <a:effectLst/>
              <a:latin typeface="Tahoma" panose="020B0604030504040204" pitchFamily="34" charset="0"/>
              <a:ea typeface="Tahoma" panose="020B0604030504040204" pitchFamily="34" charset="0"/>
              <a:cs typeface="Tahoma" panose="020B0604030504040204" pitchFamily="34" charset="0"/>
            </a:endParaRPr>
          </a:p>
          <a:p>
            <a:pPr marL="342900" marR="786765" lvl="0" indent="-342900" algn="just">
              <a:lnSpc>
                <a:spcPct val="95000"/>
              </a:lnSpc>
              <a:spcBef>
                <a:spcPts val="325"/>
              </a:spcBef>
              <a:spcAft>
                <a:spcPts val="0"/>
              </a:spcAft>
              <a:buClr>
                <a:srgbClr val="F09546"/>
              </a:buClr>
              <a:buSzPts val="1100"/>
              <a:buFont typeface="Lucida Sans Unicode" panose="020B0602030504020204" pitchFamily="34" charset="0"/>
              <a:buChar char="o"/>
              <a:tabLst>
                <a:tab pos="1613535" algn="l"/>
              </a:tabLst>
            </a:pPr>
            <a:r>
              <a:rPr lang="es-ES" sz="1200" spc="0" dirty="0">
                <a:effectLst/>
                <a:latin typeface="Tahoma" panose="020B0604030504040204" pitchFamily="34" charset="0"/>
                <a:ea typeface="Tahoma" panose="020B0604030504040204" pitchFamily="34" charset="0"/>
                <a:cs typeface="Tahoma" panose="020B0604030504040204" pitchFamily="34" charset="0"/>
              </a:rPr>
              <a:t>Domingo,</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A.</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(2021).</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La</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Práctica</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Reflexiva:</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un</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modelo</a:t>
            </a:r>
            <a:r>
              <a:rPr lang="es-ES" sz="1200" spc="20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transformador de</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la</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praxis</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docente.</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Zona Próxima</a:t>
            </a:r>
            <a:r>
              <a:rPr lang="es-ES" sz="1200" spc="0" dirty="0">
                <a:effectLst/>
                <a:latin typeface="Tahoma" panose="020B0604030504040204" pitchFamily="34" charset="0"/>
                <a:ea typeface="Tahoma" panose="020B0604030504040204" pitchFamily="34" charset="0"/>
                <a:cs typeface="Tahoma" panose="020B0604030504040204" pitchFamily="34" charset="0"/>
              </a:rPr>
              <a:t>,</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34</a:t>
            </a:r>
            <a:r>
              <a:rPr lang="es-ES" sz="1200" spc="0" dirty="0">
                <a:effectLst/>
                <a:latin typeface="Tahoma" panose="020B0604030504040204" pitchFamily="34" charset="0"/>
                <a:ea typeface="Tahoma" panose="020B0604030504040204" pitchFamily="34" charset="0"/>
                <a:cs typeface="Tahoma" panose="020B0604030504040204" pitchFamily="34" charset="0"/>
              </a:rPr>
              <a:t>,</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3–21.</a:t>
            </a:r>
            <a:r>
              <a:rPr lang="es-ES" sz="1200" spc="-45" dirty="0">
                <a:effectLst/>
                <a:latin typeface="Tahoma" panose="020B0604030504040204" pitchFamily="34" charset="0"/>
                <a:ea typeface="Tahoma" panose="020B0604030504040204" pitchFamily="34" charset="0"/>
                <a:cs typeface="Tahoma" panose="020B0604030504040204" pitchFamily="34" charset="0"/>
              </a:rPr>
              <a:t> </a:t>
            </a:r>
            <a:r>
              <a:rPr lang="es-ES" sz="1200" u="none" strike="noStrike" spc="0" dirty="0">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4"/>
              </a:rPr>
              <a:t>https://www.redalyc.org/</a:t>
            </a:r>
            <a:r>
              <a:rPr lang="es-ES" sz="1200" spc="0" dirty="0">
                <a:solidFill>
                  <a:srgbClr val="255B4E"/>
                </a:solidFill>
                <a:effectLst/>
                <a:latin typeface="Tahoma" panose="020B0604030504040204" pitchFamily="34" charset="0"/>
                <a:ea typeface="Tahoma" panose="020B0604030504040204" pitchFamily="34" charset="0"/>
                <a:cs typeface="Tahoma" panose="020B0604030504040204" pitchFamily="34" charset="0"/>
              </a:rPr>
              <a:t> </a:t>
            </a:r>
            <a:r>
              <a:rPr lang="es-ES" sz="1200" u="none" strike="noStrike" spc="-10" dirty="0" err="1">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4"/>
              </a:rPr>
              <a:t>journal</a:t>
            </a:r>
            <a:r>
              <a:rPr lang="es-ES" sz="1200" u="none" strike="noStrike" spc="-10" dirty="0">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4"/>
              </a:rPr>
              <a:t>/853/85370365002/</a:t>
            </a:r>
            <a:r>
              <a:rPr lang="es-ES" sz="1200" u="none" strike="noStrike" spc="-10" dirty="0" err="1">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4"/>
              </a:rPr>
              <a:t>html</a:t>
            </a:r>
            <a:r>
              <a:rPr lang="es-ES" sz="1200" u="none" strike="noStrike" spc="-10" dirty="0">
                <a:solidFill>
                  <a:srgbClr val="255B4E"/>
                </a:solidFill>
                <a:effectLst/>
                <a:latin typeface="Tahoma" panose="020B0604030504040204" pitchFamily="34" charset="0"/>
                <a:ea typeface="Tahoma" panose="020B0604030504040204" pitchFamily="34" charset="0"/>
                <a:cs typeface="Tahoma" panose="020B0604030504040204" pitchFamily="34" charset="0"/>
                <a:hlinkClick r:id="rId4"/>
              </a:rPr>
              <a:t>/</a:t>
            </a:r>
            <a:endParaRPr lang="es-MX" sz="1200" spc="0" dirty="0">
              <a:effectLst/>
              <a:latin typeface="Tahoma" panose="020B0604030504040204" pitchFamily="34" charset="0"/>
              <a:ea typeface="Tahoma" panose="020B0604030504040204" pitchFamily="34" charset="0"/>
              <a:cs typeface="Tahoma" panose="020B0604030504040204" pitchFamily="34" charset="0"/>
            </a:endParaRPr>
          </a:p>
          <a:p>
            <a:pPr marL="342900" marR="790575" lvl="0" indent="-342900" algn="just">
              <a:lnSpc>
                <a:spcPct val="87000"/>
              </a:lnSpc>
              <a:spcBef>
                <a:spcPts val="400"/>
              </a:spcBef>
              <a:spcAft>
                <a:spcPts val="0"/>
              </a:spcAft>
              <a:buClr>
                <a:srgbClr val="F09546"/>
              </a:buClr>
              <a:buSzPts val="1100"/>
              <a:buFont typeface="Lucida Sans Unicode" panose="020B0602030504020204" pitchFamily="34" charset="0"/>
              <a:buChar char="o"/>
              <a:tabLst>
                <a:tab pos="1613535" algn="l"/>
              </a:tabLst>
            </a:pPr>
            <a:r>
              <a:rPr lang="es-ES" sz="1200" spc="0" dirty="0">
                <a:effectLst/>
                <a:latin typeface="Tahoma" panose="020B0604030504040204" pitchFamily="34" charset="0"/>
                <a:ea typeface="Tahoma" panose="020B0604030504040204" pitchFamily="34" charset="0"/>
                <a:cs typeface="Tahoma" panose="020B0604030504040204" pitchFamily="34" charset="0"/>
              </a:rPr>
              <a:t>Domingo,</a:t>
            </a:r>
            <a:r>
              <a:rPr lang="es-ES" sz="1200" spc="-9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A.,</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&amp;</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Gómez,</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M.</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V.</a:t>
            </a:r>
            <a:r>
              <a:rPr lang="es-ES" sz="1200" spc="-9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(2017).</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La</a:t>
            </a:r>
            <a:r>
              <a:rPr lang="es-ES" sz="1200" i="1" spc="-7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err="1">
                <a:effectLst/>
                <a:latin typeface="Tahoma" panose="020B0604030504040204" pitchFamily="34" charset="0"/>
                <a:ea typeface="Tahoma" panose="020B0604030504040204" pitchFamily="34" charset="0"/>
                <a:cs typeface="Tahoma" panose="020B0604030504040204" pitchFamily="34" charset="0"/>
              </a:rPr>
              <a:t>práctica</a:t>
            </a:r>
            <a:r>
              <a:rPr lang="es-ES" sz="1200" i="1" spc="-60"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reflexiva:</a:t>
            </a:r>
            <a:r>
              <a:rPr lang="es-ES" sz="1200" i="1" spc="-5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bases,</a:t>
            </a:r>
            <a:r>
              <a:rPr lang="es-ES" sz="1200" i="1" spc="-5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modelos</a:t>
            </a:r>
            <a:r>
              <a:rPr lang="es-ES" sz="1200" i="1" spc="-5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e instrumentos</a:t>
            </a:r>
            <a:r>
              <a:rPr lang="es-ES" sz="1200" spc="0" dirty="0">
                <a:effectLst/>
                <a:latin typeface="Tahoma" panose="020B0604030504040204" pitchFamily="34" charset="0"/>
                <a:ea typeface="Tahoma" panose="020B0604030504040204" pitchFamily="34" charset="0"/>
                <a:cs typeface="Tahoma" panose="020B0604030504040204" pitchFamily="34" charset="0"/>
              </a:rPr>
              <a:t>. Narcea.</a:t>
            </a:r>
            <a:endParaRPr lang="es-MX" sz="1200" spc="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l">
              <a:lnSpc>
                <a:spcPts val="1600"/>
              </a:lnSpc>
              <a:spcBef>
                <a:spcPts val="280"/>
              </a:spcBef>
              <a:spcAft>
                <a:spcPts val="0"/>
              </a:spcAft>
              <a:buClr>
                <a:srgbClr val="F09546"/>
              </a:buClr>
              <a:buSzPts val="1100"/>
              <a:buFont typeface="Lucida Sans Unicode" panose="020B0602030504020204" pitchFamily="34" charset="0"/>
              <a:buChar char="o"/>
              <a:tabLst>
                <a:tab pos="1613535" algn="l"/>
              </a:tabLst>
            </a:pPr>
            <a:r>
              <a:rPr lang="es-ES" sz="1200" spc="0" dirty="0">
                <a:effectLst/>
                <a:latin typeface="Tahoma" panose="020B0604030504040204" pitchFamily="34" charset="0"/>
                <a:ea typeface="Tahoma" panose="020B0604030504040204" pitchFamily="34" charset="0"/>
                <a:cs typeface="Tahoma" panose="020B0604030504040204" pitchFamily="34" charset="0"/>
              </a:rPr>
              <a:t>Perrenoud,</a:t>
            </a:r>
            <a:r>
              <a:rPr lang="es-ES" sz="1200" spc="-90"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P.</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spc="0" dirty="0">
                <a:effectLst/>
                <a:latin typeface="Tahoma" panose="020B0604030504040204" pitchFamily="34" charset="0"/>
                <a:ea typeface="Tahoma" panose="020B0604030504040204" pitchFamily="34" charset="0"/>
                <a:cs typeface="Tahoma" panose="020B0604030504040204" pitchFamily="34" charset="0"/>
              </a:rPr>
              <a:t>(2004).</a:t>
            </a:r>
            <a:r>
              <a:rPr lang="es-ES" sz="1200" spc="-8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Desarrollar</a:t>
            </a:r>
            <a:r>
              <a:rPr lang="es-ES" sz="1200" i="1" spc="-7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la</a:t>
            </a:r>
            <a:r>
              <a:rPr lang="es-ES" sz="1200" i="1" spc="-80"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err="1">
                <a:effectLst/>
                <a:latin typeface="Tahoma" panose="020B0604030504040204" pitchFamily="34" charset="0"/>
                <a:ea typeface="Tahoma" panose="020B0604030504040204" pitchFamily="34" charset="0"/>
                <a:cs typeface="Tahoma" panose="020B0604030504040204" pitchFamily="34" charset="0"/>
              </a:rPr>
              <a:t>práctica</a:t>
            </a:r>
            <a:r>
              <a:rPr lang="es-ES" sz="1200" i="1" spc="-75" dirty="0">
                <a:effectLst/>
                <a:latin typeface="Tahoma" panose="020B0604030504040204" pitchFamily="34" charset="0"/>
                <a:ea typeface="Tahoma" panose="020B0604030504040204" pitchFamily="34" charset="0"/>
                <a:cs typeface="Tahoma" panose="020B0604030504040204" pitchFamily="34" charset="0"/>
              </a:rPr>
              <a:t> </a:t>
            </a:r>
          </a:p>
          <a:p>
            <a:pPr lvl="0" algn="l">
              <a:lnSpc>
                <a:spcPts val="1600"/>
              </a:lnSpc>
              <a:spcBef>
                <a:spcPts val="280"/>
              </a:spcBef>
              <a:spcAft>
                <a:spcPts val="0"/>
              </a:spcAft>
              <a:buClr>
                <a:srgbClr val="F09546"/>
              </a:buClr>
              <a:buSzPts val="1100"/>
              <a:tabLst>
                <a:tab pos="1613535" algn="l"/>
              </a:tabLst>
            </a:pPr>
            <a:r>
              <a:rPr lang="es-ES" sz="1200" i="1" spc="-75" dirty="0">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reflexiva</a:t>
            </a:r>
            <a:r>
              <a:rPr lang="es-ES" sz="1200" i="1" spc="-7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en</a:t>
            </a:r>
            <a:r>
              <a:rPr lang="es-ES" sz="1200" i="1" spc="-7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el</a:t>
            </a:r>
            <a:r>
              <a:rPr lang="es-ES" sz="1200" i="1" spc="-6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oficio</a:t>
            </a:r>
            <a:r>
              <a:rPr lang="es-ES" sz="1200" i="1" spc="-65" dirty="0">
                <a:effectLst/>
                <a:latin typeface="Tahoma" panose="020B0604030504040204" pitchFamily="34" charset="0"/>
                <a:ea typeface="Tahoma" panose="020B0604030504040204" pitchFamily="34" charset="0"/>
                <a:cs typeface="Tahoma" panose="020B0604030504040204" pitchFamily="34" charset="0"/>
              </a:rPr>
              <a:t> </a:t>
            </a:r>
            <a:r>
              <a:rPr lang="es-ES" sz="1200" i="1" spc="0" dirty="0">
                <a:effectLst/>
                <a:latin typeface="Tahoma" panose="020B0604030504040204" pitchFamily="34" charset="0"/>
                <a:ea typeface="Tahoma" panose="020B0604030504040204" pitchFamily="34" charset="0"/>
                <a:cs typeface="Tahoma" panose="020B0604030504040204" pitchFamily="34" charset="0"/>
              </a:rPr>
              <a:t>de</a:t>
            </a:r>
            <a:r>
              <a:rPr lang="es-ES" sz="1200" i="1" spc="-60" dirty="0">
                <a:effectLst/>
                <a:latin typeface="Tahoma" panose="020B0604030504040204" pitchFamily="34" charset="0"/>
                <a:ea typeface="Tahoma" panose="020B0604030504040204" pitchFamily="34" charset="0"/>
                <a:cs typeface="Tahoma" panose="020B0604030504040204" pitchFamily="34" charset="0"/>
              </a:rPr>
              <a:t> </a:t>
            </a:r>
            <a:r>
              <a:rPr lang="es-ES" sz="1200" i="1" spc="-10" dirty="0">
                <a:effectLst/>
                <a:latin typeface="Tahoma" panose="020B0604030504040204" pitchFamily="34" charset="0"/>
                <a:ea typeface="Tahoma" panose="020B0604030504040204" pitchFamily="34" charset="0"/>
                <a:cs typeface="Tahoma" panose="020B0604030504040204" pitchFamily="34" charset="0"/>
              </a:rPr>
              <a:t>enseñar</a:t>
            </a:r>
            <a:r>
              <a:rPr lang="es-ES" sz="1200" spc="-10" dirty="0">
                <a:effectLst/>
                <a:latin typeface="Tahoma" panose="020B0604030504040204" pitchFamily="34" charset="0"/>
                <a:ea typeface="Tahoma" panose="020B0604030504040204" pitchFamily="34" charset="0"/>
                <a:cs typeface="Tahoma" panose="020B0604030504040204" pitchFamily="34" charset="0"/>
              </a:rPr>
              <a:t>.</a:t>
            </a:r>
            <a:endParaRPr lang="es-MX" sz="1200" spc="0" dirty="0">
              <a:effectLst/>
              <a:latin typeface="Tahoma" panose="020B0604030504040204" pitchFamily="34" charset="0"/>
              <a:ea typeface="Tahoma" panose="020B0604030504040204" pitchFamily="34" charset="0"/>
              <a:cs typeface="Tahoma" panose="020B0604030504040204" pitchFamily="34" charset="0"/>
            </a:endParaRPr>
          </a:p>
          <a:p>
            <a:pPr marL="1613535">
              <a:lnSpc>
                <a:spcPts val="1235"/>
              </a:lnSpc>
            </a:pPr>
            <a:r>
              <a:rPr lang="es-ES" sz="1200" spc="-10" dirty="0">
                <a:effectLst/>
                <a:latin typeface="Tahoma" panose="020B0604030504040204" pitchFamily="34" charset="0"/>
                <a:ea typeface="Tahoma" panose="020B0604030504040204" pitchFamily="34" charset="0"/>
                <a:cs typeface="Tahoma" panose="020B0604030504040204" pitchFamily="34" charset="0"/>
              </a:rPr>
              <a:t>GRAÓ.</a:t>
            </a:r>
            <a:endParaRPr lang="es-MX"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243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F756880-0AED-90A4-6D07-BB396FA56126}"/>
              </a:ext>
            </a:extLst>
          </p:cNvPr>
          <p:cNvPicPr>
            <a:picLocks noChangeAspect="1"/>
          </p:cNvPicPr>
          <p:nvPr/>
        </p:nvPicPr>
        <p:blipFill>
          <a:blip r:embed="rId2"/>
          <a:stretch>
            <a:fillRect/>
          </a:stretch>
        </p:blipFill>
        <p:spPr>
          <a:xfrm>
            <a:off x="775189" y="974694"/>
            <a:ext cx="5982535" cy="628738"/>
          </a:xfrm>
          <a:prstGeom prst="rect">
            <a:avLst/>
          </a:prstGeom>
        </p:spPr>
      </p:pic>
      <p:sp>
        <p:nvSpPr>
          <p:cNvPr id="9" name="CuadroTexto 8">
            <a:extLst>
              <a:ext uri="{FF2B5EF4-FFF2-40B4-BE49-F238E27FC236}">
                <a16:creationId xmlns:a16="http://schemas.microsoft.com/office/drawing/2014/main" id="{931F0BA8-BB50-004A-DFD9-E4A779DD6190}"/>
              </a:ext>
            </a:extLst>
          </p:cNvPr>
          <p:cNvSpPr txBox="1"/>
          <p:nvPr/>
        </p:nvSpPr>
        <p:spPr>
          <a:xfrm>
            <a:off x="916393" y="2078790"/>
            <a:ext cx="3065721" cy="3693319"/>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dirty="0">
                <a:effectLst/>
                <a:latin typeface="Tahoma" panose="020B0604030504040204" pitchFamily="34" charset="0"/>
                <a:ea typeface="Tahoma" panose="020B0604030504040204" pitchFamily="34" charset="0"/>
              </a:rPr>
              <a:t>Las</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escuelas</a:t>
            </a:r>
            <a:r>
              <a:rPr lang="es-ES" sz="1800" spc="-85" dirty="0">
                <a:effectLst/>
                <a:latin typeface="Tahoma" panose="020B0604030504040204" pitchFamily="34" charset="0"/>
                <a:ea typeface="Tahoma" panose="020B0604030504040204" pitchFamily="34" charset="0"/>
              </a:rPr>
              <a:t> s</a:t>
            </a:r>
            <a:r>
              <a:rPr lang="es-ES" sz="1800" dirty="0">
                <a:effectLst/>
                <a:latin typeface="Tahoma" panose="020B0604030504040204" pitchFamily="34" charset="0"/>
                <a:ea typeface="Tahoma" panose="020B0604030504040204" pitchFamily="34" charset="0"/>
              </a:rPr>
              <a:t>e</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ven</a:t>
            </a:r>
            <a:r>
              <a:rPr lang="es-ES" sz="1800" spc="-8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impactadas por un escenario mundial en el que cobran fuerza tendencias autoritarias y excluyentes. Por ello, resulta pertinente recordar la participación histórica</a:t>
            </a:r>
            <a:r>
              <a:rPr lang="es-ES" sz="1800" spc="20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maestras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maestros,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así</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como</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sus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aportes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sociales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pedagógicos</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en</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las transformaciones que ha experimentado nuestro país.</a:t>
            </a:r>
            <a:endParaRPr lang="es-MX" sz="1800" dirty="0">
              <a:effectLst/>
              <a:latin typeface="Tahoma" panose="020B0604030504040204" pitchFamily="34" charset="0"/>
              <a:ea typeface="Tahoma" panose="020B0604030504040204" pitchFamily="34" charset="0"/>
            </a:endParaRPr>
          </a:p>
        </p:txBody>
      </p:sp>
      <p:sp>
        <p:nvSpPr>
          <p:cNvPr id="6" name="CuadroTexto 5">
            <a:extLst>
              <a:ext uri="{FF2B5EF4-FFF2-40B4-BE49-F238E27FC236}">
                <a16:creationId xmlns:a16="http://schemas.microsoft.com/office/drawing/2014/main" id="{6D1C6E3A-041A-4472-BA82-E94E4067EA70}"/>
              </a:ext>
            </a:extLst>
          </p:cNvPr>
          <p:cNvSpPr txBox="1"/>
          <p:nvPr/>
        </p:nvSpPr>
        <p:spPr>
          <a:xfrm>
            <a:off x="4837723" y="2119230"/>
            <a:ext cx="3065721" cy="2862322"/>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spc="-10" dirty="0">
                <a:effectLst/>
                <a:latin typeface="Tahoma" panose="020B0604030504040204" pitchFamily="34" charset="0"/>
                <a:ea typeface="Tahoma" panose="020B0604030504040204" pitchFamily="34" charset="0"/>
              </a:rPr>
              <a:t>Educar</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para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paz,</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convivencia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y</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resolución</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pacífica</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de</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los</a:t>
            </a:r>
            <a:r>
              <a:rPr lang="es-ES" sz="1800" spc="-6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conflictos, </a:t>
            </a:r>
            <a:r>
              <a:rPr lang="es-ES" sz="1800" dirty="0">
                <a:effectLst/>
                <a:latin typeface="Tahoma" panose="020B0604030504040204" pitchFamily="34" charset="0"/>
                <a:ea typeface="Tahoma" panose="020B0604030504040204" pitchFamily="34" charset="0"/>
              </a:rPr>
              <a:t>el reconocimiento de la dignidad humana, el ejercicio de la democracia y la transformación</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vida</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pública</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es</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el</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objetivo</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central</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formación</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para</a:t>
            </a:r>
            <a:r>
              <a:rPr lang="es-ES" sz="1800" spc="-9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 Nueva Escuela Mexicana.</a:t>
            </a:r>
            <a:endParaRPr lang="es-MX" dirty="0"/>
          </a:p>
        </p:txBody>
      </p:sp>
      <p:sp>
        <p:nvSpPr>
          <p:cNvPr id="8" name="CuadroTexto 7">
            <a:extLst>
              <a:ext uri="{FF2B5EF4-FFF2-40B4-BE49-F238E27FC236}">
                <a16:creationId xmlns:a16="http://schemas.microsoft.com/office/drawing/2014/main" id="{6C6E3994-1A42-4F81-9348-B0EF7CCF7DAF}"/>
              </a:ext>
            </a:extLst>
          </p:cNvPr>
          <p:cNvSpPr txBox="1"/>
          <p:nvPr/>
        </p:nvSpPr>
        <p:spPr>
          <a:xfrm>
            <a:off x="8654806" y="2078790"/>
            <a:ext cx="3065721" cy="2585323"/>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a:effectLst/>
                <a:latin typeface="Tahoma" panose="020B0604030504040204" pitchFamily="34" charset="0"/>
                <a:ea typeface="Tahoma" panose="020B0604030504040204" pitchFamily="34" charset="0"/>
              </a:rPr>
              <a:t>La Quinta Sesión Ordinaria del Consejo Técnico Escolar se lleva a cabo en</a:t>
            </a:r>
            <a:r>
              <a:rPr lang="es-ES" sz="1800" spc="-9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un</a:t>
            </a:r>
            <a:r>
              <a:rPr lang="es-ES" sz="1800" spc="-90">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contexto</a:t>
            </a:r>
            <a:r>
              <a:rPr lang="es-ES" sz="1800" spc="-90">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global</a:t>
            </a:r>
            <a:r>
              <a:rPr lang="es-ES" sz="1800" spc="-90">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en</a:t>
            </a:r>
            <a:r>
              <a:rPr lang="es-ES" sz="1800" spc="-8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el</a:t>
            </a:r>
            <a:r>
              <a:rPr lang="es-ES" sz="1800" spc="-80">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que</a:t>
            </a:r>
            <a:r>
              <a:rPr lang="es-ES" sz="1800" spc="-85">
                <a:effectLst/>
                <a:latin typeface="Tahoma" panose="020B0604030504040204" pitchFamily="34" charset="0"/>
                <a:ea typeface="Tahoma" panose="020B0604030504040204" pitchFamily="34" charset="0"/>
              </a:rPr>
              <a:t> </a:t>
            </a:r>
            <a:r>
              <a:rPr lang="es-ES" sz="1800">
                <a:effectLst/>
                <a:latin typeface="Arial Black" panose="020B0A04020102020204" pitchFamily="34" charset="0"/>
                <a:ea typeface="Tahoma" panose="020B0604030504040204" pitchFamily="34" charset="0"/>
                <a:cs typeface="Tahoma" panose="020B0604030504040204" pitchFamily="34" charset="0"/>
              </a:rPr>
              <a:t>la</a:t>
            </a:r>
            <a:r>
              <a:rPr lang="es-ES" sz="1800" spc="-95">
                <a:effectLst/>
                <a:latin typeface="Arial Black" panose="020B0A04020102020204" pitchFamily="34" charset="0"/>
                <a:ea typeface="Tahoma" panose="020B0604030504040204" pitchFamily="34" charset="0"/>
                <a:cs typeface="Tahoma" panose="020B0604030504040204" pitchFamily="34" charset="0"/>
              </a:rPr>
              <a:t> </a:t>
            </a:r>
            <a:r>
              <a:rPr lang="es-ES" sz="1800">
                <a:effectLst/>
                <a:latin typeface="Arial Black" panose="020B0A04020102020204" pitchFamily="34" charset="0"/>
                <a:ea typeface="Tahoma" panose="020B0604030504040204" pitchFamily="34" charset="0"/>
                <a:cs typeface="Tahoma" panose="020B0604030504040204" pitchFamily="34" charset="0"/>
              </a:rPr>
              <a:t>defensa</a:t>
            </a:r>
            <a:r>
              <a:rPr lang="es-ES" sz="1800" spc="-100">
                <a:effectLst/>
                <a:latin typeface="Arial Black" panose="020B0A04020102020204" pitchFamily="34" charset="0"/>
                <a:ea typeface="Tahoma" panose="020B0604030504040204" pitchFamily="34" charset="0"/>
                <a:cs typeface="Tahoma" panose="020B0604030504040204" pitchFamily="34" charset="0"/>
              </a:rPr>
              <a:t> </a:t>
            </a:r>
            <a:r>
              <a:rPr lang="es-ES" sz="1800">
                <a:effectLst/>
                <a:latin typeface="Arial Black" panose="020B0A04020102020204" pitchFamily="34" charset="0"/>
                <a:ea typeface="Tahoma" panose="020B0604030504040204" pitchFamily="34" charset="0"/>
                <a:cs typeface="Tahoma" panose="020B0604030504040204" pitchFamily="34" charset="0"/>
              </a:rPr>
              <a:t>de</a:t>
            </a:r>
            <a:r>
              <a:rPr lang="es-ES" sz="1800" spc="-95">
                <a:effectLst/>
                <a:latin typeface="Arial Black" panose="020B0A04020102020204" pitchFamily="34" charset="0"/>
                <a:ea typeface="Tahoma" panose="020B0604030504040204" pitchFamily="34" charset="0"/>
                <a:cs typeface="Tahoma" panose="020B0604030504040204" pitchFamily="34" charset="0"/>
              </a:rPr>
              <a:t> </a:t>
            </a:r>
            <a:r>
              <a:rPr lang="es-ES" sz="1800">
                <a:effectLst/>
                <a:latin typeface="Arial Black" panose="020B0A04020102020204" pitchFamily="34" charset="0"/>
                <a:ea typeface="Tahoma" panose="020B0604030504040204" pitchFamily="34" charset="0"/>
                <a:cs typeface="Tahoma" panose="020B0604030504040204" pitchFamily="34" charset="0"/>
              </a:rPr>
              <a:t>la</a:t>
            </a:r>
            <a:r>
              <a:rPr lang="es-ES" sz="1800" spc="-95">
                <a:effectLst/>
                <a:latin typeface="Arial Black" panose="020B0A04020102020204" pitchFamily="34" charset="0"/>
                <a:ea typeface="Tahoma" panose="020B0604030504040204" pitchFamily="34" charset="0"/>
                <a:cs typeface="Tahoma" panose="020B0604030504040204" pitchFamily="34" charset="0"/>
              </a:rPr>
              <a:t> </a:t>
            </a:r>
            <a:r>
              <a:rPr lang="es-ES" sz="1800">
                <a:effectLst/>
                <a:latin typeface="Arial Black" panose="020B0A04020102020204" pitchFamily="34" charset="0"/>
                <a:ea typeface="Tahoma" panose="020B0604030504040204" pitchFamily="34" charset="0"/>
                <a:cs typeface="Tahoma" panose="020B0604030504040204" pitchFamily="34" charset="0"/>
              </a:rPr>
              <a:t>soberanía</a:t>
            </a:r>
            <a:r>
              <a:rPr lang="es-ES" sz="1800" spc="-95">
                <a:effectLst/>
                <a:latin typeface="Arial Black" panose="020B0A04020102020204" pitchFamily="34" charset="0"/>
                <a:ea typeface="Tahoma" panose="020B0604030504040204" pitchFamily="34" charset="0"/>
                <a:cs typeface="Tahoma" panose="020B0604030504040204" pitchFamily="34" charset="0"/>
              </a:rPr>
              <a:t> </a:t>
            </a:r>
            <a:r>
              <a:rPr lang="es-ES" sz="1800">
                <a:effectLst/>
                <a:latin typeface="Tahoma" panose="020B0604030504040204" pitchFamily="34" charset="0"/>
                <a:ea typeface="Tahoma" panose="020B0604030504040204" pitchFamily="34" charset="0"/>
              </a:rPr>
              <a:t>es</a:t>
            </a:r>
            <a:r>
              <a:rPr lang="es-ES" sz="1800" spc="-80">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un</a:t>
            </a:r>
            <a:r>
              <a:rPr lang="es-ES" sz="1800" spc="-8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asunto fundamental</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para</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la</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vida</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de</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las</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comunidades</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y</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de</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las</a:t>
            </a:r>
            <a:r>
              <a:rPr lang="es-ES" sz="1800" spc="-35">
                <a:effectLst/>
                <a:latin typeface="Tahoma" panose="020B0604030504040204" pitchFamily="34" charset="0"/>
                <a:ea typeface="Tahoma" panose="020B0604030504040204" pitchFamily="34" charset="0"/>
              </a:rPr>
              <a:t> </a:t>
            </a:r>
            <a:r>
              <a:rPr lang="es-ES" sz="1800">
                <a:effectLst/>
                <a:latin typeface="Tahoma" panose="020B0604030504040204" pitchFamily="34" charset="0"/>
                <a:ea typeface="Tahoma" panose="020B0604030504040204" pitchFamily="34" charset="0"/>
              </a:rPr>
              <a:t>naciones.</a:t>
            </a:r>
            <a:r>
              <a:rPr lang="es-ES" sz="1800" spc="-35">
                <a:effectLst/>
                <a:latin typeface="Tahoma" panose="020B0604030504040204" pitchFamily="34" charset="0"/>
                <a:ea typeface="Tahoma" panose="020B0604030504040204" pitchFamily="34" charset="0"/>
              </a:rPr>
              <a:t> </a:t>
            </a:r>
            <a:endParaRPr lang="es-ES" sz="1800" spc="-35"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30136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22BD78-067B-C815-854A-A6B103DBD895}"/>
              </a:ext>
            </a:extLst>
          </p:cNvPr>
          <p:cNvPicPr>
            <a:picLocks noChangeAspect="1"/>
          </p:cNvPicPr>
          <p:nvPr/>
        </p:nvPicPr>
        <p:blipFill>
          <a:blip r:embed="rId2"/>
          <a:stretch>
            <a:fillRect/>
          </a:stretch>
        </p:blipFill>
        <p:spPr>
          <a:xfrm>
            <a:off x="319773" y="874323"/>
            <a:ext cx="6684515" cy="471522"/>
          </a:xfrm>
          <a:prstGeom prst="rect">
            <a:avLst/>
          </a:prstGeom>
        </p:spPr>
      </p:pic>
      <p:pic>
        <p:nvPicPr>
          <p:cNvPr id="4" name="Imagen 3" descr="Icono&#10;&#10;El contenido generado por IA puede ser incorrecto.">
            <a:extLst>
              <a:ext uri="{FF2B5EF4-FFF2-40B4-BE49-F238E27FC236}">
                <a16:creationId xmlns:a16="http://schemas.microsoft.com/office/drawing/2014/main" id="{704BA1F7-400D-ACB1-8FDF-803EF6910C15}"/>
              </a:ext>
            </a:extLst>
          </p:cNvPr>
          <p:cNvPicPr>
            <a:picLocks noChangeAspect="1"/>
          </p:cNvPicPr>
          <p:nvPr/>
        </p:nvPicPr>
        <p:blipFill>
          <a:blip r:embed="rId3">
            <a:duotone>
              <a:schemeClr val="accent5">
                <a:shade val="45000"/>
                <a:satMod val="135000"/>
              </a:schemeClr>
              <a:prstClr val="white"/>
            </a:duotone>
          </a:blip>
          <a:stretch>
            <a:fillRect/>
          </a:stretch>
        </p:blipFill>
        <p:spPr>
          <a:xfrm>
            <a:off x="4711282" y="1496075"/>
            <a:ext cx="2432467" cy="2400739"/>
          </a:xfrm>
          <a:prstGeom prst="snip2DiagRect">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B1D666-BACE-896F-429A-7F32BDD0E63D}"/>
              </a:ext>
            </a:extLst>
          </p:cNvPr>
          <p:cNvSpPr txBox="1"/>
          <p:nvPr/>
        </p:nvSpPr>
        <p:spPr>
          <a:xfrm>
            <a:off x="888040" y="4229351"/>
            <a:ext cx="10741985" cy="1231106"/>
          </a:xfrm>
          <a:prstGeom prst="rect">
            <a:avLst/>
          </a:prstGeom>
          <a:noFill/>
        </p:spPr>
        <p:txBody>
          <a:bodyPr wrap="square" rtlCol="0">
            <a:spAutoFit/>
          </a:bodyPr>
          <a:lstStyle/>
          <a:p>
            <a:pPr algn="just"/>
            <a:r>
              <a:rPr lang="es-MX" sz="2000" b="1" dirty="0">
                <a:solidFill>
                  <a:srgbClr val="C00000"/>
                </a:solidFill>
                <a:latin typeface="Century Gothic" panose="020B0502020202020204" pitchFamily="34" charset="0"/>
              </a:rPr>
              <a:t>Dialogar </a:t>
            </a:r>
            <a:r>
              <a:rPr lang="es-ES" sz="1800" dirty="0">
                <a:effectLst/>
                <a:latin typeface="Tahoma" panose="020B0604030504040204" pitchFamily="34" charset="0"/>
                <a:ea typeface="Tahoma" panose="020B0604030504040204" pitchFamily="34" charset="0"/>
              </a:rPr>
              <a:t>acerca de los avances en su </a:t>
            </a:r>
            <a:r>
              <a:rPr lang="es-ES" sz="1800" dirty="0">
                <a:solidFill>
                  <a:srgbClr val="C00000"/>
                </a:solidFill>
                <a:effectLst/>
                <a:latin typeface="Tahoma" panose="020B0604030504040204" pitchFamily="34" charset="0"/>
                <a:ea typeface="Tahoma" panose="020B0604030504040204" pitchFamily="34" charset="0"/>
              </a:rPr>
              <a:t>Programa de mejora continua</a:t>
            </a:r>
            <a:r>
              <a:rPr lang="es-ES" sz="1800" dirty="0">
                <a:effectLst/>
                <a:latin typeface="Tahoma" panose="020B0604030504040204" pitchFamily="34" charset="0"/>
                <a:ea typeface="Tahoma" panose="020B0604030504040204" pitchFamily="34" charset="0"/>
              </a:rPr>
              <a:t>, identifiquen qué lograron realizar, qué les</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funcionó,</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qué</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logros</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perciben.</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Compartan</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puntos</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vista</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en</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torno</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lo</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realizado</a:t>
            </a:r>
            <a:r>
              <a:rPr lang="es-ES" sz="1800" spc="-2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 retroalimenten</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el</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trabajo</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comentarios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claros,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constructivos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y</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contribuyan</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 mejora continua.</a:t>
            </a:r>
            <a:endParaRPr lang="es-MX" sz="1800" dirty="0">
              <a:effectLst/>
              <a:latin typeface="Tahoma" panose="020B0604030504040204" pitchFamily="34" charset="0"/>
              <a:ea typeface="Tahoma" panose="020B0604030504040204" pitchFamily="34" charset="0"/>
            </a:endParaRPr>
          </a:p>
          <a:p>
            <a:pPr algn="just"/>
            <a:endParaRPr lang="es-MX" b="1" dirty="0">
              <a:solidFill>
                <a:srgbClr val="CC9900"/>
              </a:solidFill>
              <a:latin typeface="Century Gothic" panose="020B0502020202020204" pitchFamily="34" charset="0"/>
            </a:endParaRPr>
          </a:p>
        </p:txBody>
      </p:sp>
    </p:spTree>
    <p:extLst>
      <p:ext uri="{BB962C8B-B14F-4D97-AF65-F5344CB8AC3E}">
        <p14:creationId xmlns:p14="http://schemas.microsoft.com/office/powerpoint/2010/main" val="92237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3BBE29D-E945-B15F-F509-53339D2F15B8}"/>
              </a:ext>
            </a:extLst>
          </p:cNvPr>
          <p:cNvPicPr>
            <a:picLocks noChangeAspect="1"/>
          </p:cNvPicPr>
          <p:nvPr/>
        </p:nvPicPr>
        <p:blipFill>
          <a:blip r:embed="rId2"/>
          <a:stretch>
            <a:fillRect/>
          </a:stretch>
        </p:blipFill>
        <p:spPr>
          <a:xfrm>
            <a:off x="5675138" y="1153224"/>
            <a:ext cx="6078205" cy="514245"/>
          </a:xfrm>
          <a:prstGeom prst="rect">
            <a:avLst/>
          </a:prstGeom>
        </p:spPr>
      </p:pic>
      <p:grpSp>
        <p:nvGrpSpPr>
          <p:cNvPr id="6" name="Group 181">
            <a:extLst>
              <a:ext uri="{FF2B5EF4-FFF2-40B4-BE49-F238E27FC236}">
                <a16:creationId xmlns:a16="http://schemas.microsoft.com/office/drawing/2014/main" id="{40C6A43D-DC23-4FA2-A989-EFC72F764B2B}"/>
              </a:ext>
            </a:extLst>
          </p:cNvPr>
          <p:cNvGrpSpPr>
            <a:grpSpLocks/>
          </p:cNvGrpSpPr>
          <p:nvPr/>
        </p:nvGrpSpPr>
        <p:grpSpPr>
          <a:xfrm>
            <a:off x="360997" y="1667469"/>
            <a:ext cx="5583555" cy="273692"/>
            <a:chOff x="0" y="0"/>
            <a:chExt cx="5583555" cy="273692"/>
          </a:xfrm>
        </p:grpSpPr>
        <p:sp>
          <p:nvSpPr>
            <p:cNvPr id="8" name="Graphic 182">
              <a:extLst>
                <a:ext uri="{FF2B5EF4-FFF2-40B4-BE49-F238E27FC236}">
                  <a16:creationId xmlns:a16="http://schemas.microsoft.com/office/drawing/2014/main" id="{EF230CD1-CEA5-453C-B00C-AF9BDE0DCC6D}"/>
                </a:ext>
              </a:extLst>
            </p:cNvPr>
            <p:cNvSpPr/>
            <p:nvPr/>
          </p:nvSpPr>
          <p:spPr>
            <a:xfrm>
              <a:off x="2" y="7"/>
              <a:ext cx="279400" cy="273685"/>
            </a:xfrm>
            <a:custGeom>
              <a:avLst/>
              <a:gdLst/>
              <a:ahLst/>
              <a:cxnLst/>
              <a:rect l="l" t="t" r="r" b="b"/>
              <a:pathLst>
                <a:path w="279400" h="273685">
                  <a:moveTo>
                    <a:pt x="0" y="273557"/>
                  </a:moveTo>
                  <a:lnTo>
                    <a:pt x="279400" y="273557"/>
                  </a:lnTo>
                  <a:lnTo>
                    <a:pt x="279400" y="0"/>
                  </a:lnTo>
                  <a:lnTo>
                    <a:pt x="0" y="0"/>
                  </a:lnTo>
                  <a:lnTo>
                    <a:pt x="0" y="273557"/>
                  </a:lnTo>
                  <a:close/>
                </a:path>
              </a:pathLst>
            </a:custGeom>
            <a:solidFill>
              <a:srgbClr val="255B4E"/>
            </a:solidFill>
          </p:spPr>
          <p:txBody>
            <a:bodyPr wrap="square" lIns="0" tIns="0" rIns="0" bIns="0" rtlCol="0">
              <a:prstTxWarp prst="textNoShape">
                <a:avLst/>
              </a:prstTxWarp>
              <a:noAutofit/>
            </a:bodyPr>
            <a:lstStyle/>
            <a:p>
              <a:endParaRPr lang="es-MX"/>
            </a:p>
          </p:txBody>
        </p:sp>
        <p:sp>
          <p:nvSpPr>
            <p:cNvPr id="9" name="Graphic 183">
              <a:extLst>
                <a:ext uri="{FF2B5EF4-FFF2-40B4-BE49-F238E27FC236}">
                  <a16:creationId xmlns:a16="http://schemas.microsoft.com/office/drawing/2014/main" id="{1690075A-8628-47D8-B72D-C2687D09C269}"/>
                </a:ext>
              </a:extLst>
            </p:cNvPr>
            <p:cNvSpPr/>
            <p:nvPr/>
          </p:nvSpPr>
          <p:spPr>
            <a:xfrm>
              <a:off x="0" y="260865"/>
              <a:ext cx="5583555" cy="1270"/>
            </a:xfrm>
            <a:custGeom>
              <a:avLst/>
              <a:gdLst/>
              <a:ahLst/>
              <a:cxnLst/>
              <a:rect l="l" t="t" r="r" b="b"/>
              <a:pathLst>
                <a:path w="5583555">
                  <a:moveTo>
                    <a:pt x="5583262" y="0"/>
                  </a:moveTo>
                  <a:lnTo>
                    <a:pt x="0" y="0"/>
                  </a:lnTo>
                </a:path>
              </a:pathLst>
            </a:custGeom>
            <a:ln w="25400">
              <a:solidFill>
                <a:srgbClr val="255B4E"/>
              </a:solidFill>
              <a:prstDash val="solid"/>
            </a:ln>
          </p:spPr>
          <p:txBody>
            <a:bodyPr wrap="square" lIns="0" tIns="0" rIns="0" bIns="0" rtlCol="0">
              <a:prstTxWarp prst="textNoShape">
                <a:avLst/>
              </a:prstTxWarp>
              <a:noAutofit/>
            </a:bodyPr>
            <a:lstStyle/>
            <a:p>
              <a:endParaRPr lang="es-MX"/>
            </a:p>
          </p:txBody>
        </p:sp>
        <p:pic>
          <p:nvPicPr>
            <p:cNvPr id="10" name="Image 184">
              <a:extLst>
                <a:ext uri="{FF2B5EF4-FFF2-40B4-BE49-F238E27FC236}">
                  <a16:creationId xmlns:a16="http://schemas.microsoft.com/office/drawing/2014/main" id="{19EBBDC5-38C4-4046-9168-1864832C4080}"/>
                </a:ext>
              </a:extLst>
            </p:cNvPr>
            <p:cNvPicPr/>
            <p:nvPr/>
          </p:nvPicPr>
          <p:blipFill>
            <a:blip r:embed="rId3" cstate="print"/>
            <a:stretch>
              <a:fillRect/>
            </a:stretch>
          </p:blipFill>
          <p:spPr>
            <a:xfrm>
              <a:off x="42508" y="34325"/>
              <a:ext cx="196190" cy="197878"/>
            </a:xfrm>
            <a:prstGeom prst="rect">
              <a:avLst/>
            </a:prstGeom>
          </p:spPr>
        </p:pic>
        <p:sp>
          <p:nvSpPr>
            <p:cNvPr id="11" name="Textbox 185">
              <a:extLst>
                <a:ext uri="{FF2B5EF4-FFF2-40B4-BE49-F238E27FC236}">
                  <a16:creationId xmlns:a16="http://schemas.microsoft.com/office/drawing/2014/main" id="{7CB52162-E393-46BF-B51E-82E269CF6637}"/>
                </a:ext>
              </a:extLst>
            </p:cNvPr>
            <p:cNvSpPr txBox="1"/>
            <p:nvPr/>
          </p:nvSpPr>
          <p:spPr>
            <a:xfrm>
              <a:off x="0" y="0"/>
              <a:ext cx="5583555" cy="273685"/>
            </a:xfrm>
            <a:prstGeom prst="rect">
              <a:avLst/>
            </a:prstGeom>
          </p:spPr>
          <p:txBody>
            <a:bodyPr wrap="square" lIns="0" tIns="0" rIns="0" bIns="0" rtlCol="0">
              <a:noAutofit/>
            </a:bodyPr>
            <a:lstStyle/>
            <a:p>
              <a:pPr marL="318135">
                <a:lnSpc>
                  <a:spcPts val="1790"/>
                </a:lnSpc>
              </a:pPr>
              <a:r>
                <a:rPr lang="es-ES" sz="1300">
                  <a:solidFill>
                    <a:srgbClr val="12322B"/>
                  </a:solidFill>
                  <a:effectLst/>
                  <a:latin typeface="Arial Black" panose="020B0A04020102020204" pitchFamily="34" charset="0"/>
                  <a:ea typeface="Tahoma" panose="020B0604030504040204" pitchFamily="34" charset="0"/>
                </a:rPr>
                <a:t>Jornada</a:t>
              </a:r>
              <a:r>
                <a:rPr lang="es-ES" sz="1300" spc="-60">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Nacional</a:t>
              </a:r>
              <a:r>
                <a:rPr lang="es-ES" sz="1300" spc="-55">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por</a:t>
              </a:r>
              <a:r>
                <a:rPr lang="es-ES" sz="1300" spc="-55">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la</a:t>
              </a:r>
              <a:r>
                <a:rPr lang="es-ES" sz="1300" spc="-60">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Paz</a:t>
              </a:r>
              <a:r>
                <a:rPr lang="es-ES" sz="1300" spc="-55">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y</a:t>
              </a:r>
              <a:r>
                <a:rPr lang="es-ES" sz="1300" spc="-55">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Contra</a:t>
              </a:r>
              <a:r>
                <a:rPr lang="es-ES" sz="1300" spc="-55">
                  <a:solidFill>
                    <a:srgbClr val="12322B"/>
                  </a:solidFill>
                  <a:effectLst/>
                  <a:latin typeface="Arial Black" panose="020B0A04020102020204" pitchFamily="34" charset="0"/>
                  <a:ea typeface="Tahoma" panose="020B0604030504040204" pitchFamily="34" charset="0"/>
                </a:rPr>
                <a:t> </a:t>
              </a:r>
              <a:r>
                <a:rPr lang="es-ES" sz="1300">
                  <a:solidFill>
                    <a:srgbClr val="12322B"/>
                  </a:solidFill>
                  <a:effectLst/>
                  <a:latin typeface="Arial Black" panose="020B0A04020102020204" pitchFamily="34" charset="0"/>
                  <a:ea typeface="Tahoma" panose="020B0604030504040204" pitchFamily="34" charset="0"/>
                </a:rPr>
                <a:t>las</a:t>
              </a:r>
              <a:r>
                <a:rPr lang="es-ES" sz="1300" spc="-60">
                  <a:solidFill>
                    <a:srgbClr val="12322B"/>
                  </a:solidFill>
                  <a:effectLst/>
                  <a:latin typeface="Arial Black" panose="020B0A04020102020204" pitchFamily="34" charset="0"/>
                  <a:ea typeface="Tahoma" panose="020B0604030504040204" pitchFamily="34" charset="0"/>
                </a:rPr>
                <a:t> </a:t>
              </a:r>
              <a:r>
                <a:rPr lang="es-ES" sz="1300" spc="-10">
                  <a:solidFill>
                    <a:srgbClr val="12322B"/>
                  </a:solidFill>
                  <a:effectLst/>
                  <a:latin typeface="Arial Black" panose="020B0A04020102020204" pitchFamily="34" charset="0"/>
                  <a:ea typeface="Tahoma" panose="020B0604030504040204" pitchFamily="34" charset="0"/>
                </a:rPr>
                <a:t>Adicciones</a:t>
              </a:r>
              <a:endParaRPr lang="es-MX" sz="1100">
                <a:effectLst/>
                <a:latin typeface="Tahoma" panose="020B0604030504040204" pitchFamily="34" charset="0"/>
                <a:ea typeface="Tahoma" panose="020B0604030504040204" pitchFamily="34" charset="0"/>
              </a:endParaRPr>
            </a:p>
          </p:txBody>
        </p:sp>
      </p:grpSp>
      <p:grpSp>
        <p:nvGrpSpPr>
          <p:cNvPr id="13" name="Group 186">
            <a:extLst>
              <a:ext uri="{FF2B5EF4-FFF2-40B4-BE49-F238E27FC236}">
                <a16:creationId xmlns:a16="http://schemas.microsoft.com/office/drawing/2014/main" id="{A3232ABA-A3A1-4ECC-951F-DD680F2F2CF8}"/>
              </a:ext>
            </a:extLst>
          </p:cNvPr>
          <p:cNvGrpSpPr>
            <a:grpSpLocks/>
          </p:cNvGrpSpPr>
          <p:nvPr/>
        </p:nvGrpSpPr>
        <p:grpSpPr>
          <a:xfrm>
            <a:off x="360997" y="1969816"/>
            <a:ext cx="5569587" cy="1565661"/>
            <a:chOff x="0" y="0"/>
            <a:chExt cx="5569587" cy="1565661"/>
          </a:xfrm>
        </p:grpSpPr>
        <p:sp>
          <p:nvSpPr>
            <p:cNvPr id="14" name="Graphic 187">
              <a:extLst>
                <a:ext uri="{FF2B5EF4-FFF2-40B4-BE49-F238E27FC236}">
                  <a16:creationId xmlns:a16="http://schemas.microsoft.com/office/drawing/2014/main" id="{EB0B1A16-7184-4A64-B2F4-A7EF627DA55B}"/>
                </a:ext>
              </a:extLst>
            </p:cNvPr>
            <p:cNvSpPr/>
            <p:nvPr/>
          </p:nvSpPr>
          <p:spPr>
            <a:xfrm>
              <a:off x="2" y="0"/>
              <a:ext cx="5569585" cy="1554480"/>
            </a:xfrm>
            <a:custGeom>
              <a:avLst/>
              <a:gdLst/>
              <a:ahLst/>
              <a:cxnLst/>
              <a:rect l="l" t="t" r="r" b="b"/>
              <a:pathLst>
                <a:path w="5569585" h="1554480">
                  <a:moveTo>
                    <a:pt x="5569559" y="0"/>
                  </a:moveTo>
                  <a:lnTo>
                    <a:pt x="0" y="0"/>
                  </a:lnTo>
                  <a:lnTo>
                    <a:pt x="0" y="1554175"/>
                  </a:lnTo>
                  <a:lnTo>
                    <a:pt x="5569559" y="1554175"/>
                  </a:lnTo>
                  <a:lnTo>
                    <a:pt x="5569559" y="0"/>
                  </a:lnTo>
                  <a:close/>
                </a:path>
              </a:pathLst>
            </a:custGeom>
            <a:solidFill>
              <a:srgbClr val="FCF7EC"/>
            </a:solidFill>
          </p:spPr>
          <p:txBody>
            <a:bodyPr wrap="square" lIns="0" tIns="0" rIns="0" bIns="0" rtlCol="0">
              <a:prstTxWarp prst="textNoShape">
                <a:avLst/>
              </a:prstTxWarp>
              <a:noAutofit/>
            </a:bodyPr>
            <a:lstStyle/>
            <a:p>
              <a:endParaRPr lang="es-MX"/>
            </a:p>
          </p:txBody>
        </p:sp>
        <p:sp>
          <p:nvSpPr>
            <p:cNvPr id="15" name="Graphic 188">
              <a:extLst>
                <a:ext uri="{FF2B5EF4-FFF2-40B4-BE49-F238E27FC236}">
                  <a16:creationId xmlns:a16="http://schemas.microsoft.com/office/drawing/2014/main" id="{0BF34618-75E4-458F-8957-8446DBFE64DC}"/>
                </a:ext>
              </a:extLst>
            </p:cNvPr>
            <p:cNvSpPr/>
            <p:nvPr/>
          </p:nvSpPr>
          <p:spPr>
            <a:xfrm>
              <a:off x="0" y="1552961"/>
              <a:ext cx="5569585" cy="12700"/>
            </a:xfrm>
            <a:custGeom>
              <a:avLst/>
              <a:gdLst/>
              <a:ahLst/>
              <a:cxnLst/>
              <a:rect l="l" t="t" r="r" b="b"/>
              <a:pathLst>
                <a:path w="5569585" h="12700">
                  <a:moveTo>
                    <a:pt x="0" y="12700"/>
                  </a:moveTo>
                  <a:lnTo>
                    <a:pt x="5569559" y="12700"/>
                  </a:lnTo>
                  <a:lnTo>
                    <a:pt x="5569559" y="0"/>
                  </a:lnTo>
                  <a:lnTo>
                    <a:pt x="0" y="0"/>
                  </a:lnTo>
                  <a:lnTo>
                    <a:pt x="0" y="12700"/>
                  </a:lnTo>
                  <a:close/>
                </a:path>
              </a:pathLst>
            </a:custGeom>
            <a:solidFill>
              <a:srgbClr val="255B4E"/>
            </a:solidFill>
          </p:spPr>
          <p:txBody>
            <a:bodyPr wrap="square" lIns="0" tIns="0" rIns="0" bIns="0" rtlCol="0">
              <a:prstTxWarp prst="textNoShape">
                <a:avLst/>
              </a:prstTxWarp>
              <a:noAutofit/>
            </a:bodyPr>
            <a:lstStyle/>
            <a:p>
              <a:endParaRPr lang="es-MX"/>
            </a:p>
          </p:txBody>
        </p:sp>
        <p:pic>
          <p:nvPicPr>
            <p:cNvPr id="16" name="Image 189">
              <a:extLst>
                <a:ext uri="{FF2B5EF4-FFF2-40B4-BE49-F238E27FC236}">
                  <a16:creationId xmlns:a16="http://schemas.microsoft.com/office/drawing/2014/main" id="{6EBF5BC6-5DA1-4395-B856-A36105A07146}"/>
                </a:ext>
              </a:extLst>
            </p:cNvPr>
            <p:cNvPicPr/>
            <p:nvPr/>
          </p:nvPicPr>
          <p:blipFill>
            <a:blip r:embed="rId4" cstate="print"/>
            <a:stretch>
              <a:fillRect/>
            </a:stretch>
          </p:blipFill>
          <p:spPr>
            <a:xfrm>
              <a:off x="2" y="140436"/>
              <a:ext cx="2765157" cy="1103709"/>
            </a:xfrm>
            <a:prstGeom prst="rect">
              <a:avLst/>
            </a:prstGeom>
          </p:spPr>
        </p:pic>
        <p:sp>
          <p:nvSpPr>
            <p:cNvPr id="17" name="Textbox 190">
              <a:extLst>
                <a:ext uri="{FF2B5EF4-FFF2-40B4-BE49-F238E27FC236}">
                  <a16:creationId xmlns:a16="http://schemas.microsoft.com/office/drawing/2014/main" id="{BBFAD556-A04E-4D5C-8620-29E3AA2447B6}"/>
                </a:ext>
              </a:extLst>
            </p:cNvPr>
            <p:cNvSpPr txBox="1"/>
            <p:nvPr/>
          </p:nvSpPr>
          <p:spPr>
            <a:xfrm>
              <a:off x="2" y="0"/>
              <a:ext cx="5569585" cy="1553210"/>
            </a:xfrm>
            <a:prstGeom prst="rect">
              <a:avLst/>
            </a:prstGeom>
          </p:spPr>
          <p:txBody>
            <a:bodyPr wrap="square" lIns="0" tIns="0" rIns="0" bIns="0" rtlCol="0">
              <a:noAutofit/>
            </a:bodyPr>
            <a:lstStyle/>
            <a:p>
              <a:pPr marL="2836545" marR="65405" algn="just">
                <a:lnSpc>
                  <a:spcPts val="1200"/>
                </a:lnSpc>
                <a:spcBef>
                  <a:spcPts val="815"/>
                </a:spcBef>
                <a:spcAft>
                  <a:spcPts val="0"/>
                </a:spcAft>
              </a:pPr>
              <a:r>
                <a:rPr lang="es-ES" sz="1000">
                  <a:effectLst/>
                  <a:latin typeface="Tahoma" panose="020B0604030504040204" pitchFamily="34" charset="0"/>
                  <a:ea typeface="Tahoma" panose="020B0604030504040204" pitchFamily="34" charset="0"/>
                </a:rPr>
                <a:t>A</a:t>
              </a:r>
              <a:r>
                <a:rPr lang="es-ES" sz="1000" spc="4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las</a:t>
              </a:r>
              <a:r>
                <a:rPr lang="es-ES" sz="1000" spc="4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escuelas</a:t>
              </a:r>
              <a:r>
                <a:rPr lang="es-ES" sz="1000" spc="4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de</a:t>
              </a:r>
              <a:r>
                <a:rPr lang="es-ES" sz="1000" spc="4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educación</a:t>
              </a:r>
              <a:r>
                <a:rPr lang="es-ES" sz="1000" spc="4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secundaria en todas sus modalidades, les invitamos a participar en la </a:t>
              </a:r>
              <a:r>
                <a:rPr lang="es-ES" sz="1000">
                  <a:effectLst/>
                  <a:latin typeface="Arial Black" panose="020B0A04020102020204" pitchFamily="34" charset="0"/>
                  <a:ea typeface="Tahoma" panose="020B0604030504040204" pitchFamily="34" charset="0"/>
                </a:rPr>
                <a:t>Jornada Nacional por la </a:t>
              </a:r>
              <a:r>
                <a:rPr lang="es-ES" sz="1000" spc="-30">
                  <a:effectLst/>
                  <a:latin typeface="Arial Black" panose="020B0A04020102020204" pitchFamily="34" charset="0"/>
                  <a:ea typeface="Tahoma" panose="020B0604030504040204" pitchFamily="34" charset="0"/>
                </a:rPr>
                <a:t>Paz</a:t>
              </a:r>
              <a:r>
                <a:rPr lang="es-ES" sz="1000" spc="-55">
                  <a:effectLst/>
                  <a:latin typeface="Arial Black" panose="020B0A04020102020204" pitchFamily="34" charset="0"/>
                  <a:ea typeface="Tahoma" panose="020B0604030504040204" pitchFamily="34" charset="0"/>
                </a:rPr>
                <a:t> </a:t>
              </a:r>
              <a:r>
                <a:rPr lang="es-ES" sz="1000" spc="-30">
                  <a:effectLst/>
                  <a:latin typeface="Arial Black" panose="020B0A04020102020204" pitchFamily="34" charset="0"/>
                  <a:ea typeface="Tahoma" panose="020B0604030504040204" pitchFamily="34" charset="0"/>
                </a:rPr>
                <a:t>y</a:t>
              </a:r>
              <a:r>
                <a:rPr lang="es-ES" sz="1000" spc="-50">
                  <a:effectLst/>
                  <a:latin typeface="Arial Black" panose="020B0A04020102020204" pitchFamily="34" charset="0"/>
                  <a:ea typeface="Tahoma" panose="020B0604030504040204" pitchFamily="34" charset="0"/>
                </a:rPr>
                <a:t> </a:t>
              </a:r>
              <a:r>
                <a:rPr lang="es-ES" sz="1000" spc="-30">
                  <a:effectLst/>
                  <a:latin typeface="Arial Black" panose="020B0A04020102020204" pitchFamily="34" charset="0"/>
                  <a:ea typeface="Tahoma" panose="020B0604030504040204" pitchFamily="34" charset="0"/>
                </a:rPr>
                <a:t>Contra</a:t>
              </a:r>
              <a:r>
                <a:rPr lang="es-ES" sz="1000" spc="-55">
                  <a:effectLst/>
                  <a:latin typeface="Arial Black" panose="020B0A04020102020204" pitchFamily="34" charset="0"/>
                  <a:ea typeface="Tahoma" panose="020B0604030504040204" pitchFamily="34" charset="0"/>
                </a:rPr>
                <a:t> </a:t>
              </a:r>
              <a:r>
                <a:rPr lang="es-ES" sz="1000" spc="-30">
                  <a:effectLst/>
                  <a:latin typeface="Arial Black" panose="020B0A04020102020204" pitchFamily="34" charset="0"/>
                  <a:ea typeface="Tahoma" panose="020B0604030504040204" pitchFamily="34" charset="0"/>
                </a:rPr>
                <a:t>las</a:t>
              </a:r>
              <a:r>
                <a:rPr lang="es-ES" sz="1000" spc="-50">
                  <a:effectLst/>
                  <a:latin typeface="Arial Black" panose="020B0A04020102020204" pitchFamily="34" charset="0"/>
                  <a:ea typeface="Tahoma" panose="020B0604030504040204" pitchFamily="34" charset="0"/>
                </a:rPr>
                <a:t> </a:t>
              </a:r>
              <a:r>
                <a:rPr lang="es-ES" sz="1000" spc="-30">
                  <a:effectLst/>
                  <a:latin typeface="Arial Black" panose="020B0A04020102020204" pitchFamily="34" charset="0"/>
                  <a:ea typeface="Tahoma" panose="020B0604030504040204" pitchFamily="34" charset="0"/>
                </a:rPr>
                <a:t>Adicciones</a:t>
              </a:r>
              <a:r>
                <a:rPr lang="es-ES" sz="1000" spc="-30">
                  <a:effectLst/>
                  <a:latin typeface="Tahoma" panose="020B0604030504040204" pitchFamily="34" charset="0"/>
                  <a:ea typeface="Tahoma" panose="020B0604030504040204" pitchFamily="34" charset="0"/>
                </a:rPr>
                <a:t>,</a:t>
              </a:r>
              <a:r>
                <a:rPr lang="es-ES" sz="1000" spc="-35">
                  <a:effectLst/>
                  <a:latin typeface="Tahoma" panose="020B0604030504040204" pitchFamily="34" charset="0"/>
                  <a:ea typeface="Tahoma" panose="020B0604030504040204" pitchFamily="34" charset="0"/>
                </a:rPr>
                <a:t> </a:t>
              </a:r>
              <a:r>
                <a:rPr lang="es-ES" sz="1000" spc="-30">
                  <a:effectLst/>
                  <a:latin typeface="Tahoma" panose="020B0604030504040204" pitchFamily="34" charset="0"/>
                  <a:ea typeface="Tahoma" panose="020B0604030504040204" pitchFamily="34" charset="0"/>
                </a:rPr>
                <a:t>el</a:t>
              </a:r>
              <a:r>
                <a:rPr lang="es-ES" sz="1000" spc="-35">
                  <a:effectLst/>
                  <a:latin typeface="Tahoma" panose="020B0604030504040204" pitchFamily="34" charset="0"/>
                  <a:ea typeface="Tahoma" panose="020B0604030504040204" pitchFamily="34" charset="0"/>
                </a:rPr>
                <a:t> </a:t>
              </a:r>
              <a:r>
                <a:rPr lang="es-ES" sz="1000" spc="-30">
                  <a:effectLst/>
                  <a:latin typeface="Tahoma" panose="020B0604030504040204" pitchFamily="34" charset="0"/>
                  <a:ea typeface="Tahoma" panose="020B0604030504040204" pitchFamily="34" charset="0"/>
                </a:rPr>
                <a:t>próximo</a:t>
              </a:r>
              <a:r>
                <a:rPr lang="es-ES" sz="1000" spc="-35">
                  <a:effectLst/>
                  <a:latin typeface="Tahoma" panose="020B0604030504040204" pitchFamily="34" charset="0"/>
                  <a:ea typeface="Tahoma" panose="020B0604030504040204" pitchFamily="34" charset="0"/>
                </a:rPr>
                <a:t> </a:t>
              </a:r>
              <a:r>
                <a:rPr lang="es-ES" sz="1000" spc="-30">
                  <a:effectLst/>
                  <a:latin typeface="Tahoma" panose="020B0604030504040204" pitchFamily="34" charset="0"/>
                  <a:ea typeface="Tahoma" panose="020B0604030504040204" pitchFamily="34" charset="0"/>
                </a:rPr>
                <a:t>6</a:t>
              </a:r>
              <a:r>
                <a:rPr lang="es-ES" sz="1000" spc="-35">
                  <a:effectLst/>
                  <a:latin typeface="Tahoma" panose="020B0604030504040204" pitchFamily="34" charset="0"/>
                  <a:ea typeface="Tahoma" panose="020B0604030504040204" pitchFamily="34" charset="0"/>
                </a:rPr>
                <a:t> </a:t>
              </a:r>
              <a:r>
                <a:rPr lang="es-ES" sz="1000" spc="-30">
                  <a:effectLst/>
                  <a:latin typeface="Tahoma" panose="020B0604030504040204" pitchFamily="34" charset="0"/>
                  <a:ea typeface="Tahoma" panose="020B0604030504040204" pitchFamily="34" charset="0"/>
                </a:rPr>
                <a:t>o </a:t>
              </a:r>
              <a:r>
                <a:rPr lang="es-ES" sz="1000">
                  <a:effectLst/>
                  <a:latin typeface="Tahoma" panose="020B0604030504040204" pitchFamily="34" charset="0"/>
                  <a:ea typeface="Tahoma" panose="020B0604030504040204" pitchFamily="34" charset="0"/>
                </a:rPr>
                <a:t>7 de marzo. Inviten a estudiantes, docentes y familias a desarrollar actividades deportivas, recreativas y lúdicas que contribuyan a</a:t>
              </a:r>
              <a:r>
                <a:rPr lang="es-ES" sz="1000" spc="20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prevenir</a:t>
              </a:r>
              <a:r>
                <a:rPr lang="es-ES" sz="1000" spc="35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el</a:t>
              </a:r>
              <a:r>
                <a:rPr lang="es-ES" sz="1000" spc="355">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consumo</a:t>
              </a:r>
              <a:r>
                <a:rPr lang="es-ES" sz="1000" spc="35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de</a:t>
              </a:r>
              <a:r>
                <a:rPr lang="es-ES" sz="1000" spc="355">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drogas.</a:t>
              </a:r>
              <a:r>
                <a:rPr lang="es-ES" sz="1000" spc="350">
                  <a:effectLst/>
                  <a:latin typeface="Tahoma" panose="020B0604030504040204" pitchFamily="34" charset="0"/>
                  <a:ea typeface="Tahoma" panose="020B0604030504040204" pitchFamily="34" charset="0"/>
                </a:rPr>
                <a:t> </a:t>
              </a:r>
              <a:r>
                <a:rPr lang="es-ES" sz="1000" spc="-10">
                  <a:effectLst/>
                  <a:latin typeface="Tahoma" panose="020B0604030504040204" pitchFamily="34" charset="0"/>
                  <a:ea typeface="Tahoma" panose="020B0604030504040204" pitchFamily="34" charset="0"/>
                </a:rPr>
                <a:t>Consulten</a:t>
              </a:r>
              <a:endParaRPr lang="es-MX" sz="1100">
                <a:effectLst/>
                <a:latin typeface="Tahoma" panose="020B0604030504040204" pitchFamily="34" charset="0"/>
                <a:ea typeface="Tahoma" panose="020B0604030504040204" pitchFamily="34" charset="0"/>
              </a:endParaRPr>
            </a:p>
            <a:p>
              <a:pPr marL="71755" algn="just">
                <a:lnSpc>
                  <a:spcPts val="1165"/>
                </a:lnSpc>
              </a:pPr>
              <a:r>
                <a:rPr lang="es-ES" sz="1000">
                  <a:effectLst/>
                  <a:latin typeface="Tahoma" panose="020B0604030504040204" pitchFamily="34" charset="0"/>
                  <a:ea typeface="Tahoma" panose="020B0604030504040204" pitchFamily="34" charset="0"/>
                </a:rPr>
                <a:t>los</a:t>
              </a:r>
              <a:r>
                <a:rPr lang="es-ES" sz="1000" spc="255">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materiales</a:t>
              </a:r>
              <a:r>
                <a:rPr lang="es-ES" sz="1000" spc="255">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disponibles</a:t>
              </a:r>
              <a:r>
                <a:rPr lang="es-ES" sz="1000" spc="260">
                  <a:effectLst/>
                  <a:latin typeface="Tahoma" panose="020B0604030504040204" pitchFamily="34" charset="0"/>
                  <a:ea typeface="Tahoma" panose="020B0604030504040204" pitchFamily="34" charset="0"/>
                </a:rPr>
                <a:t> </a:t>
              </a:r>
              <a:r>
                <a:rPr lang="es-ES" sz="1000">
                  <a:effectLst/>
                  <a:latin typeface="Tahoma" panose="020B0604030504040204" pitchFamily="34" charset="0"/>
                  <a:ea typeface="Tahoma" panose="020B0604030504040204" pitchFamily="34" charset="0"/>
                </a:rPr>
                <a:t>en:</a:t>
              </a:r>
              <a:r>
                <a:rPr lang="es-ES" sz="1000" spc="255">
                  <a:effectLst/>
                  <a:latin typeface="Tahoma" panose="020B0604030504040204" pitchFamily="34" charset="0"/>
                  <a:ea typeface="Tahoma" panose="020B0604030504040204" pitchFamily="34" charset="0"/>
                </a:rPr>
                <a:t> </a:t>
              </a:r>
              <a:r>
                <a:rPr lang="es-ES" sz="1000" spc="-10">
                  <a:solidFill>
                    <a:srgbClr val="255B4E"/>
                  </a:solidFill>
                  <a:effectLst/>
                  <a:latin typeface="Tahoma" panose="020B0604030504040204" pitchFamily="34" charset="0"/>
                  <a:ea typeface="Tahoma" panose="020B0604030504040204" pitchFamily="34" charset="0"/>
                </a:rPr>
                <a:t>https://www</a:t>
              </a:r>
              <a:r>
                <a:rPr lang="es-ES" sz="1000" u="none" strike="noStrike" spc="-10">
                  <a:solidFill>
                    <a:srgbClr val="255B4E"/>
                  </a:solidFill>
                  <a:effectLst/>
                  <a:latin typeface="Tahoma" panose="020B0604030504040204" pitchFamily="34" charset="0"/>
                  <a:ea typeface="Tahoma" panose="020B0604030504040204" pitchFamily="34" charset="0"/>
                  <a:hlinkClick r:id="rId5"/>
                </a:rPr>
                <a:t>.gob.mx/lineadelavida</a:t>
              </a:r>
              <a:endParaRPr lang="es-MX" sz="1100">
                <a:effectLst/>
                <a:latin typeface="Tahoma" panose="020B0604030504040204" pitchFamily="34" charset="0"/>
                <a:ea typeface="Tahoma" panose="020B0604030504040204" pitchFamily="34" charset="0"/>
              </a:endParaRPr>
            </a:p>
          </p:txBody>
        </p:sp>
      </p:grpSp>
      <p:pic>
        <p:nvPicPr>
          <p:cNvPr id="19" name="Imagen 18">
            <a:extLst>
              <a:ext uri="{FF2B5EF4-FFF2-40B4-BE49-F238E27FC236}">
                <a16:creationId xmlns:a16="http://schemas.microsoft.com/office/drawing/2014/main" id="{F64E99D1-F7EA-4BFE-A2B7-D256E6D2EC81}"/>
              </a:ext>
            </a:extLst>
          </p:cNvPr>
          <p:cNvPicPr>
            <a:picLocks noChangeAspect="1"/>
          </p:cNvPicPr>
          <p:nvPr/>
        </p:nvPicPr>
        <p:blipFill>
          <a:blip r:embed="rId6"/>
          <a:stretch>
            <a:fillRect/>
          </a:stretch>
        </p:blipFill>
        <p:spPr>
          <a:xfrm>
            <a:off x="5751985" y="3274898"/>
            <a:ext cx="6272376" cy="2983209"/>
          </a:xfrm>
          <a:prstGeom prst="rect">
            <a:avLst/>
          </a:prstGeom>
        </p:spPr>
      </p:pic>
    </p:spTree>
    <p:extLst>
      <p:ext uri="{BB962C8B-B14F-4D97-AF65-F5344CB8AC3E}">
        <p14:creationId xmlns:p14="http://schemas.microsoft.com/office/powerpoint/2010/main" val="30804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A77808-D6D8-4CDF-826D-213FD519E185}"/>
              </a:ext>
            </a:extLst>
          </p:cNvPr>
          <p:cNvPicPr>
            <a:picLocks noChangeAspect="1"/>
          </p:cNvPicPr>
          <p:nvPr/>
        </p:nvPicPr>
        <p:blipFill>
          <a:blip r:embed="rId2"/>
          <a:stretch>
            <a:fillRect/>
          </a:stretch>
        </p:blipFill>
        <p:spPr>
          <a:xfrm>
            <a:off x="182880" y="1058470"/>
            <a:ext cx="6227445" cy="3024547"/>
          </a:xfrm>
          <a:prstGeom prst="rect">
            <a:avLst/>
          </a:prstGeom>
        </p:spPr>
      </p:pic>
      <p:pic>
        <p:nvPicPr>
          <p:cNvPr id="6" name="Imagen 5">
            <a:extLst>
              <a:ext uri="{FF2B5EF4-FFF2-40B4-BE49-F238E27FC236}">
                <a16:creationId xmlns:a16="http://schemas.microsoft.com/office/drawing/2014/main" id="{BAB0908B-79D0-4CF2-B6CD-101D775B347A}"/>
              </a:ext>
            </a:extLst>
          </p:cNvPr>
          <p:cNvPicPr>
            <a:picLocks noChangeAspect="1"/>
          </p:cNvPicPr>
          <p:nvPr/>
        </p:nvPicPr>
        <p:blipFill>
          <a:blip r:embed="rId3"/>
          <a:stretch>
            <a:fillRect/>
          </a:stretch>
        </p:blipFill>
        <p:spPr>
          <a:xfrm>
            <a:off x="6324667" y="3124199"/>
            <a:ext cx="5684453" cy="3110277"/>
          </a:xfrm>
          <a:prstGeom prst="rect">
            <a:avLst/>
          </a:prstGeom>
        </p:spPr>
      </p:pic>
    </p:spTree>
    <p:extLst>
      <p:ext uri="{BB962C8B-B14F-4D97-AF65-F5344CB8AC3E}">
        <p14:creationId xmlns:p14="http://schemas.microsoft.com/office/powerpoint/2010/main" val="159965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B6E69F-64A8-6232-A443-2AC744DF4CF9}"/>
              </a:ext>
            </a:extLst>
          </p:cNvPr>
          <p:cNvPicPr>
            <a:picLocks noChangeAspect="1"/>
          </p:cNvPicPr>
          <p:nvPr/>
        </p:nvPicPr>
        <p:blipFill>
          <a:blip r:embed="rId2"/>
          <a:stretch>
            <a:fillRect/>
          </a:stretch>
        </p:blipFill>
        <p:spPr>
          <a:xfrm>
            <a:off x="775189" y="974694"/>
            <a:ext cx="5982535" cy="628738"/>
          </a:xfrm>
          <a:prstGeom prst="rect">
            <a:avLst/>
          </a:prstGeom>
        </p:spPr>
      </p:pic>
      <p:graphicFrame>
        <p:nvGraphicFramePr>
          <p:cNvPr id="7" name="Diagrama 6">
            <a:extLst>
              <a:ext uri="{FF2B5EF4-FFF2-40B4-BE49-F238E27FC236}">
                <a16:creationId xmlns:a16="http://schemas.microsoft.com/office/drawing/2014/main" id="{0E9D0EBD-9BA4-4C54-852D-42F829E20C9C}"/>
              </a:ext>
            </a:extLst>
          </p:cNvPr>
          <p:cNvGraphicFramePr/>
          <p:nvPr>
            <p:extLst>
              <p:ext uri="{D42A27DB-BD31-4B8C-83A1-F6EECF244321}">
                <p14:modId xmlns:p14="http://schemas.microsoft.com/office/powerpoint/2010/main" val="3819090628"/>
              </p:ext>
            </p:extLst>
          </p:nvPr>
        </p:nvGraphicFramePr>
        <p:xfrm>
          <a:off x="5707064" y="1529361"/>
          <a:ext cx="5140325" cy="4185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2386AA89-3908-43B1-91DA-C6B24F9C83E9}"/>
              </a:ext>
            </a:extLst>
          </p:cNvPr>
          <p:cNvSpPr txBox="1"/>
          <p:nvPr/>
        </p:nvSpPr>
        <p:spPr>
          <a:xfrm>
            <a:off x="608623" y="2052555"/>
            <a:ext cx="3306152" cy="3139321"/>
          </a:xfrm>
          <a:prstGeom prst="rect">
            <a:avLst/>
          </a:prstGeom>
          <a:noFill/>
          <a:ln w="28575">
            <a:solidFill>
              <a:srgbClr val="C00000"/>
            </a:solidFill>
          </a:ln>
          <a:effectLst>
            <a:glow rad="101600">
              <a:srgbClr val="FFCC99">
                <a:alpha val="60000"/>
              </a:srgbClr>
            </a:glow>
          </a:effectLst>
        </p:spPr>
        <p:txBody>
          <a:bodyPr wrap="square">
            <a:spAutoFit/>
          </a:bodyPr>
          <a:lstStyle/>
          <a:p>
            <a:pPr algn="just"/>
            <a:r>
              <a:rPr lang="es-ES" sz="1800" dirty="0">
                <a:effectLst/>
                <a:latin typeface="Tahoma" panose="020B0604030504040204" pitchFamily="34" charset="0"/>
                <a:ea typeface="Tahoma" panose="020B0604030504040204" pitchFamily="34" charset="0"/>
              </a:rPr>
              <a:t>Leer</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realidad</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es</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una</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actividad</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permanente</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indispensable</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para</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6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 acción</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pedagógica</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sea</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pertinente</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frente</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los</a:t>
            </a:r>
            <a:r>
              <a:rPr lang="es-ES" sz="1800" spc="-1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acontecimientos</a:t>
            </a:r>
            <a:r>
              <a:rPr lang="es-ES" spc="-15" dirty="0">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comunitarios, regionales, nacionales y mundiales, y para que, entre otras capacidades humanas, las y los estudiantes desarrollen:</a:t>
            </a:r>
            <a:endParaRPr lang="es-MX"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81684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BF13872D-2718-884A-ECBE-73C509F51A7D}"/>
              </a:ext>
            </a:extLst>
          </p:cNvPr>
          <p:cNvSpPr/>
          <p:nvPr/>
        </p:nvSpPr>
        <p:spPr>
          <a:xfrm>
            <a:off x="1289859" y="2887507"/>
            <a:ext cx="4965165" cy="3162427"/>
          </a:xfrm>
          <a:custGeom>
            <a:avLst/>
            <a:gdLst>
              <a:gd name="connsiteX0" fmla="*/ 289572 w 1737399"/>
              <a:gd name="connsiteY0" fmla="*/ 0 h 8997768"/>
              <a:gd name="connsiteX1" fmla="*/ 1447827 w 1737399"/>
              <a:gd name="connsiteY1" fmla="*/ 0 h 8997768"/>
              <a:gd name="connsiteX2" fmla="*/ 1737399 w 1737399"/>
              <a:gd name="connsiteY2" fmla="*/ 289572 h 8997768"/>
              <a:gd name="connsiteX3" fmla="*/ 1737399 w 1737399"/>
              <a:gd name="connsiteY3" fmla="*/ 8997768 h 8997768"/>
              <a:gd name="connsiteX4" fmla="*/ 1737399 w 1737399"/>
              <a:gd name="connsiteY4" fmla="*/ 8997768 h 8997768"/>
              <a:gd name="connsiteX5" fmla="*/ 0 w 1737399"/>
              <a:gd name="connsiteY5" fmla="*/ 8997768 h 8997768"/>
              <a:gd name="connsiteX6" fmla="*/ 0 w 1737399"/>
              <a:gd name="connsiteY6" fmla="*/ 8997768 h 8997768"/>
              <a:gd name="connsiteX7" fmla="*/ 0 w 1737399"/>
              <a:gd name="connsiteY7" fmla="*/ 289572 h 8997768"/>
              <a:gd name="connsiteX8" fmla="*/ 289572 w 1737399"/>
              <a:gd name="connsiteY8" fmla="*/ 0 h 899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99" h="8997768">
                <a:moveTo>
                  <a:pt x="1737399" y="1499658"/>
                </a:moveTo>
                <a:lnTo>
                  <a:pt x="1737399" y="7498110"/>
                </a:lnTo>
                <a:cubicBezTo>
                  <a:pt x="1737399" y="8326346"/>
                  <a:pt x="1712365" y="8997765"/>
                  <a:pt x="1681485" y="8997765"/>
                </a:cubicBezTo>
                <a:lnTo>
                  <a:pt x="0" y="8997765"/>
                </a:lnTo>
                <a:lnTo>
                  <a:pt x="0" y="8997765"/>
                </a:lnTo>
                <a:lnTo>
                  <a:pt x="0" y="3"/>
                </a:lnTo>
                <a:lnTo>
                  <a:pt x="0" y="3"/>
                </a:lnTo>
                <a:lnTo>
                  <a:pt x="1681485" y="3"/>
                </a:lnTo>
                <a:cubicBezTo>
                  <a:pt x="1712365" y="3"/>
                  <a:pt x="1737399" y="671422"/>
                  <a:pt x="1737399" y="1499658"/>
                </a:cubicBezTo>
                <a:close/>
              </a:path>
            </a:pathLst>
          </a:custGeom>
          <a:noFill/>
          <a:ln w="57150">
            <a:solidFill>
              <a:srgbClr val="CC9900"/>
            </a:solidFill>
          </a:ln>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7" tIns="96243" rIns="96243" bIns="96244" numCol="1" spcCol="1270" anchor="ctr" anchorCtr="0">
            <a:noAutofit/>
          </a:bodyPr>
          <a:lstStyle/>
          <a:p>
            <a:pPr marL="285750" lvl="1" indent="-285750" algn="l" defTabSz="800100">
              <a:lnSpc>
                <a:spcPct val="90000"/>
              </a:lnSpc>
              <a:spcBef>
                <a:spcPct val="0"/>
              </a:spcBef>
              <a:spcAft>
                <a:spcPct val="15000"/>
              </a:spcAft>
              <a:buClr>
                <a:srgbClr val="C00000"/>
              </a:buClr>
              <a:buFont typeface="Wingdings" panose="05000000000000000000" pitchFamily="2" charset="2"/>
              <a:buChar char="ü"/>
            </a:pPr>
            <a:r>
              <a:rPr lang="es-MX" sz="1800" kern="1200" dirty="0">
                <a:latin typeface="Tahoma" panose="020B0604030504040204" pitchFamily="34" charset="0"/>
                <a:ea typeface="Tahoma" panose="020B0604030504040204" pitchFamily="34" charset="0"/>
                <a:cs typeface="Tahoma" panose="020B0604030504040204" pitchFamily="34" charset="0"/>
              </a:rPr>
              <a:t>¿Por qué me interesa profundizar en este tema?</a:t>
            </a:r>
          </a:p>
          <a:p>
            <a:pPr marL="285750" lvl="1" indent="-285750" algn="l" defTabSz="800100">
              <a:lnSpc>
                <a:spcPct val="90000"/>
              </a:lnSpc>
              <a:spcBef>
                <a:spcPct val="0"/>
              </a:spcBef>
              <a:spcAft>
                <a:spcPct val="15000"/>
              </a:spcAft>
              <a:buClr>
                <a:srgbClr val="C00000"/>
              </a:buClr>
              <a:buFont typeface="Wingdings" panose="05000000000000000000" pitchFamily="2" charset="2"/>
              <a:buChar char="ü"/>
            </a:pPr>
            <a:r>
              <a:rPr lang="es-MX" sz="1800" kern="1200" dirty="0">
                <a:latin typeface="Tahoma" panose="020B0604030504040204" pitchFamily="34" charset="0"/>
                <a:ea typeface="Tahoma" panose="020B0604030504040204" pitchFamily="34" charset="0"/>
                <a:cs typeface="Tahoma" panose="020B0604030504040204" pitchFamily="34" charset="0"/>
              </a:rPr>
              <a:t>¿Qué es lo que sé del tema?</a:t>
            </a:r>
          </a:p>
          <a:p>
            <a:pPr marL="285750" lvl="1" indent="-285750" algn="l" defTabSz="800100">
              <a:lnSpc>
                <a:spcPct val="90000"/>
              </a:lnSpc>
              <a:spcBef>
                <a:spcPct val="0"/>
              </a:spcBef>
              <a:spcAft>
                <a:spcPct val="15000"/>
              </a:spcAft>
              <a:buClr>
                <a:srgbClr val="C00000"/>
              </a:buClr>
              <a:buFont typeface="Wingdings" panose="05000000000000000000" pitchFamily="2" charset="2"/>
              <a:buChar char="ü"/>
            </a:pPr>
            <a:r>
              <a:rPr lang="es-MX" sz="1800" kern="1200" dirty="0">
                <a:latin typeface="Tahoma" panose="020B0604030504040204" pitchFamily="34" charset="0"/>
                <a:ea typeface="Tahoma" panose="020B0604030504040204" pitchFamily="34" charset="0"/>
                <a:cs typeface="Tahoma" panose="020B0604030504040204" pitchFamily="34" charset="0"/>
              </a:rPr>
              <a:t>¿Qué quiero aprender de este tema?</a:t>
            </a:r>
          </a:p>
          <a:p>
            <a:pPr marL="285750" lvl="1" indent="-285750" algn="l" defTabSz="800100">
              <a:lnSpc>
                <a:spcPct val="90000"/>
              </a:lnSpc>
              <a:spcBef>
                <a:spcPct val="0"/>
              </a:spcBef>
              <a:spcAft>
                <a:spcPct val="15000"/>
              </a:spcAft>
              <a:buClr>
                <a:srgbClr val="C00000"/>
              </a:buClr>
              <a:buFont typeface="Wingdings" panose="05000000000000000000" pitchFamily="2" charset="2"/>
              <a:buChar char="ü"/>
            </a:pPr>
            <a:r>
              <a:rPr lang="es-MX" sz="1800" kern="1200" dirty="0">
                <a:latin typeface="Tahoma" panose="020B0604030504040204" pitchFamily="34" charset="0"/>
                <a:ea typeface="Tahoma" panose="020B0604030504040204" pitchFamily="34" charset="0"/>
                <a:cs typeface="Tahoma" panose="020B0604030504040204" pitchFamily="34" charset="0"/>
              </a:rPr>
              <a:t>¿Conozco algunos referentes teóricos o insumos que pueden ayudar a su estudio?</a:t>
            </a:r>
          </a:p>
          <a:p>
            <a:pPr marL="0" lvl="1" algn="l" defTabSz="800100">
              <a:lnSpc>
                <a:spcPct val="90000"/>
              </a:lnSpc>
              <a:spcBef>
                <a:spcPct val="0"/>
              </a:spcBef>
              <a:spcAft>
                <a:spcPct val="15000"/>
              </a:spcAft>
              <a:buClr>
                <a:srgbClr val="8A008A"/>
              </a:buClr>
            </a:pPr>
            <a:endParaRPr lang="es-MX" sz="1800" kern="1200" dirty="0">
              <a:latin typeface="Tahoma" panose="020B0604030504040204" pitchFamily="34" charset="0"/>
              <a:ea typeface="Tahoma" panose="020B0604030504040204" pitchFamily="34" charset="0"/>
              <a:cs typeface="Tahoma" panose="020B0604030504040204" pitchFamily="34" charset="0"/>
            </a:endParaRPr>
          </a:p>
          <a:p>
            <a:pPr marL="0" lvl="1" algn="just" defTabSz="800100">
              <a:lnSpc>
                <a:spcPct val="90000"/>
              </a:lnSpc>
              <a:spcBef>
                <a:spcPct val="0"/>
              </a:spcBef>
              <a:spcAft>
                <a:spcPct val="15000"/>
              </a:spcAft>
              <a:buClr>
                <a:srgbClr val="8A008A"/>
              </a:buClr>
            </a:pPr>
            <a:r>
              <a:rPr lang="es-MX" sz="1800" kern="1200" dirty="0">
                <a:latin typeface="Tahoma" panose="020B0604030504040204" pitchFamily="34" charset="0"/>
                <a:ea typeface="Tahoma" panose="020B0604030504040204" pitchFamily="34" charset="0"/>
                <a:cs typeface="Tahoma" panose="020B0604030504040204" pitchFamily="34" charset="0"/>
              </a:rPr>
              <a:t>Delimitan el propósito, diseñar actividades, seleccionar recursos. Dialogar, compartir saberes, intercambiar opiniones, aprender entre pares.</a:t>
            </a:r>
          </a:p>
        </p:txBody>
      </p:sp>
      <p:sp>
        <p:nvSpPr>
          <p:cNvPr id="13" name="Forma libre: forma 12">
            <a:extLst>
              <a:ext uri="{FF2B5EF4-FFF2-40B4-BE49-F238E27FC236}">
                <a16:creationId xmlns:a16="http://schemas.microsoft.com/office/drawing/2014/main" id="{0CB104AF-6F5B-4E92-97C7-29CA46E5FFEA}"/>
              </a:ext>
            </a:extLst>
          </p:cNvPr>
          <p:cNvSpPr/>
          <p:nvPr/>
        </p:nvSpPr>
        <p:spPr>
          <a:xfrm>
            <a:off x="6539024" y="2887507"/>
            <a:ext cx="4727492" cy="3162427"/>
          </a:xfrm>
          <a:custGeom>
            <a:avLst/>
            <a:gdLst>
              <a:gd name="connsiteX0" fmla="*/ 354658 w 2127903"/>
              <a:gd name="connsiteY0" fmla="*/ 0 h 9463261"/>
              <a:gd name="connsiteX1" fmla="*/ 1773245 w 2127903"/>
              <a:gd name="connsiteY1" fmla="*/ 0 h 9463261"/>
              <a:gd name="connsiteX2" fmla="*/ 2127903 w 2127903"/>
              <a:gd name="connsiteY2" fmla="*/ 354658 h 9463261"/>
              <a:gd name="connsiteX3" fmla="*/ 2127903 w 2127903"/>
              <a:gd name="connsiteY3" fmla="*/ 9463261 h 9463261"/>
              <a:gd name="connsiteX4" fmla="*/ 2127903 w 2127903"/>
              <a:gd name="connsiteY4" fmla="*/ 9463261 h 9463261"/>
              <a:gd name="connsiteX5" fmla="*/ 0 w 2127903"/>
              <a:gd name="connsiteY5" fmla="*/ 9463261 h 9463261"/>
              <a:gd name="connsiteX6" fmla="*/ 0 w 2127903"/>
              <a:gd name="connsiteY6" fmla="*/ 9463261 h 9463261"/>
              <a:gd name="connsiteX7" fmla="*/ 0 w 2127903"/>
              <a:gd name="connsiteY7" fmla="*/ 354658 h 9463261"/>
              <a:gd name="connsiteX8" fmla="*/ 354658 w 2127903"/>
              <a:gd name="connsiteY8" fmla="*/ 0 h 946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903" h="9463261">
                <a:moveTo>
                  <a:pt x="2127903" y="1577244"/>
                </a:moveTo>
                <a:lnTo>
                  <a:pt x="2127903" y="7886017"/>
                </a:lnTo>
                <a:cubicBezTo>
                  <a:pt x="2127903" y="8757104"/>
                  <a:pt x="2092198" y="9463261"/>
                  <a:pt x="2048155" y="9463261"/>
                </a:cubicBezTo>
                <a:lnTo>
                  <a:pt x="0" y="9463261"/>
                </a:lnTo>
                <a:lnTo>
                  <a:pt x="0" y="9463261"/>
                </a:lnTo>
                <a:lnTo>
                  <a:pt x="0" y="0"/>
                </a:lnTo>
                <a:lnTo>
                  <a:pt x="0" y="0"/>
                </a:lnTo>
                <a:lnTo>
                  <a:pt x="2048155" y="0"/>
                </a:lnTo>
                <a:cubicBezTo>
                  <a:pt x="2092198" y="0"/>
                  <a:pt x="2127903" y="706157"/>
                  <a:pt x="2127903" y="1577244"/>
                </a:cubicBezTo>
                <a:close/>
              </a:path>
            </a:pathLst>
          </a:custGeom>
          <a:noFill/>
          <a:ln w="57150">
            <a:solidFill>
              <a:srgbClr val="CC9900"/>
            </a:solidFill>
          </a:ln>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116576" rIns="116576" bIns="116577" numCol="1" spcCol="1270" anchor="ctr" anchorCtr="0">
            <a:noAutofit/>
          </a:bodyPr>
          <a:lstStyle/>
          <a:p>
            <a:pPr marL="342900" lvl="1" indent="-342900" algn="l" defTabSz="889000">
              <a:lnSpc>
                <a:spcPct val="90000"/>
              </a:lnSpc>
              <a:spcBef>
                <a:spcPct val="0"/>
              </a:spcBef>
              <a:spcAft>
                <a:spcPct val="15000"/>
              </a:spcAft>
              <a:buClr>
                <a:srgbClr val="00B050"/>
              </a:buClr>
              <a:buFont typeface="Wingdings" panose="05000000000000000000" pitchFamily="2" charset="2"/>
              <a:buChar char="ü"/>
            </a:pPr>
            <a:r>
              <a:rPr lang="es-MX" dirty="0">
                <a:latin typeface="Tahoma" panose="020B0604030504040204" pitchFamily="34" charset="0"/>
                <a:ea typeface="Tahoma" panose="020B0604030504040204" pitchFamily="34" charset="0"/>
                <a:cs typeface="Tahoma" panose="020B0604030504040204" pitchFamily="34" charset="0"/>
              </a:rPr>
              <a:t>¿S</a:t>
            </a:r>
            <a:r>
              <a:rPr lang="es-MX" kern="1200" dirty="0">
                <a:latin typeface="Tahoma" panose="020B0604030504040204" pitchFamily="34" charset="0"/>
                <a:ea typeface="Tahoma" panose="020B0604030504040204" pitchFamily="34" charset="0"/>
                <a:cs typeface="Tahoma" panose="020B0604030504040204" pitchFamily="34" charset="0"/>
              </a:rPr>
              <a:t>on adecuados para profundizar en los aspectos del tema </a:t>
            </a:r>
            <a:r>
              <a:rPr lang="es-MX" dirty="0">
                <a:latin typeface="Tahoma" panose="020B0604030504040204" pitchFamily="34" charset="0"/>
                <a:ea typeface="Tahoma" panose="020B0604030504040204" pitchFamily="34" charset="0"/>
                <a:cs typeface="Tahoma" panose="020B0604030504040204" pitchFamily="34" charset="0"/>
              </a:rPr>
              <a:t>de interés?</a:t>
            </a:r>
            <a:endParaRPr lang="es-MX" kern="1200" dirty="0">
              <a:latin typeface="Tahoma" panose="020B0604030504040204" pitchFamily="34" charset="0"/>
              <a:ea typeface="Tahoma" panose="020B0604030504040204" pitchFamily="34" charset="0"/>
              <a:cs typeface="Tahoma" panose="020B0604030504040204" pitchFamily="34" charset="0"/>
            </a:endParaRPr>
          </a:p>
          <a:p>
            <a:pPr marL="342900" lvl="1" indent="-342900" algn="l" defTabSz="889000">
              <a:lnSpc>
                <a:spcPct val="90000"/>
              </a:lnSpc>
              <a:spcBef>
                <a:spcPct val="0"/>
              </a:spcBef>
              <a:spcAft>
                <a:spcPct val="15000"/>
              </a:spcAft>
              <a:buClr>
                <a:srgbClr val="00B050"/>
              </a:buClr>
              <a:buFont typeface="Wingdings" panose="05000000000000000000" pitchFamily="2" charset="2"/>
              <a:buChar char="ü"/>
            </a:pPr>
            <a:r>
              <a:rPr lang="es-MX" dirty="0">
                <a:latin typeface="Tahoma" panose="020B0604030504040204" pitchFamily="34" charset="0"/>
                <a:ea typeface="Tahoma" panose="020B0604030504040204" pitchFamily="34" charset="0"/>
                <a:cs typeface="Tahoma" panose="020B0604030504040204" pitchFamily="34" charset="0"/>
              </a:rPr>
              <a:t>P</a:t>
            </a:r>
            <a:r>
              <a:rPr lang="es-MX" kern="1200" dirty="0">
                <a:latin typeface="Tahoma" panose="020B0604030504040204" pitchFamily="34" charset="0"/>
                <a:ea typeface="Tahoma" panose="020B0604030504040204" pitchFamily="34" charset="0"/>
                <a:cs typeface="Tahoma" panose="020B0604030504040204" pitchFamily="34" charset="0"/>
              </a:rPr>
              <a:t>odrán consultar o recurrir a otros que consideren adecuados y pertinentes.</a:t>
            </a:r>
          </a:p>
          <a:p>
            <a:pPr marL="342900" lvl="1" indent="-342900" algn="l" defTabSz="889000">
              <a:lnSpc>
                <a:spcPct val="90000"/>
              </a:lnSpc>
              <a:spcBef>
                <a:spcPct val="0"/>
              </a:spcBef>
              <a:spcAft>
                <a:spcPct val="15000"/>
              </a:spcAft>
              <a:buClr>
                <a:srgbClr val="00B050"/>
              </a:buClr>
              <a:buFont typeface="Wingdings" panose="05000000000000000000" pitchFamily="2" charset="2"/>
              <a:buChar char="ü"/>
            </a:pPr>
            <a:r>
              <a:rPr lang="es-MX" kern="1200" dirty="0">
                <a:latin typeface="Tahoma" panose="020B0604030504040204" pitchFamily="34" charset="0"/>
                <a:ea typeface="Tahoma" panose="020B0604030504040204" pitchFamily="34" charset="0"/>
                <a:cs typeface="Tahoma" panose="020B0604030504040204" pitchFamily="34" charset="0"/>
              </a:rPr>
              <a:t>Delimitar qué es lo que les interesa profundizar.</a:t>
            </a:r>
          </a:p>
          <a:p>
            <a:pPr marL="342900" lvl="1" indent="-342900" algn="l" defTabSz="889000">
              <a:lnSpc>
                <a:spcPct val="90000"/>
              </a:lnSpc>
              <a:spcBef>
                <a:spcPct val="0"/>
              </a:spcBef>
              <a:spcAft>
                <a:spcPct val="15000"/>
              </a:spcAft>
              <a:buClr>
                <a:srgbClr val="00B050"/>
              </a:buClr>
              <a:buFont typeface="Wingdings" panose="05000000000000000000" pitchFamily="2" charset="2"/>
              <a:buChar char="ü"/>
            </a:pPr>
            <a:r>
              <a:rPr lang="es-MX" kern="1200" dirty="0">
                <a:latin typeface="Tahoma" panose="020B0604030504040204" pitchFamily="34" charset="0"/>
                <a:ea typeface="Tahoma" panose="020B0604030504040204" pitchFamily="34" charset="0"/>
                <a:cs typeface="Tahoma" panose="020B0604030504040204" pitchFamily="34" charset="0"/>
              </a:rPr>
              <a:t>Los insumos sugeridos son solo una base, un referente mínimo para detonar el diálogo y el aprendizaje.</a:t>
            </a:r>
          </a:p>
        </p:txBody>
      </p:sp>
      <p:sp>
        <p:nvSpPr>
          <p:cNvPr id="2" name="Rectángulo: esquinas redondeadas 1">
            <a:extLst>
              <a:ext uri="{FF2B5EF4-FFF2-40B4-BE49-F238E27FC236}">
                <a16:creationId xmlns:a16="http://schemas.microsoft.com/office/drawing/2014/main" id="{4A942914-146F-5CCF-56B9-0772CAA0D818}"/>
              </a:ext>
            </a:extLst>
          </p:cNvPr>
          <p:cNvSpPr/>
          <p:nvPr/>
        </p:nvSpPr>
        <p:spPr>
          <a:xfrm>
            <a:off x="1396890" y="1857170"/>
            <a:ext cx="4610718" cy="9144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Dialogar en torno a las razones por las que consideran importante abordar el tema que han determinado</a:t>
            </a:r>
          </a:p>
        </p:txBody>
      </p:sp>
      <p:sp>
        <p:nvSpPr>
          <p:cNvPr id="4" name="Rectángulo: esquinas redondeadas 3">
            <a:extLst>
              <a:ext uri="{FF2B5EF4-FFF2-40B4-BE49-F238E27FC236}">
                <a16:creationId xmlns:a16="http://schemas.microsoft.com/office/drawing/2014/main" id="{1C537D97-EEF6-7778-4A57-C1E20C3D0F12}"/>
              </a:ext>
            </a:extLst>
          </p:cNvPr>
          <p:cNvSpPr/>
          <p:nvPr/>
        </p:nvSpPr>
        <p:spPr>
          <a:xfrm>
            <a:off x="6607980" y="1821745"/>
            <a:ext cx="4422199" cy="9144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 name="CuadroTexto 6">
            <a:extLst>
              <a:ext uri="{FF2B5EF4-FFF2-40B4-BE49-F238E27FC236}">
                <a16:creationId xmlns:a16="http://schemas.microsoft.com/office/drawing/2014/main" id="{E27CF36D-25FF-AF9F-C680-A5BB2110D90D}"/>
              </a:ext>
            </a:extLst>
          </p:cNvPr>
          <p:cNvSpPr txBox="1"/>
          <p:nvPr/>
        </p:nvSpPr>
        <p:spPr>
          <a:xfrm>
            <a:off x="7586469" y="2094279"/>
            <a:ext cx="2375963" cy="369332"/>
          </a:xfrm>
          <a:prstGeom prst="rect">
            <a:avLst/>
          </a:prstGeom>
          <a:noFill/>
        </p:spPr>
        <p:txBody>
          <a:bodyPr wrap="square">
            <a:spAutoFit/>
          </a:bodyPr>
          <a:lstStyle/>
          <a:p>
            <a:r>
              <a:rPr lang="es-MX" b="1" dirty="0"/>
              <a:t>Explorar los insumos</a:t>
            </a:r>
          </a:p>
        </p:txBody>
      </p:sp>
      <p:pic>
        <p:nvPicPr>
          <p:cNvPr id="8" name="Imagen 7">
            <a:extLst>
              <a:ext uri="{FF2B5EF4-FFF2-40B4-BE49-F238E27FC236}">
                <a16:creationId xmlns:a16="http://schemas.microsoft.com/office/drawing/2014/main" id="{08AE0E9C-5F35-C40B-CD14-C51C97522857}"/>
              </a:ext>
            </a:extLst>
          </p:cNvPr>
          <p:cNvPicPr>
            <a:picLocks noChangeAspect="1"/>
          </p:cNvPicPr>
          <p:nvPr/>
        </p:nvPicPr>
        <p:blipFill>
          <a:blip r:embed="rId2"/>
          <a:stretch>
            <a:fillRect/>
          </a:stretch>
        </p:blipFill>
        <p:spPr>
          <a:xfrm>
            <a:off x="2498651" y="981154"/>
            <a:ext cx="6074504" cy="652767"/>
          </a:xfrm>
          <a:prstGeom prst="rect">
            <a:avLst/>
          </a:prstGeom>
        </p:spPr>
      </p:pic>
    </p:spTree>
    <p:extLst>
      <p:ext uri="{BB962C8B-B14F-4D97-AF65-F5344CB8AC3E}">
        <p14:creationId xmlns:p14="http://schemas.microsoft.com/office/powerpoint/2010/main" val="384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bre: forma 4">
            <a:extLst>
              <a:ext uri="{FF2B5EF4-FFF2-40B4-BE49-F238E27FC236}">
                <a16:creationId xmlns:a16="http://schemas.microsoft.com/office/drawing/2014/main" id="{F8C33273-05AF-FF69-47A2-E08553D62598}"/>
              </a:ext>
            </a:extLst>
          </p:cNvPr>
          <p:cNvSpPr/>
          <p:nvPr/>
        </p:nvSpPr>
        <p:spPr>
          <a:xfrm>
            <a:off x="412738" y="2524923"/>
            <a:ext cx="5683262" cy="3506846"/>
          </a:xfrm>
          <a:custGeom>
            <a:avLst/>
            <a:gdLst>
              <a:gd name="connsiteX0" fmla="*/ 395046 w 2370227"/>
              <a:gd name="connsiteY0" fmla="*/ 0 h 8613171"/>
              <a:gd name="connsiteX1" fmla="*/ 1975181 w 2370227"/>
              <a:gd name="connsiteY1" fmla="*/ 0 h 8613171"/>
              <a:gd name="connsiteX2" fmla="*/ 2370227 w 2370227"/>
              <a:gd name="connsiteY2" fmla="*/ 395046 h 8613171"/>
              <a:gd name="connsiteX3" fmla="*/ 2370227 w 2370227"/>
              <a:gd name="connsiteY3" fmla="*/ 8613171 h 8613171"/>
              <a:gd name="connsiteX4" fmla="*/ 2370227 w 2370227"/>
              <a:gd name="connsiteY4" fmla="*/ 8613171 h 8613171"/>
              <a:gd name="connsiteX5" fmla="*/ 0 w 2370227"/>
              <a:gd name="connsiteY5" fmla="*/ 8613171 h 8613171"/>
              <a:gd name="connsiteX6" fmla="*/ 0 w 2370227"/>
              <a:gd name="connsiteY6" fmla="*/ 8613171 h 8613171"/>
              <a:gd name="connsiteX7" fmla="*/ 0 w 2370227"/>
              <a:gd name="connsiteY7" fmla="*/ 395046 h 8613171"/>
              <a:gd name="connsiteX8" fmla="*/ 395046 w 2370227"/>
              <a:gd name="connsiteY8" fmla="*/ 0 h 861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227" h="8613171">
                <a:moveTo>
                  <a:pt x="2370227" y="1435558"/>
                </a:moveTo>
                <a:lnTo>
                  <a:pt x="2370227" y="7177613"/>
                </a:lnTo>
                <a:cubicBezTo>
                  <a:pt x="2370227" y="7970450"/>
                  <a:pt x="2321555" y="8613171"/>
                  <a:pt x="2261516" y="8613171"/>
                </a:cubicBezTo>
                <a:lnTo>
                  <a:pt x="0" y="8613171"/>
                </a:lnTo>
                <a:lnTo>
                  <a:pt x="0" y="8613171"/>
                </a:lnTo>
                <a:lnTo>
                  <a:pt x="0" y="0"/>
                </a:lnTo>
                <a:lnTo>
                  <a:pt x="0" y="0"/>
                </a:lnTo>
                <a:lnTo>
                  <a:pt x="2261516" y="0"/>
                </a:lnTo>
                <a:cubicBezTo>
                  <a:pt x="2321555" y="0"/>
                  <a:pt x="2370227" y="642721"/>
                  <a:pt x="2370227" y="1435558"/>
                </a:cubicBezTo>
                <a:close/>
              </a:path>
            </a:pathLst>
          </a:custGeom>
          <a:noFill/>
          <a:ln w="38100">
            <a:solidFill>
              <a:srgbClr val="CC9900"/>
            </a:solidFill>
          </a:ln>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7" tIns="127134" rIns="127134" bIns="127136"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Los insumos no son el recurso más importante para el aprendizaje entre pares.</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La práctica docente, el intercambio de experiencias y retos que enfrentan cotidianamente constituyen la materia principal para la reflexión, el aprendizaje situado y la toma de decisiones.</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Reposicionar el análisis de la propia practica docente.</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Reflexionar sobre los saberes docentes, cuestionarlos, mirarlos críticamente, dialogarlos con otras y otros, para identificar los cambios que son necesarios en la práctica que respondan a las características de sus estudiantes.</a:t>
            </a:r>
          </a:p>
        </p:txBody>
      </p:sp>
      <p:sp>
        <p:nvSpPr>
          <p:cNvPr id="7" name="Forma libre: forma 6">
            <a:extLst>
              <a:ext uri="{FF2B5EF4-FFF2-40B4-BE49-F238E27FC236}">
                <a16:creationId xmlns:a16="http://schemas.microsoft.com/office/drawing/2014/main" id="{4C32D8CC-088C-1F64-B329-7F08667DBE2E}"/>
              </a:ext>
            </a:extLst>
          </p:cNvPr>
          <p:cNvSpPr/>
          <p:nvPr/>
        </p:nvSpPr>
        <p:spPr>
          <a:xfrm>
            <a:off x="6540636" y="2524923"/>
            <a:ext cx="5238626" cy="3561137"/>
          </a:xfrm>
          <a:custGeom>
            <a:avLst/>
            <a:gdLst>
              <a:gd name="connsiteX0" fmla="*/ 379759 w 2278509"/>
              <a:gd name="connsiteY0" fmla="*/ 0 h 9691492"/>
              <a:gd name="connsiteX1" fmla="*/ 1898750 w 2278509"/>
              <a:gd name="connsiteY1" fmla="*/ 0 h 9691492"/>
              <a:gd name="connsiteX2" fmla="*/ 2278509 w 2278509"/>
              <a:gd name="connsiteY2" fmla="*/ 379759 h 9691492"/>
              <a:gd name="connsiteX3" fmla="*/ 2278509 w 2278509"/>
              <a:gd name="connsiteY3" fmla="*/ 9691492 h 9691492"/>
              <a:gd name="connsiteX4" fmla="*/ 2278509 w 2278509"/>
              <a:gd name="connsiteY4" fmla="*/ 9691492 h 9691492"/>
              <a:gd name="connsiteX5" fmla="*/ 0 w 2278509"/>
              <a:gd name="connsiteY5" fmla="*/ 9691492 h 9691492"/>
              <a:gd name="connsiteX6" fmla="*/ 0 w 2278509"/>
              <a:gd name="connsiteY6" fmla="*/ 9691492 h 9691492"/>
              <a:gd name="connsiteX7" fmla="*/ 0 w 2278509"/>
              <a:gd name="connsiteY7" fmla="*/ 379759 h 9691492"/>
              <a:gd name="connsiteX8" fmla="*/ 379759 w 2278509"/>
              <a:gd name="connsiteY8" fmla="*/ 0 h 969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509" h="9691492">
                <a:moveTo>
                  <a:pt x="2278509" y="1615282"/>
                </a:moveTo>
                <a:lnTo>
                  <a:pt x="2278509" y="8076210"/>
                </a:lnTo>
                <a:cubicBezTo>
                  <a:pt x="2278509" y="8968304"/>
                  <a:pt x="2238536" y="9691490"/>
                  <a:pt x="2189226" y="9691490"/>
                </a:cubicBezTo>
                <a:lnTo>
                  <a:pt x="0" y="9691490"/>
                </a:lnTo>
                <a:lnTo>
                  <a:pt x="0" y="9691490"/>
                </a:lnTo>
                <a:lnTo>
                  <a:pt x="0" y="2"/>
                </a:lnTo>
                <a:lnTo>
                  <a:pt x="0" y="2"/>
                </a:lnTo>
                <a:lnTo>
                  <a:pt x="2189226" y="2"/>
                </a:lnTo>
                <a:cubicBezTo>
                  <a:pt x="2238536" y="2"/>
                  <a:pt x="2278509" y="723188"/>
                  <a:pt x="2278509" y="1615282"/>
                </a:cubicBezTo>
                <a:close/>
              </a:path>
            </a:pathLst>
          </a:custGeom>
          <a:noFill/>
          <a:ln w="38100">
            <a:solidFill>
              <a:srgbClr val="CC9900"/>
            </a:solidFill>
          </a:ln>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7" tIns="122658" rIns="122658" bIns="122659"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Construyen un cúmulo de saberes prácticos al desarrollar su función.</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Al buscar soluciones a los problemas que enfrentan en los contextos y condiciones de enseñanza en las que trabajan.</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Al escuchar y atender las voces de sus estudiantes o de sus familias.</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Al poner sobre la mesa de discusión las dinámicas de la escuela y del aula.</a:t>
            </a:r>
          </a:p>
          <a:p>
            <a:pPr marL="171450" lvl="1" indent="-171450" algn="just" defTabSz="800100">
              <a:lnSpc>
                <a:spcPct val="90000"/>
              </a:lnSpc>
              <a:spcBef>
                <a:spcPct val="0"/>
              </a:spcBef>
              <a:spcAft>
                <a:spcPct val="15000"/>
              </a:spcAft>
              <a:buChar char="•"/>
            </a:pPr>
            <a:r>
              <a:rPr lang="es-MX" sz="1800" kern="1200" dirty="0">
                <a:latin typeface="Tahoma" panose="020B0604030504040204" pitchFamily="34" charset="0"/>
                <a:ea typeface="Tahoma" panose="020B0604030504040204" pitchFamily="34" charset="0"/>
                <a:cs typeface="Tahoma" panose="020B0604030504040204" pitchFamily="34" charset="0"/>
              </a:rPr>
              <a:t>Al buscar nuevas formas de enseñanza.</a:t>
            </a:r>
          </a:p>
          <a:p>
            <a:pPr marL="171450" lvl="1" indent="-171450" algn="just" defTabSz="800100">
              <a:lnSpc>
                <a:spcPct val="90000"/>
              </a:lnSpc>
              <a:spcBef>
                <a:spcPct val="0"/>
              </a:spcBef>
              <a:spcAft>
                <a:spcPct val="15000"/>
              </a:spcAft>
              <a:buChar char="•"/>
            </a:pPr>
            <a:r>
              <a:rPr lang="es-MX" dirty="0">
                <a:latin typeface="Tahoma" panose="020B0604030504040204" pitchFamily="34" charset="0"/>
                <a:ea typeface="Tahoma" panose="020B0604030504040204" pitchFamily="34" charset="0"/>
                <a:cs typeface="Tahoma" panose="020B0604030504040204" pitchFamily="34" charset="0"/>
              </a:rPr>
              <a:t>C</a:t>
            </a:r>
            <a:r>
              <a:rPr lang="es-MX" sz="1800" kern="1200" dirty="0">
                <a:latin typeface="Tahoma" panose="020B0604030504040204" pitchFamily="34" charset="0"/>
                <a:ea typeface="Tahoma" panose="020B0604030504040204" pitchFamily="34" charset="0"/>
                <a:cs typeface="Tahoma" panose="020B0604030504040204" pitchFamily="34" charset="0"/>
              </a:rPr>
              <a:t>onfiar en los saberes propios y en los de sus colegas.</a:t>
            </a:r>
            <a:endParaRPr lang="es-MX" sz="1600" kern="1200" dirty="0">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F0C5685F-EE99-2BBE-A2A1-E052EEA5955E}"/>
              </a:ext>
            </a:extLst>
          </p:cNvPr>
          <p:cNvSpPr txBox="1"/>
          <p:nvPr/>
        </p:nvSpPr>
        <p:spPr>
          <a:xfrm>
            <a:off x="412738" y="1730525"/>
            <a:ext cx="4387862" cy="646331"/>
          </a:xfrm>
          <a:prstGeom prst="rect">
            <a:avLst/>
          </a:prstGeom>
          <a:noFill/>
          <a:ln w="28575">
            <a:solidFill>
              <a:srgbClr val="C00000"/>
            </a:solidFill>
          </a:ln>
          <a:effectLst/>
        </p:spPr>
        <p:txBody>
          <a:bodyPr wrap="square">
            <a:spAutoFit/>
          </a:bodyPr>
          <a:lstStyle/>
          <a:p>
            <a:pPr algn="just"/>
            <a:r>
              <a:rPr lang="es-MX" b="1" dirty="0"/>
              <a:t>Privilegiar el diálogo y el intercambio de experiencias docentes</a:t>
            </a:r>
          </a:p>
        </p:txBody>
      </p:sp>
      <p:sp>
        <p:nvSpPr>
          <p:cNvPr id="10" name="CuadroTexto 9">
            <a:extLst>
              <a:ext uri="{FF2B5EF4-FFF2-40B4-BE49-F238E27FC236}">
                <a16:creationId xmlns:a16="http://schemas.microsoft.com/office/drawing/2014/main" id="{7D6DF495-A091-C5AB-2589-AFFAC6BC3B76}"/>
              </a:ext>
            </a:extLst>
          </p:cNvPr>
          <p:cNvSpPr txBox="1"/>
          <p:nvPr/>
        </p:nvSpPr>
        <p:spPr>
          <a:xfrm>
            <a:off x="6540636" y="1716171"/>
            <a:ext cx="4274395" cy="646331"/>
          </a:xfrm>
          <a:prstGeom prst="rect">
            <a:avLst/>
          </a:prstGeom>
          <a:noFill/>
          <a:ln w="28575">
            <a:solidFill>
              <a:srgbClr val="C00000"/>
            </a:solidFill>
          </a:ln>
        </p:spPr>
        <p:txBody>
          <a:bodyPr wrap="square">
            <a:spAutoFit/>
          </a:bodyPr>
          <a:lstStyle/>
          <a:p>
            <a:pPr algn="just"/>
            <a:r>
              <a:rPr lang="es-MX" b="1" dirty="0"/>
              <a:t>Reconocer que todas y todos son profesionales de la educación</a:t>
            </a:r>
          </a:p>
        </p:txBody>
      </p:sp>
      <p:pic>
        <p:nvPicPr>
          <p:cNvPr id="11" name="Imagen 10">
            <a:extLst>
              <a:ext uri="{FF2B5EF4-FFF2-40B4-BE49-F238E27FC236}">
                <a16:creationId xmlns:a16="http://schemas.microsoft.com/office/drawing/2014/main" id="{93BA83C4-AAFE-BABB-2559-1D10EB3B3F8B}"/>
              </a:ext>
            </a:extLst>
          </p:cNvPr>
          <p:cNvPicPr>
            <a:picLocks noChangeAspect="1"/>
          </p:cNvPicPr>
          <p:nvPr/>
        </p:nvPicPr>
        <p:blipFill>
          <a:blip r:embed="rId2"/>
          <a:stretch>
            <a:fillRect/>
          </a:stretch>
        </p:blipFill>
        <p:spPr>
          <a:xfrm>
            <a:off x="2958291" y="981154"/>
            <a:ext cx="5328459" cy="572597"/>
          </a:xfrm>
          <a:prstGeom prst="rect">
            <a:avLst/>
          </a:prstGeom>
        </p:spPr>
      </p:pic>
    </p:spTree>
    <p:extLst>
      <p:ext uri="{BB962C8B-B14F-4D97-AF65-F5344CB8AC3E}">
        <p14:creationId xmlns:p14="http://schemas.microsoft.com/office/powerpoint/2010/main" val="41920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AA91FBE-B9CA-5F16-E446-9248AD7CF4ED}"/>
              </a:ext>
            </a:extLst>
          </p:cNvPr>
          <p:cNvPicPr>
            <a:picLocks noChangeAspect="1"/>
          </p:cNvPicPr>
          <p:nvPr/>
        </p:nvPicPr>
        <p:blipFill>
          <a:blip r:embed="rId2"/>
          <a:stretch>
            <a:fillRect/>
          </a:stretch>
        </p:blipFill>
        <p:spPr>
          <a:xfrm>
            <a:off x="550085" y="1139617"/>
            <a:ext cx="6736166" cy="679658"/>
          </a:xfrm>
          <a:prstGeom prst="rect">
            <a:avLst/>
          </a:prstGeom>
        </p:spPr>
      </p:pic>
    </p:spTree>
    <p:extLst>
      <p:ext uri="{BB962C8B-B14F-4D97-AF65-F5344CB8AC3E}">
        <p14:creationId xmlns:p14="http://schemas.microsoft.com/office/powerpoint/2010/main" val="207429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2288C9C-16BF-8F9C-4B08-CFB419DB4715}"/>
              </a:ext>
            </a:extLst>
          </p:cNvPr>
          <p:cNvPicPr>
            <a:picLocks noChangeAspect="1"/>
          </p:cNvPicPr>
          <p:nvPr/>
        </p:nvPicPr>
        <p:blipFill>
          <a:blip r:embed="rId2"/>
          <a:stretch>
            <a:fillRect/>
          </a:stretch>
        </p:blipFill>
        <p:spPr>
          <a:xfrm>
            <a:off x="406721" y="1071286"/>
            <a:ext cx="6937053" cy="440985"/>
          </a:xfrm>
          <a:prstGeom prst="rect">
            <a:avLst/>
          </a:prstGeom>
        </p:spPr>
      </p:pic>
      <p:grpSp>
        <p:nvGrpSpPr>
          <p:cNvPr id="6" name="Grupo 5">
            <a:extLst>
              <a:ext uri="{FF2B5EF4-FFF2-40B4-BE49-F238E27FC236}">
                <a16:creationId xmlns:a16="http://schemas.microsoft.com/office/drawing/2014/main" id="{6EE0AEE4-ED8D-30E9-3AF5-170E4942BEF9}"/>
              </a:ext>
            </a:extLst>
          </p:cNvPr>
          <p:cNvGrpSpPr/>
          <p:nvPr/>
        </p:nvGrpSpPr>
        <p:grpSpPr>
          <a:xfrm>
            <a:off x="1136838" y="3944689"/>
            <a:ext cx="3886713" cy="502501"/>
            <a:chOff x="1364512" y="4837818"/>
            <a:chExt cx="3886713" cy="502501"/>
          </a:xfrm>
        </p:grpSpPr>
        <p:sp>
          <p:nvSpPr>
            <p:cNvPr id="7" name="CuadroTexto 6">
              <a:extLst>
                <a:ext uri="{FF2B5EF4-FFF2-40B4-BE49-F238E27FC236}">
                  <a16:creationId xmlns:a16="http://schemas.microsoft.com/office/drawing/2014/main" id="{EA74CCE8-CF6D-E212-0D29-9DB5413061CF}"/>
                </a:ext>
              </a:extLst>
            </p:cNvPr>
            <p:cNvSpPr txBox="1"/>
            <p:nvPr/>
          </p:nvSpPr>
          <p:spPr>
            <a:xfrm>
              <a:off x="1364512" y="4837818"/>
              <a:ext cx="3886713" cy="369332"/>
            </a:xfrm>
            <a:prstGeom prst="rect">
              <a:avLst/>
            </a:prstGeom>
            <a:noFill/>
          </p:spPr>
          <p:txBody>
            <a:bodyPr wrap="square">
              <a:spAutoFit/>
            </a:bodyPr>
            <a:lstStyle/>
            <a:p>
              <a:pPr marL="613410">
                <a:buNone/>
              </a:pPr>
              <a:r>
                <a:rPr lang="es-ES" b="1" dirty="0">
                  <a:solidFill>
                    <a:srgbClr val="996633"/>
                  </a:solidFill>
                  <a:effectLst/>
                  <a:latin typeface="Tahoma" panose="020B0604030504040204" pitchFamily="34" charset="0"/>
                  <a:ea typeface="Tahoma" panose="020B0604030504040204" pitchFamily="34" charset="0"/>
                </a:rPr>
                <a:t>Reflexión sobre </a:t>
              </a:r>
              <a:r>
                <a:rPr lang="es-ES" b="1" dirty="0">
                  <a:solidFill>
                    <a:srgbClr val="996633"/>
                  </a:solidFill>
                  <a:latin typeface="Tahoma" panose="020B0604030504040204" pitchFamily="34" charset="0"/>
                  <a:ea typeface="Tahoma" panose="020B0604030504040204" pitchFamily="34" charset="0"/>
                </a:rPr>
                <a:t>la Práctica</a:t>
              </a:r>
              <a:endParaRPr lang="es-MX" b="1" dirty="0">
                <a:solidFill>
                  <a:srgbClr val="996633"/>
                </a:solidFill>
                <a:effectLst/>
                <a:latin typeface="Tahoma" panose="020B0604030504040204" pitchFamily="34" charset="0"/>
                <a:ea typeface="Tahoma" panose="020B0604030504040204" pitchFamily="34" charset="0"/>
              </a:endParaRPr>
            </a:p>
          </p:txBody>
        </p:sp>
        <p:sp>
          <p:nvSpPr>
            <p:cNvPr id="8" name="Rectángulo 7">
              <a:extLst>
                <a:ext uri="{FF2B5EF4-FFF2-40B4-BE49-F238E27FC236}">
                  <a16:creationId xmlns:a16="http://schemas.microsoft.com/office/drawing/2014/main" id="{37024E94-95E9-A122-D878-B804EAF6CCBF}"/>
                </a:ext>
              </a:extLst>
            </p:cNvPr>
            <p:cNvSpPr/>
            <p:nvPr/>
          </p:nvSpPr>
          <p:spPr>
            <a:xfrm flipV="1">
              <a:off x="1779183" y="5294600"/>
              <a:ext cx="3133062" cy="45719"/>
            </a:xfrm>
            <a:prstGeom prst="rect">
              <a:avLst/>
            </a:prstGeom>
            <a:solidFill>
              <a:srgbClr val="996633"/>
            </a:solidFill>
            <a:ln>
              <a:solidFill>
                <a:srgbClr val="A8A4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grpSp>
      <p:pic>
        <p:nvPicPr>
          <p:cNvPr id="4" name="Imagen 3">
            <a:extLst>
              <a:ext uri="{FF2B5EF4-FFF2-40B4-BE49-F238E27FC236}">
                <a16:creationId xmlns:a16="http://schemas.microsoft.com/office/drawing/2014/main" id="{4862330D-C3D9-41AC-B05C-8B6225E2BC4F}"/>
              </a:ext>
            </a:extLst>
          </p:cNvPr>
          <p:cNvPicPr>
            <a:picLocks noChangeAspect="1"/>
          </p:cNvPicPr>
          <p:nvPr/>
        </p:nvPicPr>
        <p:blipFill rotWithShape="1">
          <a:blip r:embed="rId3"/>
          <a:srcRect l="4713"/>
          <a:stretch/>
        </p:blipFill>
        <p:spPr>
          <a:xfrm>
            <a:off x="285531" y="3168330"/>
            <a:ext cx="1562392" cy="1609868"/>
          </a:xfrm>
          <a:prstGeom prst="rect">
            <a:avLst/>
          </a:prstGeom>
        </p:spPr>
      </p:pic>
      <p:sp>
        <p:nvSpPr>
          <p:cNvPr id="15" name="CuadroTexto 14">
            <a:extLst>
              <a:ext uri="{FF2B5EF4-FFF2-40B4-BE49-F238E27FC236}">
                <a16:creationId xmlns:a16="http://schemas.microsoft.com/office/drawing/2014/main" id="{E835E428-EB43-4D91-9714-8A0A72905528}"/>
              </a:ext>
            </a:extLst>
          </p:cNvPr>
          <p:cNvSpPr txBox="1"/>
          <p:nvPr/>
        </p:nvSpPr>
        <p:spPr>
          <a:xfrm>
            <a:off x="5030498" y="2480186"/>
            <a:ext cx="6937052" cy="1464503"/>
          </a:xfrm>
          <a:prstGeom prst="rect">
            <a:avLst/>
          </a:prstGeom>
          <a:noFill/>
        </p:spPr>
        <p:txBody>
          <a:bodyPr wrap="square">
            <a:spAutoFit/>
          </a:bodyPr>
          <a:lstStyle/>
          <a:p>
            <a:pPr lvl="0" algn="just">
              <a:lnSpc>
                <a:spcPts val="1600"/>
              </a:lnSpc>
              <a:spcBef>
                <a:spcPts val="830"/>
              </a:spcBef>
              <a:buClr>
                <a:srgbClr val="F09546"/>
              </a:buClr>
              <a:buSzPts val="1100"/>
              <a:tabLst>
                <a:tab pos="995045" algn="l"/>
              </a:tabLst>
            </a:pPr>
            <a:r>
              <a:rPr lang="es-ES" sz="1800" b="1" spc="-10" dirty="0">
                <a:solidFill>
                  <a:srgbClr val="990033"/>
                </a:solidFill>
                <a:effectLst/>
                <a:latin typeface="Tahoma" panose="020B0604030504040204" pitchFamily="34" charset="0"/>
                <a:ea typeface="Lucida Sans Unicode" panose="020B0602030504020204" pitchFamily="34" charset="0"/>
              </a:rPr>
              <a:t>Reconocer</a:t>
            </a:r>
            <a:r>
              <a:rPr lang="es-ES" sz="1800" spc="-40" dirty="0">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a</a:t>
            </a:r>
            <a:r>
              <a:rPr lang="es-ES" sz="1800" spc="-40" dirty="0">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la</a:t>
            </a:r>
            <a:r>
              <a:rPr lang="es-ES" sz="1800" spc="-35" dirty="0">
                <a:effectLst/>
                <a:latin typeface="Tahoma" panose="020B0604030504040204" pitchFamily="34" charset="0"/>
                <a:ea typeface="Lucida Sans Unicode" panose="020B0602030504020204" pitchFamily="34" charset="0"/>
              </a:rPr>
              <a:t> </a:t>
            </a:r>
            <a:r>
              <a:rPr lang="es-ES" sz="1800" b="1" spc="-10" dirty="0">
                <a:solidFill>
                  <a:srgbClr val="990033"/>
                </a:solidFill>
                <a:effectLst/>
                <a:latin typeface="Tahoma" panose="020B0604030504040204" pitchFamily="34" charset="0"/>
                <a:ea typeface="Lucida Sans Unicode" panose="020B0602030504020204" pitchFamily="34" charset="0"/>
              </a:rPr>
              <a:t>reflexión</a:t>
            </a:r>
            <a:r>
              <a:rPr lang="es-ES" sz="1800" b="1" spc="-40" dirty="0">
                <a:solidFill>
                  <a:srgbClr val="990033"/>
                </a:solidFill>
                <a:effectLst/>
                <a:latin typeface="Tahoma" panose="020B0604030504040204" pitchFamily="34" charset="0"/>
                <a:ea typeface="Lucida Sans Unicode" panose="020B0602030504020204" pitchFamily="34" charset="0"/>
              </a:rPr>
              <a:t> </a:t>
            </a:r>
            <a:r>
              <a:rPr lang="es-ES" sz="1800" b="1" spc="-10" dirty="0">
                <a:solidFill>
                  <a:srgbClr val="990033"/>
                </a:solidFill>
                <a:effectLst/>
                <a:latin typeface="Tahoma" panose="020B0604030504040204" pitchFamily="34" charset="0"/>
                <a:ea typeface="Lucida Sans Unicode" panose="020B0602030504020204" pitchFamily="34" charset="0"/>
              </a:rPr>
              <a:t>sobre</a:t>
            </a:r>
            <a:r>
              <a:rPr lang="es-ES" sz="1800" b="1" spc="-35" dirty="0">
                <a:solidFill>
                  <a:srgbClr val="990033"/>
                </a:solidFill>
                <a:effectLst/>
                <a:latin typeface="Tahoma" panose="020B0604030504040204" pitchFamily="34" charset="0"/>
                <a:ea typeface="Lucida Sans Unicode" panose="020B0602030504020204" pitchFamily="34" charset="0"/>
              </a:rPr>
              <a:t> </a:t>
            </a:r>
            <a:r>
              <a:rPr lang="es-ES" sz="1800" b="1" spc="-10" dirty="0">
                <a:solidFill>
                  <a:srgbClr val="990033"/>
                </a:solidFill>
                <a:effectLst/>
                <a:latin typeface="Tahoma" panose="020B0604030504040204" pitchFamily="34" charset="0"/>
                <a:ea typeface="Lucida Sans Unicode" panose="020B0602030504020204" pitchFamily="34" charset="0"/>
              </a:rPr>
              <a:t>la</a:t>
            </a:r>
            <a:r>
              <a:rPr lang="es-ES" sz="1800" b="1" spc="-40" dirty="0">
                <a:solidFill>
                  <a:srgbClr val="990033"/>
                </a:solidFill>
                <a:effectLst/>
                <a:latin typeface="Tahoma" panose="020B0604030504040204" pitchFamily="34" charset="0"/>
                <a:ea typeface="Lucida Sans Unicode" panose="020B0602030504020204" pitchFamily="34" charset="0"/>
              </a:rPr>
              <a:t> </a:t>
            </a:r>
            <a:r>
              <a:rPr lang="es-ES" sz="1800" b="1" spc="-10" dirty="0">
                <a:solidFill>
                  <a:srgbClr val="990033"/>
                </a:solidFill>
                <a:effectLst/>
                <a:latin typeface="Tahoma" panose="020B0604030504040204" pitchFamily="34" charset="0"/>
                <a:ea typeface="Lucida Sans Unicode" panose="020B0602030504020204" pitchFamily="34" charset="0"/>
              </a:rPr>
              <a:t>práctica</a:t>
            </a:r>
            <a:r>
              <a:rPr lang="es-ES" sz="1800" b="1" spc="-35" dirty="0">
                <a:solidFill>
                  <a:srgbClr val="990033"/>
                </a:solidFill>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como</a:t>
            </a:r>
            <a:r>
              <a:rPr lang="es-ES" sz="1800" spc="-40" dirty="0">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una</a:t>
            </a:r>
            <a:r>
              <a:rPr lang="es-ES" sz="1800" spc="-40" dirty="0">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actividad</a:t>
            </a:r>
            <a:r>
              <a:rPr lang="es-ES" sz="1800" spc="-35" dirty="0">
                <a:effectLst/>
                <a:latin typeface="Tahoma" panose="020B0604030504040204" pitchFamily="34" charset="0"/>
                <a:ea typeface="Lucida Sans Unicode" panose="020B0602030504020204" pitchFamily="34" charset="0"/>
              </a:rPr>
              <a:t> </a:t>
            </a:r>
            <a:r>
              <a:rPr lang="es-ES" sz="1800" spc="-10" dirty="0">
                <a:effectLst/>
                <a:latin typeface="Tahoma" panose="020B0604030504040204" pitchFamily="34" charset="0"/>
                <a:ea typeface="Lucida Sans Unicode" panose="020B0602030504020204" pitchFamily="34" charset="0"/>
              </a:rPr>
              <a:t>inherente</a:t>
            </a:r>
            <a:r>
              <a:rPr lang="es-ES" sz="1800" spc="-40" dirty="0">
                <a:effectLst/>
                <a:latin typeface="Tahoma" panose="020B0604030504040204" pitchFamily="34" charset="0"/>
                <a:ea typeface="Lucida Sans Unicode" panose="020B0602030504020204" pitchFamily="34" charset="0"/>
              </a:rPr>
              <a:t> </a:t>
            </a:r>
            <a:r>
              <a:rPr lang="es-ES" sz="1800" spc="-25" dirty="0">
                <a:effectLst/>
                <a:latin typeface="Tahoma" panose="020B0604030504040204" pitchFamily="34" charset="0"/>
                <a:ea typeface="Lucida Sans Unicode" panose="020B0602030504020204" pitchFamily="34" charset="0"/>
              </a:rPr>
              <a:t>al </a:t>
            </a:r>
            <a:r>
              <a:rPr lang="es-ES" sz="1800" dirty="0">
                <a:effectLst/>
                <a:latin typeface="Tahoma" panose="020B0604030504040204" pitchFamily="34" charset="0"/>
                <a:ea typeface="Tahoma" panose="020B0604030504040204" pitchFamily="34" charset="0"/>
              </a:rPr>
              <a:t>trabajo</a:t>
            </a:r>
            <a:r>
              <a:rPr lang="es-ES" sz="1800" spc="4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docente</a:t>
            </a:r>
            <a:r>
              <a:rPr lang="es-ES" sz="1800" spc="5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4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contribuye</a:t>
            </a:r>
            <a:r>
              <a:rPr lang="es-ES" sz="1800" spc="5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a:t>
            </a:r>
            <a:r>
              <a:rPr lang="es-ES" sz="1800" spc="5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su</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mejora.</a:t>
            </a:r>
          </a:p>
          <a:p>
            <a:pPr lvl="0" algn="just">
              <a:lnSpc>
                <a:spcPts val="1600"/>
              </a:lnSpc>
              <a:spcBef>
                <a:spcPts val="830"/>
              </a:spcBef>
              <a:buClr>
                <a:srgbClr val="F09546"/>
              </a:buClr>
              <a:buSzPts val="1100"/>
              <a:tabLst>
                <a:tab pos="995045" algn="l"/>
              </a:tabLst>
            </a:pPr>
            <a:endParaRPr lang="es-MX" sz="1800" dirty="0">
              <a:effectLst/>
              <a:latin typeface="Tahoma" panose="020B0604030504040204" pitchFamily="34" charset="0"/>
              <a:ea typeface="Tahoma" panose="020B0604030504040204" pitchFamily="34" charset="0"/>
            </a:endParaRPr>
          </a:p>
          <a:p>
            <a:pPr lvl="0" algn="just">
              <a:lnSpc>
                <a:spcPts val="1600"/>
              </a:lnSpc>
              <a:spcBef>
                <a:spcPts val="250"/>
              </a:spcBef>
              <a:buClr>
                <a:srgbClr val="F09546"/>
              </a:buClr>
              <a:buSzPts val="1100"/>
              <a:tabLst>
                <a:tab pos="995045" algn="l"/>
              </a:tabLst>
            </a:pPr>
            <a:r>
              <a:rPr lang="es-ES" sz="1800" b="1" spc="0" dirty="0">
                <a:solidFill>
                  <a:srgbClr val="00B050"/>
                </a:solidFill>
                <a:effectLst/>
                <a:latin typeface="Tahoma" panose="020B0604030504040204" pitchFamily="34" charset="0"/>
                <a:ea typeface="Lucida Sans Unicode" panose="020B0602030504020204" pitchFamily="34" charset="0"/>
              </a:rPr>
              <a:t>Reflexionar</a:t>
            </a:r>
            <a:r>
              <a:rPr lang="es-ES" sz="1800" spc="280" dirty="0">
                <a:effectLst/>
                <a:latin typeface="Tahoma" panose="020B0604030504040204" pitchFamily="34" charset="0"/>
                <a:ea typeface="Lucida Sans Unicode" panose="020B0602030504020204" pitchFamily="34" charset="0"/>
              </a:rPr>
              <a:t> </a:t>
            </a:r>
            <a:r>
              <a:rPr lang="es-ES" sz="1800" spc="0" dirty="0">
                <a:effectLst/>
                <a:latin typeface="Tahoma" panose="020B0604030504040204" pitchFamily="34" charset="0"/>
                <a:ea typeface="Lucida Sans Unicode" panose="020B0602030504020204" pitchFamily="34" charset="0"/>
              </a:rPr>
              <a:t>sobre</a:t>
            </a:r>
            <a:r>
              <a:rPr lang="es-ES" sz="1800" spc="285" dirty="0">
                <a:effectLst/>
                <a:latin typeface="Tahoma" panose="020B0604030504040204" pitchFamily="34" charset="0"/>
                <a:ea typeface="Lucida Sans Unicode" panose="020B0602030504020204" pitchFamily="34" charset="0"/>
              </a:rPr>
              <a:t> </a:t>
            </a:r>
            <a:r>
              <a:rPr lang="es-ES" sz="1800" spc="0" dirty="0">
                <a:effectLst/>
                <a:latin typeface="Tahoma" panose="020B0604030504040204" pitchFamily="34" charset="0"/>
                <a:ea typeface="Lucida Sans Unicode" panose="020B0602030504020204" pitchFamily="34" charset="0"/>
              </a:rPr>
              <a:t>diferentes</a:t>
            </a:r>
            <a:r>
              <a:rPr lang="es-ES" sz="1800" spc="280" dirty="0">
                <a:effectLst/>
                <a:latin typeface="Tahoma" panose="020B0604030504040204" pitchFamily="34" charset="0"/>
                <a:ea typeface="Lucida Sans Unicode" panose="020B0602030504020204" pitchFamily="34" charset="0"/>
              </a:rPr>
              <a:t> </a:t>
            </a:r>
            <a:r>
              <a:rPr lang="es-ES" sz="1800" spc="0" dirty="0">
                <a:effectLst/>
                <a:latin typeface="Tahoma" panose="020B0604030504040204" pitchFamily="34" charset="0"/>
                <a:ea typeface="Lucida Sans Unicode" panose="020B0602030504020204" pitchFamily="34" charset="0"/>
              </a:rPr>
              <a:t>estrategias</a:t>
            </a:r>
            <a:r>
              <a:rPr lang="es-ES" sz="1800" spc="275" dirty="0">
                <a:effectLst/>
                <a:latin typeface="Tahoma" panose="020B0604030504040204" pitchFamily="34" charset="0"/>
                <a:ea typeface="Lucida Sans Unicode" panose="020B0602030504020204" pitchFamily="34" charset="0"/>
              </a:rPr>
              <a:t> </a:t>
            </a:r>
            <a:r>
              <a:rPr lang="es-ES" sz="1800" spc="0" dirty="0">
                <a:effectLst/>
                <a:latin typeface="Tahoma" panose="020B0604030504040204" pitchFamily="34" charset="0"/>
                <a:ea typeface="Lucida Sans Unicode" panose="020B0602030504020204" pitchFamily="34" charset="0"/>
              </a:rPr>
              <a:t>que</a:t>
            </a:r>
            <a:r>
              <a:rPr lang="es-ES" sz="1800" spc="285" dirty="0">
                <a:effectLst/>
                <a:latin typeface="Tahoma" panose="020B0604030504040204" pitchFamily="34" charset="0"/>
                <a:ea typeface="Lucida Sans Unicode" panose="020B0602030504020204" pitchFamily="34" charset="0"/>
              </a:rPr>
              <a:t> </a:t>
            </a:r>
            <a:r>
              <a:rPr lang="es-ES" sz="1800" b="1" spc="0" dirty="0">
                <a:solidFill>
                  <a:srgbClr val="00B050"/>
                </a:solidFill>
                <a:effectLst/>
                <a:latin typeface="Tahoma" panose="020B0604030504040204" pitchFamily="34" charset="0"/>
                <a:ea typeface="Lucida Sans Unicode" panose="020B0602030504020204" pitchFamily="34" charset="0"/>
              </a:rPr>
              <a:t>permitan</a:t>
            </a:r>
            <a:r>
              <a:rPr lang="es-ES" sz="1800" b="1" spc="280" dirty="0">
                <a:solidFill>
                  <a:srgbClr val="00B050"/>
                </a:solidFill>
                <a:effectLst/>
                <a:latin typeface="Tahoma" panose="020B0604030504040204" pitchFamily="34" charset="0"/>
                <a:ea typeface="Lucida Sans Unicode" panose="020B0602030504020204" pitchFamily="34" charset="0"/>
              </a:rPr>
              <a:t> </a:t>
            </a:r>
            <a:r>
              <a:rPr lang="es-ES" sz="1800" b="1" spc="0" dirty="0">
                <a:solidFill>
                  <a:srgbClr val="00B050"/>
                </a:solidFill>
                <a:effectLst/>
                <a:latin typeface="Tahoma" panose="020B0604030504040204" pitchFamily="34" charset="0"/>
                <a:ea typeface="Lucida Sans Unicode" panose="020B0602030504020204" pitchFamily="34" charset="0"/>
              </a:rPr>
              <a:t>al</a:t>
            </a:r>
            <a:r>
              <a:rPr lang="es-ES" sz="1800" b="1" spc="280" dirty="0">
                <a:solidFill>
                  <a:srgbClr val="00B050"/>
                </a:solidFill>
                <a:effectLst/>
                <a:latin typeface="Tahoma" panose="020B0604030504040204" pitchFamily="34" charset="0"/>
                <a:ea typeface="Lucida Sans Unicode" panose="020B0602030504020204" pitchFamily="34" charset="0"/>
              </a:rPr>
              <a:t> </a:t>
            </a:r>
            <a:r>
              <a:rPr lang="es-ES" sz="1800" b="1" spc="-10" dirty="0">
                <a:solidFill>
                  <a:srgbClr val="00B050"/>
                </a:solidFill>
                <a:effectLst/>
                <a:latin typeface="Tahoma" panose="020B0604030504040204" pitchFamily="34" charset="0"/>
                <a:ea typeface="Lucida Sans Unicode" panose="020B0602030504020204" pitchFamily="34" charset="0"/>
              </a:rPr>
              <a:t>colectivo</a:t>
            </a:r>
            <a:r>
              <a:rPr lang="es-MX" b="1" dirty="0">
                <a:solidFill>
                  <a:srgbClr val="00B050"/>
                </a:solidFill>
                <a:latin typeface="Tahoma" panose="020B0604030504040204" pitchFamily="34" charset="0"/>
                <a:ea typeface="Lucida Sans Unicode" panose="020B0602030504020204" pitchFamily="34" charset="0"/>
              </a:rPr>
              <a:t> </a:t>
            </a:r>
            <a:r>
              <a:rPr lang="es-ES" sz="1800" b="1" dirty="0">
                <a:solidFill>
                  <a:srgbClr val="00B050"/>
                </a:solidFill>
                <a:effectLst/>
                <a:latin typeface="Tahoma" panose="020B0604030504040204" pitchFamily="34" charset="0"/>
                <a:ea typeface="Tahoma" panose="020B0604030504040204" pitchFamily="34" charset="0"/>
              </a:rPr>
              <a:t>compartir</a:t>
            </a:r>
            <a:r>
              <a:rPr lang="es-ES" sz="1800" b="1" spc="5" dirty="0">
                <a:solidFill>
                  <a:srgbClr val="00B050"/>
                </a:solidFill>
                <a:effectLst/>
                <a:latin typeface="Tahoma" panose="020B0604030504040204" pitchFamily="34" charset="0"/>
                <a:ea typeface="Tahoma" panose="020B0604030504040204" pitchFamily="34" charset="0"/>
              </a:rPr>
              <a:t> </a:t>
            </a:r>
            <a:r>
              <a:rPr lang="es-ES" sz="1800" b="1" dirty="0">
                <a:solidFill>
                  <a:srgbClr val="00B050"/>
                </a:solidFill>
                <a:effectLst/>
                <a:latin typeface="Tahoma" panose="020B0604030504040204" pitchFamily="34" charset="0"/>
                <a:ea typeface="Tahoma" panose="020B0604030504040204" pitchFamily="34" charset="0"/>
              </a:rPr>
              <a:t>experiencias</a:t>
            </a:r>
            <a:r>
              <a:rPr lang="es-ES" sz="1800" spc="10" dirty="0">
                <a:solidFill>
                  <a:srgbClr val="00B050"/>
                </a:solidFill>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del</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trabajo</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que</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realizan</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en</a:t>
            </a:r>
            <a:r>
              <a:rPr lang="es-ES" sz="1800" spc="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las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aulas,</a:t>
            </a:r>
            <a:r>
              <a:rPr lang="es-ES" sz="1800" spc="1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para</a:t>
            </a:r>
            <a:r>
              <a:rPr lang="es-ES" sz="1800" spc="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aprender</a:t>
            </a:r>
            <a:r>
              <a:rPr lang="es-MX" spc="-10" dirty="0">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del</a:t>
            </a:r>
            <a:r>
              <a:rPr lang="es-ES" sz="1800" spc="-8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intercambio</a:t>
            </a:r>
            <a:r>
              <a:rPr lang="es-ES" sz="1800" spc="-8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dialógico</a:t>
            </a:r>
            <a:r>
              <a:rPr lang="es-ES" sz="1800" spc="-80"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con</a:t>
            </a:r>
            <a:r>
              <a:rPr lang="es-ES" sz="1800" spc="-75" dirty="0">
                <a:effectLst/>
                <a:latin typeface="Tahoma" panose="020B0604030504040204" pitchFamily="34" charset="0"/>
                <a:ea typeface="Tahoma" panose="020B0604030504040204" pitchFamily="34" charset="0"/>
              </a:rPr>
              <a:t> </a:t>
            </a:r>
            <a:r>
              <a:rPr lang="es-ES" sz="1800" dirty="0">
                <a:effectLst/>
                <a:latin typeface="Tahoma" panose="020B0604030504040204" pitchFamily="34" charset="0"/>
                <a:ea typeface="Tahoma" panose="020B0604030504040204" pitchFamily="34" charset="0"/>
              </a:rPr>
              <a:t>sus</a:t>
            </a:r>
            <a:r>
              <a:rPr lang="es-ES" sz="1800" spc="-80"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pares.</a:t>
            </a:r>
            <a:endParaRPr lang="es-MX" sz="1800" dirty="0">
              <a:effectLst/>
              <a:latin typeface="Tahoma" panose="020B0604030504040204" pitchFamily="34" charset="0"/>
              <a:ea typeface="Tahoma" panose="020B0604030504040204" pitchFamily="34" charset="0"/>
            </a:endParaRPr>
          </a:p>
        </p:txBody>
      </p:sp>
      <p:pic>
        <p:nvPicPr>
          <p:cNvPr id="1030" name="Picture 6" descr="Como parte de la colaboración interinstitucional, #PolicíasEstatales  coadyuvaron con agentes de la Fiscalía General de Justicia del Estado de  México y autoridades del Gobierno Federal en el traslado ...">
            <a:extLst>
              <a:ext uri="{FF2B5EF4-FFF2-40B4-BE49-F238E27FC236}">
                <a16:creationId xmlns:a16="http://schemas.microsoft.com/office/drawing/2014/main" id="{7B74EECA-FD2D-483B-A7D5-3DB39583BF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88" b="25175"/>
          <a:stretch/>
        </p:blipFill>
        <p:spPr bwMode="auto">
          <a:xfrm>
            <a:off x="4556871" y="2583979"/>
            <a:ext cx="442890" cy="4409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omo parte de la colaboración interinstitucional, #PolicíasEstatales  coadyuvaron con agentes de la Fiscalía General de Justicia del Estado de  México y autoridades del Gobierno Federal en el traslado ...">
            <a:extLst>
              <a:ext uri="{FF2B5EF4-FFF2-40B4-BE49-F238E27FC236}">
                <a16:creationId xmlns:a16="http://schemas.microsoft.com/office/drawing/2014/main" id="{8759990F-836A-4381-A71E-63F8448906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88" b="25175"/>
          <a:stretch/>
        </p:blipFill>
        <p:spPr bwMode="auto">
          <a:xfrm>
            <a:off x="4587608" y="3333810"/>
            <a:ext cx="442890" cy="44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05BF9F-DE7B-C893-10D4-92F0B747D64A}"/>
              </a:ext>
            </a:extLst>
          </p:cNvPr>
          <p:cNvPicPr>
            <a:picLocks noChangeAspect="1"/>
          </p:cNvPicPr>
          <p:nvPr/>
        </p:nvPicPr>
        <p:blipFill>
          <a:blip r:embed="rId2"/>
          <a:stretch>
            <a:fillRect/>
          </a:stretch>
        </p:blipFill>
        <p:spPr>
          <a:xfrm>
            <a:off x="582133" y="1038804"/>
            <a:ext cx="6741042" cy="437030"/>
          </a:xfrm>
          <a:prstGeom prst="rect">
            <a:avLst/>
          </a:prstGeom>
        </p:spPr>
      </p:pic>
      <p:graphicFrame>
        <p:nvGraphicFramePr>
          <p:cNvPr id="3" name="Diagrama 2">
            <a:extLst>
              <a:ext uri="{FF2B5EF4-FFF2-40B4-BE49-F238E27FC236}">
                <a16:creationId xmlns:a16="http://schemas.microsoft.com/office/drawing/2014/main" id="{7CC0AC81-2709-4416-B6B2-11178F5547FF}"/>
              </a:ext>
            </a:extLst>
          </p:cNvPr>
          <p:cNvGraphicFramePr/>
          <p:nvPr>
            <p:extLst>
              <p:ext uri="{D42A27DB-BD31-4B8C-83A1-F6EECF244321}">
                <p14:modId xmlns:p14="http://schemas.microsoft.com/office/powerpoint/2010/main" val="1624950314"/>
              </p:ext>
            </p:extLst>
          </p:nvPr>
        </p:nvGraphicFramePr>
        <p:xfrm>
          <a:off x="1631950" y="1466310"/>
          <a:ext cx="8864600" cy="481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94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70E92B-F8B7-2A92-575E-43D6DC2FED76}"/>
              </a:ext>
            </a:extLst>
          </p:cNvPr>
          <p:cNvSpPr txBox="1"/>
          <p:nvPr/>
        </p:nvSpPr>
        <p:spPr>
          <a:xfrm>
            <a:off x="228600" y="967639"/>
            <a:ext cx="11582400" cy="1477328"/>
          </a:xfrm>
          <a:prstGeom prst="rect">
            <a:avLst/>
          </a:prstGeom>
          <a:noFill/>
        </p:spPr>
        <p:txBody>
          <a:bodyPr wrap="square">
            <a:spAutoFit/>
          </a:bodyPr>
          <a:lstStyle/>
          <a:p>
            <a:r>
              <a:rPr lang="es-ES" dirty="0">
                <a:latin typeface="Tahoma" panose="020B0604030504040204" pitchFamily="34" charset="0"/>
                <a:ea typeface="Tahoma" panose="020B0604030504040204" pitchFamily="34" charset="0"/>
              </a:rPr>
              <a:t>E</a:t>
            </a:r>
            <a:r>
              <a:rPr lang="es-ES" sz="1800" dirty="0">
                <a:effectLst/>
                <a:latin typeface="Tahoma" panose="020B0604030504040204" pitchFamily="34" charset="0"/>
                <a:ea typeface="Tahoma" panose="020B0604030504040204" pitchFamily="34" charset="0"/>
              </a:rPr>
              <a:t>xisten diversas herramientas para propiciar la reflexión sobre la </a:t>
            </a:r>
            <a:r>
              <a:rPr lang="es-ES" sz="1800" spc="-10" dirty="0">
                <a:effectLst/>
                <a:latin typeface="Tahoma" panose="020B0604030504040204" pitchFamily="34" charset="0"/>
                <a:ea typeface="Tahoma" panose="020B0604030504040204" pitchFamily="34" charset="0"/>
              </a:rPr>
              <a:t>práctica,</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cada</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colectivo</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puede</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desarrollar</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las</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que</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mejor</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se</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adapten</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a</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sus</a:t>
            </a:r>
            <a:r>
              <a:rPr lang="es-ES" sz="1800" spc="-45" dirty="0">
                <a:effectLst/>
                <a:latin typeface="Tahoma" panose="020B0604030504040204" pitchFamily="34" charset="0"/>
                <a:ea typeface="Tahoma" panose="020B0604030504040204" pitchFamily="34" charset="0"/>
              </a:rPr>
              <a:t> </a:t>
            </a:r>
            <a:r>
              <a:rPr lang="es-ES" sz="1800" spc="-10" dirty="0">
                <a:effectLst/>
                <a:latin typeface="Tahoma" panose="020B0604030504040204" pitchFamily="34" charset="0"/>
                <a:ea typeface="Tahoma" panose="020B0604030504040204" pitchFamily="34" charset="0"/>
              </a:rPr>
              <a:t>características </a:t>
            </a:r>
            <a:r>
              <a:rPr lang="es-ES" sz="1800" dirty="0">
                <a:effectLst/>
                <a:latin typeface="Tahoma" panose="020B0604030504040204" pitchFamily="34" charset="0"/>
                <a:ea typeface="Tahoma" panose="020B0604030504040204" pitchFamily="34" charset="0"/>
              </a:rPr>
              <a:t>y realizarlas de manera sistemática para que esta sea parte inherente de su trabajo docente. Algunas estrategias pueden ser las siguientes:</a:t>
            </a:r>
            <a:endParaRPr lang="es-MX" sz="1800" dirty="0">
              <a:effectLst/>
              <a:latin typeface="Tahoma" panose="020B0604030504040204" pitchFamily="34" charset="0"/>
              <a:ea typeface="Tahoma" panose="020B0604030504040204" pitchFamily="34" charset="0"/>
            </a:endParaRPr>
          </a:p>
          <a:p>
            <a:endParaRPr lang="es-MX" sz="3600" b="1" dirty="0">
              <a:solidFill>
                <a:srgbClr val="996633"/>
              </a:solidFill>
            </a:endParaRPr>
          </a:p>
        </p:txBody>
      </p:sp>
      <p:graphicFrame>
        <p:nvGraphicFramePr>
          <p:cNvPr id="2" name="Diagrama 1">
            <a:extLst>
              <a:ext uri="{FF2B5EF4-FFF2-40B4-BE49-F238E27FC236}">
                <a16:creationId xmlns:a16="http://schemas.microsoft.com/office/drawing/2014/main" id="{75757DAA-F9B8-4CF9-8B8C-8DA5F04323FA}"/>
              </a:ext>
            </a:extLst>
          </p:cNvPr>
          <p:cNvGraphicFramePr/>
          <p:nvPr>
            <p:extLst>
              <p:ext uri="{D42A27DB-BD31-4B8C-83A1-F6EECF244321}">
                <p14:modId xmlns:p14="http://schemas.microsoft.com/office/powerpoint/2010/main" val="1586417958"/>
              </p:ext>
            </p:extLst>
          </p:nvPr>
        </p:nvGraphicFramePr>
        <p:xfrm>
          <a:off x="3048000" y="1880670"/>
          <a:ext cx="7112000" cy="452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xplosión: 8 puntos 5">
            <a:extLst>
              <a:ext uri="{FF2B5EF4-FFF2-40B4-BE49-F238E27FC236}">
                <a16:creationId xmlns:a16="http://schemas.microsoft.com/office/drawing/2014/main" id="{F7F1D4D1-2248-42AA-B44A-B509B04B4033}"/>
              </a:ext>
            </a:extLst>
          </p:cNvPr>
          <p:cNvSpPr/>
          <p:nvPr/>
        </p:nvSpPr>
        <p:spPr>
          <a:xfrm>
            <a:off x="9039225" y="1952625"/>
            <a:ext cx="2400300" cy="2590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s-E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¿De</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qué</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otra</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forma</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podrían</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reflexionar</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sobre</a:t>
            </a:r>
            <a:r>
              <a:rPr lang="es-ES" sz="1200" b="1" spc="-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su </a:t>
            </a:r>
            <a:r>
              <a:rPr lang="es-ES" sz="1200" b="1"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práctica?</a:t>
            </a:r>
            <a:endParaRPr lang="es-MX"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s-MX" dirty="0"/>
          </a:p>
        </p:txBody>
      </p:sp>
    </p:spTree>
    <p:extLst>
      <p:ext uri="{BB962C8B-B14F-4D97-AF65-F5344CB8AC3E}">
        <p14:creationId xmlns:p14="http://schemas.microsoft.com/office/powerpoint/2010/main" val="4466431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2345</Words>
  <Application>Microsoft Office PowerPoint</Application>
  <PresentationFormat>Panorámica</PresentationFormat>
  <Paragraphs>123</Paragraphs>
  <Slides>22</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Amasis MT Pro Black</vt:lpstr>
      <vt:lpstr>Aptos</vt:lpstr>
      <vt:lpstr>Aptos Display</vt:lpstr>
      <vt:lpstr>Arial</vt:lpstr>
      <vt:lpstr>Arial Black</vt:lpstr>
      <vt:lpstr>Arial MT</vt:lpstr>
      <vt:lpstr>Century Gothic</vt:lpstr>
      <vt:lpstr>Lucida Sans Unicode</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 T460p</dc:creator>
  <cp:lastModifiedBy>GEM</cp:lastModifiedBy>
  <cp:revision>4</cp:revision>
  <dcterms:modified xsi:type="dcterms:W3CDTF">2026-02-23T00:36:25Z</dcterms:modified>
</cp:coreProperties>
</file>