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96" r:id="rId4"/>
    <p:sldId id="262" r:id="rId5"/>
    <p:sldId id="258" r:id="rId6"/>
    <p:sldId id="263" r:id="rId7"/>
    <p:sldId id="297" r:id="rId8"/>
    <p:sldId id="265" r:id="rId9"/>
    <p:sldId id="266" r:id="rId10"/>
    <p:sldId id="267" r:id="rId11"/>
    <p:sldId id="268" r:id="rId12"/>
    <p:sldId id="269" r:id="rId13"/>
    <p:sldId id="270" r:id="rId14"/>
    <p:sldId id="271" r:id="rId15"/>
    <p:sldId id="272" r:id="rId16"/>
    <p:sldId id="273" r:id="rId17"/>
    <p:sldId id="274" r:id="rId18"/>
    <p:sldId id="290" r:id="rId19"/>
    <p:sldId id="275" r:id="rId20"/>
    <p:sldId id="276" r:id="rId21"/>
    <p:sldId id="277" r:id="rId22"/>
    <p:sldId id="292" r:id="rId23"/>
    <p:sldId id="278" r:id="rId24"/>
    <p:sldId id="279" r:id="rId25"/>
    <p:sldId id="293" r:id="rId26"/>
    <p:sldId id="280" r:id="rId27"/>
    <p:sldId id="281" r:id="rId28"/>
    <p:sldId id="282" r:id="rId29"/>
    <p:sldId id="294" r:id="rId30"/>
    <p:sldId id="283" r:id="rId31"/>
    <p:sldId id="284" r:id="rId32"/>
    <p:sldId id="285" r:id="rId33"/>
    <p:sldId id="286" r:id="rId34"/>
    <p:sldId id="287" r:id="rId35"/>
    <p:sldId id="288" r:id="rId36"/>
    <p:sldId id="295" r:id="rId37"/>
    <p:sldId id="289" r:id="rId38"/>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8" autoAdjust="0"/>
    <p:restoredTop sz="94660"/>
  </p:normalViewPr>
  <p:slideViewPr>
    <p:cSldViewPr snapToGrid="0">
      <p:cViewPr varScale="1">
        <p:scale>
          <a:sx n="71" d="100"/>
          <a:sy n="71" d="100"/>
        </p:scale>
        <p:origin x="66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03E20D-8F2F-4F1F-8AAE-827CEF9C5C3D}"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s-MX"/>
        </a:p>
      </dgm:t>
    </dgm:pt>
    <dgm:pt modelId="{A7FA4D93-B391-415C-926D-8BB1F19B4FDA}">
      <dgm:prSet phldrT="[Texto]"/>
      <dgm:spPr>
        <a:solidFill>
          <a:srgbClr val="002060"/>
        </a:solidFill>
      </dgm:spPr>
      <dgm:t>
        <a:bodyPr/>
        <a:lstStyle/>
        <a:p>
          <a:r>
            <a:rPr lang="es-MX" dirty="0"/>
            <a:t>Comunidad de aprendizaje</a:t>
          </a:r>
        </a:p>
      </dgm:t>
    </dgm:pt>
    <dgm:pt modelId="{EC21F943-DBBE-41F9-AA92-EF6C5B030B1F}" type="parTrans" cxnId="{F89389CF-729D-4D85-8084-41181FD84277}">
      <dgm:prSet/>
      <dgm:spPr/>
      <dgm:t>
        <a:bodyPr/>
        <a:lstStyle/>
        <a:p>
          <a:endParaRPr lang="es-MX"/>
        </a:p>
      </dgm:t>
    </dgm:pt>
    <dgm:pt modelId="{47C42230-906C-4C47-AA6F-3FBE980F2B5C}" type="sibTrans" cxnId="{F89389CF-729D-4D85-8084-41181FD84277}">
      <dgm:prSet/>
      <dgm:spPr/>
      <dgm:t>
        <a:bodyPr/>
        <a:lstStyle/>
        <a:p>
          <a:endParaRPr lang="es-MX"/>
        </a:p>
      </dgm:t>
    </dgm:pt>
    <dgm:pt modelId="{3D837236-3B53-41AB-960E-8E9446E949AF}">
      <dgm:prSet phldrT="[Texto]" custT="1"/>
      <dgm:spPr>
        <a:solidFill>
          <a:srgbClr val="7030A0"/>
        </a:solidFill>
      </dgm:spPr>
      <dgm:t>
        <a:bodyPr/>
        <a:lstStyle/>
        <a:p>
          <a:r>
            <a:rPr lang="es-MX" sz="800" dirty="0"/>
            <a:t>Tiempo y espacio</a:t>
          </a:r>
        </a:p>
      </dgm:t>
    </dgm:pt>
    <dgm:pt modelId="{EA719574-E11A-4676-B7B9-8001719D2455}" type="parTrans" cxnId="{F0402F6F-3603-4EE0-90FF-193A871DCF1C}">
      <dgm:prSet/>
      <dgm:spPr/>
      <dgm:t>
        <a:bodyPr/>
        <a:lstStyle/>
        <a:p>
          <a:endParaRPr lang="es-MX"/>
        </a:p>
      </dgm:t>
    </dgm:pt>
    <dgm:pt modelId="{821EDFAD-D3B9-4D5D-B252-776EADE24598}" type="sibTrans" cxnId="{F0402F6F-3603-4EE0-90FF-193A871DCF1C}">
      <dgm:prSet/>
      <dgm:spPr/>
      <dgm:t>
        <a:bodyPr/>
        <a:lstStyle/>
        <a:p>
          <a:endParaRPr lang="es-MX"/>
        </a:p>
      </dgm:t>
    </dgm:pt>
    <dgm:pt modelId="{A26C99E5-13B6-41D0-A050-5E23B6EC161F}">
      <dgm:prSet phldrT="[Texto]" custT="1"/>
      <dgm:spPr>
        <a:solidFill>
          <a:srgbClr val="7030A0"/>
        </a:solidFill>
      </dgm:spPr>
      <dgm:t>
        <a:bodyPr/>
        <a:lstStyle/>
        <a:p>
          <a:r>
            <a:rPr lang="es-MX" sz="800" dirty="0"/>
            <a:t>Toma de acuerdos y comunicación</a:t>
          </a:r>
        </a:p>
      </dgm:t>
    </dgm:pt>
    <dgm:pt modelId="{62B38110-A842-44EB-B146-F8EA68C909DA}" type="parTrans" cxnId="{86F806C4-DBDB-41AE-AB9A-FBD77F7EB9D6}">
      <dgm:prSet/>
      <dgm:spPr/>
      <dgm:t>
        <a:bodyPr/>
        <a:lstStyle/>
        <a:p>
          <a:endParaRPr lang="es-MX"/>
        </a:p>
      </dgm:t>
    </dgm:pt>
    <dgm:pt modelId="{8CFF5AC9-9077-4D33-821D-CBFB73697616}" type="sibTrans" cxnId="{86F806C4-DBDB-41AE-AB9A-FBD77F7EB9D6}">
      <dgm:prSet/>
      <dgm:spPr/>
      <dgm:t>
        <a:bodyPr/>
        <a:lstStyle/>
        <a:p>
          <a:endParaRPr lang="es-MX"/>
        </a:p>
      </dgm:t>
    </dgm:pt>
    <dgm:pt modelId="{B606E58F-ACC7-40E3-9528-E2F63B4407E8}">
      <dgm:prSet phldrT="[Texto]" custT="1"/>
      <dgm:spPr>
        <a:solidFill>
          <a:srgbClr val="7030A0"/>
        </a:solidFill>
      </dgm:spPr>
      <dgm:t>
        <a:bodyPr/>
        <a:lstStyle/>
        <a:p>
          <a:r>
            <a:rPr lang="es-MX" sz="800" dirty="0"/>
            <a:t>Participación y compromiso</a:t>
          </a:r>
        </a:p>
      </dgm:t>
    </dgm:pt>
    <dgm:pt modelId="{9D021D29-C6DA-49E2-A441-7B44776DCADB}" type="parTrans" cxnId="{DEBB629B-1B14-404E-B9B7-24FB5C87A18F}">
      <dgm:prSet/>
      <dgm:spPr/>
      <dgm:t>
        <a:bodyPr/>
        <a:lstStyle/>
        <a:p>
          <a:endParaRPr lang="es-MX"/>
        </a:p>
      </dgm:t>
    </dgm:pt>
    <dgm:pt modelId="{5292E905-63EE-422E-A602-5A310DBF1416}" type="sibTrans" cxnId="{DEBB629B-1B14-404E-B9B7-24FB5C87A18F}">
      <dgm:prSet/>
      <dgm:spPr/>
      <dgm:t>
        <a:bodyPr/>
        <a:lstStyle/>
        <a:p>
          <a:endParaRPr lang="es-MX"/>
        </a:p>
      </dgm:t>
    </dgm:pt>
    <dgm:pt modelId="{1C49018B-64BA-446D-8A95-10541B0A3B9F}">
      <dgm:prSet phldrT="[Texto]" custT="1"/>
      <dgm:spPr>
        <a:solidFill>
          <a:srgbClr val="7030A0"/>
        </a:solidFill>
      </dgm:spPr>
      <dgm:t>
        <a:bodyPr/>
        <a:lstStyle/>
        <a:p>
          <a:r>
            <a:rPr lang="es-MX" sz="800" dirty="0"/>
            <a:t>Confianza, dedicación e involucramiento</a:t>
          </a:r>
        </a:p>
      </dgm:t>
    </dgm:pt>
    <dgm:pt modelId="{F6590E00-C88E-4885-B5F0-33459D0F0F67}" type="parTrans" cxnId="{58AD2F6D-C97C-459A-BDE8-AD4E845E9A29}">
      <dgm:prSet/>
      <dgm:spPr/>
      <dgm:t>
        <a:bodyPr/>
        <a:lstStyle/>
        <a:p>
          <a:endParaRPr lang="es-MX"/>
        </a:p>
      </dgm:t>
    </dgm:pt>
    <dgm:pt modelId="{ADA87261-D5C7-4E7E-9AF0-1D990CEC8749}" type="sibTrans" cxnId="{58AD2F6D-C97C-459A-BDE8-AD4E845E9A29}">
      <dgm:prSet/>
      <dgm:spPr/>
      <dgm:t>
        <a:bodyPr/>
        <a:lstStyle/>
        <a:p>
          <a:endParaRPr lang="es-MX"/>
        </a:p>
      </dgm:t>
    </dgm:pt>
    <dgm:pt modelId="{138CB62C-E363-4AFE-83CD-B699038613EF}">
      <dgm:prSet phldrT="[Texto]" custT="1"/>
      <dgm:spPr>
        <a:solidFill>
          <a:srgbClr val="7030A0"/>
        </a:solidFill>
      </dgm:spPr>
      <dgm:t>
        <a:bodyPr/>
        <a:lstStyle/>
        <a:p>
          <a:r>
            <a:rPr lang="es-MX" sz="800" dirty="0"/>
            <a:t>Comprender, organizar y colaborar </a:t>
          </a:r>
        </a:p>
      </dgm:t>
    </dgm:pt>
    <dgm:pt modelId="{DA38BECC-1F59-4EF7-8D76-BB5A0E988043}" type="parTrans" cxnId="{5C01F0E2-208E-4AAF-9A4F-B727C42795EA}">
      <dgm:prSet/>
      <dgm:spPr/>
      <dgm:t>
        <a:bodyPr/>
        <a:lstStyle/>
        <a:p>
          <a:endParaRPr lang="es-MX"/>
        </a:p>
      </dgm:t>
    </dgm:pt>
    <dgm:pt modelId="{44FCC271-30E6-4298-B68C-0AF07B3410CD}" type="sibTrans" cxnId="{5C01F0E2-208E-4AAF-9A4F-B727C42795EA}">
      <dgm:prSet/>
      <dgm:spPr/>
      <dgm:t>
        <a:bodyPr/>
        <a:lstStyle/>
        <a:p>
          <a:endParaRPr lang="es-MX"/>
        </a:p>
      </dgm:t>
    </dgm:pt>
    <dgm:pt modelId="{77669543-CDDD-4F14-A3B1-7278629FA0CB}" type="pres">
      <dgm:prSet presAssocID="{DF03E20D-8F2F-4F1F-8AAE-827CEF9C5C3D}" presName="Name0" presStyleCnt="0">
        <dgm:presLayoutVars>
          <dgm:chMax val="1"/>
          <dgm:dir/>
          <dgm:animLvl val="ctr"/>
          <dgm:resizeHandles val="exact"/>
        </dgm:presLayoutVars>
      </dgm:prSet>
      <dgm:spPr/>
    </dgm:pt>
    <dgm:pt modelId="{821223E6-E434-4528-956A-C4DE1DE154C1}" type="pres">
      <dgm:prSet presAssocID="{A7FA4D93-B391-415C-926D-8BB1F19B4FDA}" presName="centerShape" presStyleLbl="node0" presStyleIdx="0" presStyleCnt="1" custLinFactNeighborY="348"/>
      <dgm:spPr/>
    </dgm:pt>
    <dgm:pt modelId="{2EC137AF-827A-44E4-B493-728A71128746}" type="pres">
      <dgm:prSet presAssocID="{3D837236-3B53-41AB-960E-8E9446E949AF}" presName="node" presStyleLbl="node1" presStyleIdx="0" presStyleCnt="5">
        <dgm:presLayoutVars>
          <dgm:bulletEnabled val="1"/>
        </dgm:presLayoutVars>
      </dgm:prSet>
      <dgm:spPr/>
    </dgm:pt>
    <dgm:pt modelId="{BB8FA278-7429-4D04-9DE0-245B10B4C788}" type="pres">
      <dgm:prSet presAssocID="{3D837236-3B53-41AB-960E-8E9446E949AF}" presName="dummy" presStyleCnt="0"/>
      <dgm:spPr/>
    </dgm:pt>
    <dgm:pt modelId="{3BD98C02-28F8-4C4F-B152-43CAC7FA8B88}" type="pres">
      <dgm:prSet presAssocID="{821EDFAD-D3B9-4D5D-B252-776EADE24598}" presName="sibTrans" presStyleLbl="sibTrans2D1" presStyleIdx="0" presStyleCnt="5"/>
      <dgm:spPr/>
    </dgm:pt>
    <dgm:pt modelId="{48DD603F-F588-4901-B444-B82014DD1FA3}" type="pres">
      <dgm:prSet presAssocID="{A26C99E5-13B6-41D0-A050-5E23B6EC161F}" presName="node" presStyleLbl="node1" presStyleIdx="1" presStyleCnt="5">
        <dgm:presLayoutVars>
          <dgm:bulletEnabled val="1"/>
        </dgm:presLayoutVars>
      </dgm:prSet>
      <dgm:spPr/>
    </dgm:pt>
    <dgm:pt modelId="{5E6AA46E-8BEE-4175-B28C-6F50BA01BB74}" type="pres">
      <dgm:prSet presAssocID="{A26C99E5-13B6-41D0-A050-5E23B6EC161F}" presName="dummy" presStyleCnt="0"/>
      <dgm:spPr/>
    </dgm:pt>
    <dgm:pt modelId="{E9FF90C3-D3E6-4971-B934-8C52A5B9EDBE}" type="pres">
      <dgm:prSet presAssocID="{8CFF5AC9-9077-4D33-821D-CBFB73697616}" presName="sibTrans" presStyleLbl="sibTrans2D1" presStyleIdx="1" presStyleCnt="5"/>
      <dgm:spPr/>
    </dgm:pt>
    <dgm:pt modelId="{20483493-47F4-4D6C-816C-BB5203610201}" type="pres">
      <dgm:prSet presAssocID="{B606E58F-ACC7-40E3-9528-E2F63B4407E8}" presName="node" presStyleLbl="node1" presStyleIdx="2" presStyleCnt="5">
        <dgm:presLayoutVars>
          <dgm:bulletEnabled val="1"/>
        </dgm:presLayoutVars>
      </dgm:prSet>
      <dgm:spPr/>
    </dgm:pt>
    <dgm:pt modelId="{100CEC5A-7EF1-4176-90F8-4ECADA344D1E}" type="pres">
      <dgm:prSet presAssocID="{B606E58F-ACC7-40E3-9528-E2F63B4407E8}" presName="dummy" presStyleCnt="0"/>
      <dgm:spPr/>
    </dgm:pt>
    <dgm:pt modelId="{C12D7CFF-4957-44B0-9A92-33DA339703D7}" type="pres">
      <dgm:prSet presAssocID="{5292E905-63EE-422E-A602-5A310DBF1416}" presName="sibTrans" presStyleLbl="sibTrans2D1" presStyleIdx="2" presStyleCnt="5"/>
      <dgm:spPr/>
    </dgm:pt>
    <dgm:pt modelId="{32EDCAB1-B25A-42F2-8A45-CFE7B55C831B}" type="pres">
      <dgm:prSet presAssocID="{1C49018B-64BA-446D-8A95-10541B0A3B9F}" presName="node" presStyleLbl="node1" presStyleIdx="3" presStyleCnt="5">
        <dgm:presLayoutVars>
          <dgm:bulletEnabled val="1"/>
        </dgm:presLayoutVars>
      </dgm:prSet>
      <dgm:spPr/>
    </dgm:pt>
    <dgm:pt modelId="{D5180105-1F74-4CF6-A3AC-2DF3ACCC7AE0}" type="pres">
      <dgm:prSet presAssocID="{1C49018B-64BA-446D-8A95-10541B0A3B9F}" presName="dummy" presStyleCnt="0"/>
      <dgm:spPr/>
    </dgm:pt>
    <dgm:pt modelId="{E1E9C33B-95FA-4C11-B350-09C4637B2791}" type="pres">
      <dgm:prSet presAssocID="{ADA87261-D5C7-4E7E-9AF0-1D990CEC8749}" presName="sibTrans" presStyleLbl="sibTrans2D1" presStyleIdx="3" presStyleCnt="5"/>
      <dgm:spPr/>
    </dgm:pt>
    <dgm:pt modelId="{5F0DE87A-9DA9-478D-80E2-3F1D23083BC4}" type="pres">
      <dgm:prSet presAssocID="{138CB62C-E363-4AFE-83CD-B699038613EF}" presName="node" presStyleLbl="node1" presStyleIdx="4" presStyleCnt="5">
        <dgm:presLayoutVars>
          <dgm:bulletEnabled val="1"/>
        </dgm:presLayoutVars>
      </dgm:prSet>
      <dgm:spPr/>
    </dgm:pt>
    <dgm:pt modelId="{914039AF-533E-44FB-BF0B-C1BC1AC48B45}" type="pres">
      <dgm:prSet presAssocID="{138CB62C-E363-4AFE-83CD-B699038613EF}" presName="dummy" presStyleCnt="0"/>
      <dgm:spPr/>
    </dgm:pt>
    <dgm:pt modelId="{50FB239E-CE02-4A9B-9739-B5D6BA61C35E}" type="pres">
      <dgm:prSet presAssocID="{44FCC271-30E6-4298-B68C-0AF07B3410CD}" presName="sibTrans" presStyleLbl="sibTrans2D1" presStyleIdx="4" presStyleCnt="5"/>
      <dgm:spPr/>
    </dgm:pt>
  </dgm:ptLst>
  <dgm:cxnLst>
    <dgm:cxn modelId="{9A85D51E-8D57-4CE9-BDF4-415AD9FD9E1E}" type="presOf" srcId="{DF03E20D-8F2F-4F1F-8AAE-827CEF9C5C3D}" destId="{77669543-CDDD-4F14-A3B1-7278629FA0CB}" srcOrd="0" destOrd="0" presId="urn:microsoft.com/office/officeart/2005/8/layout/radial6"/>
    <dgm:cxn modelId="{E5A08632-92AA-44BF-8F77-999AE22C80AD}" type="presOf" srcId="{ADA87261-D5C7-4E7E-9AF0-1D990CEC8749}" destId="{E1E9C33B-95FA-4C11-B350-09C4637B2791}" srcOrd="0" destOrd="0" presId="urn:microsoft.com/office/officeart/2005/8/layout/radial6"/>
    <dgm:cxn modelId="{840B173A-B85F-4D8C-A5C6-2F23519767E5}" type="presOf" srcId="{8CFF5AC9-9077-4D33-821D-CBFB73697616}" destId="{E9FF90C3-D3E6-4971-B934-8C52A5B9EDBE}" srcOrd="0" destOrd="0" presId="urn:microsoft.com/office/officeart/2005/8/layout/radial6"/>
    <dgm:cxn modelId="{0CCF0E68-1193-4DF1-9E9F-3FCACADA14FB}" type="presOf" srcId="{138CB62C-E363-4AFE-83CD-B699038613EF}" destId="{5F0DE87A-9DA9-478D-80E2-3F1D23083BC4}" srcOrd="0" destOrd="0" presId="urn:microsoft.com/office/officeart/2005/8/layout/radial6"/>
    <dgm:cxn modelId="{58AD2F6D-C97C-459A-BDE8-AD4E845E9A29}" srcId="{A7FA4D93-B391-415C-926D-8BB1F19B4FDA}" destId="{1C49018B-64BA-446D-8A95-10541B0A3B9F}" srcOrd="3" destOrd="0" parTransId="{F6590E00-C88E-4885-B5F0-33459D0F0F67}" sibTransId="{ADA87261-D5C7-4E7E-9AF0-1D990CEC8749}"/>
    <dgm:cxn modelId="{AB7CDC6D-2050-4033-B80C-91544A985592}" type="presOf" srcId="{B606E58F-ACC7-40E3-9528-E2F63B4407E8}" destId="{20483493-47F4-4D6C-816C-BB5203610201}" srcOrd="0" destOrd="0" presId="urn:microsoft.com/office/officeart/2005/8/layout/radial6"/>
    <dgm:cxn modelId="{F0402F6F-3603-4EE0-90FF-193A871DCF1C}" srcId="{A7FA4D93-B391-415C-926D-8BB1F19B4FDA}" destId="{3D837236-3B53-41AB-960E-8E9446E949AF}" srcOrd="0" destOrd="0" parTransId="{EA719574-E11A-4676-B7B9-8001719D2455}" sibTransId="{821EDFAD-D3B9-4D5D-B252-776EADE24598}"/>
    <dgm:cxn modelId="{14AF2074-C470-4E03-A748-729BEBBE8F14}" type="presOf" srcId="{A7FA4D93-B391-415C-926D-8BB1F19B4FDA}" destId="{821223E6-E434-4528-956A-C4DE1DE154C1}" srcOrd="0" destOrd="0" presId="urn:microsoft.com/office/officeart/2005/8/layout/radial6"/>
    <dgm:cxn modelId="{CD08097F-2B65-4B69-B4C7-F6DAAE254E07}" type="presOf" srcId="{1C49018B-64BA-446D-8A95-10541B0A3B9F}" destId="{32EDCAB1-B25A-42F2-8A45-CFE7B55C831B}" srcOrd="0" destOrd="0" presId="urn:microsoft.com/office/officeart/2005/8/layout/radial6"/>
    <dgm:cxn modelId="{DD90A585-DB9B-4009-8811-91812B0EE022}" type="presOf" srcId="{5292E905-63EE-422E-A602-5A310DBF1416}" destId="{C12D7CFF-4957-44B0-9A92-33DA339703D7}" srcOrd="0" destOrd="0" presId="urn:microsoft.com/office/officeart/2005/8/layout/radial6"/>
    <dgm:cxn modelId="{C9F19798-D8E0-48F2-9A0A-C3F27FE549CC}" type="presOf" srcId="{3D837236-3B53-41AB-960E-8E9446E949AF}" destId="{2EC137AF-827A-44E4-B493-728A71128746}" srcOrd="0" destOrd="0" presId="urn:microsoft.com/office/officeart/2005/8/layout/radial6"/>
    <dgm:cxn modelId="{DEBB629B-1B14-404E-B9B7-24FB5C87A18F}" srcId="{A7FA4D93-B391-415C-926D-8BB1F19B4FDA}" destId="{B606E58F-ACC7-40E3-9528-E2F63B4407E8}" srcOrd="2" destOrd="0" parTransId="{9D021D29-C6DA-49E2-A441-7B44776DCADB}" sibTransId="{5292E905-63EE-422E-A602-5A310DBF1416}"/>
    <dgm:cxn modelId="{4AAA069E-6749-4449-AF4F-F33999AE1A15}" type="presOf" srcId="{A26C99E5-13B6-41D0-A050-5E23B6EC161F}" destId="{48DD603F-F588-4901-B444-B82014DD1FA3}" srcOrd="0" destOrd="0" presId="urn:microsoft.com/office/officeart/2005/8/layout/radial6"/>
    <dgm:cxn modelId="{3D374CB7-8D56-4DD7-B153-0F7A1A080E81}" type="presOf" srcId="{44FCC271-30E6-4298-B68C-0AF07B3410CD}" destId="{50FB239E-CE02-4A9B-9739-B5D6BA61C35E}" srcOrd="0" destOrd="0" presId="urn:microsoft.com/office/officeart/2005/8/layout/radial6"/>
    <dgm:cxn modelId="{86F806C4-DBDB-41AE-AB9A-FBD77F7EB9D6}" srcId="{A7FA4D93-B391-415C-926D-8BB1F19B4FDA}" destId="{A26C99E5-13B6-41D0-A050-5E23B6EC161F}" srcOrd="1" destOrd="0" parTransId="{62B38110-A842-44EB-B146-F8EA68C909DA}" sibTransId="{8CFF5AC9-9077-4D33-821D-CBFB73697616}"/>
    <dgm:cxn modelId="{F89389CF-729D-4D85-8084-41181FD84277}" srcId="{DF03E20D-8F2F-4F1F-8AAE-827CEF9C5C3D}" destId="{A7FA4D93-B391-415C-926D-8BB1F19B4FDA}" srcOrd="0" destOrd="0" parTransId="{EC21F943-DBBE-41F9-AA92-EF6C5B030B1F}" sibTransId="{47C42230-906C-4C47-AA6F-3FBE980F2B5C}"/>
    <dgm:cxn modelId="{5C01F0E2-208E-4AAF-9A4F-B727C42795EA}" srcId="{A7FA4D93-B391-415C-926D-8BB1F19B4FDA}" destId="{138CB62C-E363-4AFE-83CD-B699038613EF}" srcOrd="4" destOrd="0" parTransId="{DA38BECC-1F59-4EF7-8D76-BB5A0E988043}" sibTransId="{44FCC271-30E6-4298-B68C-0AF07B3410CD}"/>
    <dgm:cxn modelId="{91F212FB-A3DA-4A48-B706-54F9E2CFF037}" type="presOf" srcId="{821EDFAD-D3B9-4D5D-B252-776EADE24598}" destId="{3BD98C02-28F8-4C4F-B152-43CAC7FA8B88}" srcOrd="0" destOrd="0" presId="urn:microsoft.com/office/officeart/2005/8/layout/radial6"/>
    <dgm:cxn modelId="{5A49CAB6-67E5-44BE-A27F-46B9C7054D46}" type="presParOf" srcId="{77669543-CDDD-4F14-A3B1-7278629FA0CB}" destId="{821223E6-E434-4528-956A-C4DE1DE154C1}" srcOrd="0" destOrd="0" presId="urn:microsoft.com/office/officeart/2005/8/layout/radial6"/>
    <dgm:cxn modelId="{3320FB15-6482-4BD4-B2F8-A96B5FEF073D}" type="presParOf" srcId="{77669543-CDDD-4F14-A3B1-7278629FA0CB}" destId="{2EC137AF-827A-44E4-B493-728A71128746}" srcOrd="1" destOrd="0" presId="urn:microsoft.com/office/officeart/2005/8/layout/radial6"/>
    <dgm:cxn modelId="{78FCB3DB-0AA3-40F7-AA16-98E5C4C31769}" type="presParOf" srcId="{77669543-CDDD-4F14-A3B1-7278629FA0CB}" destId="{BB8FA278-7429-4D04-9DE0-245B10B4C788}" srcOrd="2" destOrd="0" presId="urn:microsoft.com/office/officeart/2005/8/layout/radial6"/>
    <dgm:cxn modelId="{DD9674E4-50FD-4DB4-A0A1-19E7BC8DA071}" type="presParOf" srcId="{77669543-CDDD-4F14-A3B1-7278629FA0CB}" destId="{3BD98C02-28F8-4C4F-B152-43CAC7FA8B88}" srcOrd="3" destOrd="0" presId="urn:microsoft.com/office/officeart/2005/8/layout/radial6"/>
    <dgm:cxn modelId="{78DBDC31-77EA-45E7-8CE6-AC4F4757435E}" type="presParOf" srcId="{77669543-CDDD-4F14-A3B1-7278629FA0CB}" destId="{48DD603F-F588-4901-B444-B82014DD1FA3}" srcOrd="4" destOrd="0" presId="urn:microsoft.com/office/officeart/2005/8/layout/radial6"/>
    <dgm:cxn modelId="{7F3418A6-910C-4F5C-8BF6-307BEA7C46BE}" type="presParOf" srcId="{77669543-CDDD-4F14-A3B1-7278629FA0CB}" destId="{5E6AA46E-8BEE-4175-B28C-6F50BA01BB74}" srcOrd="5" destOrd="0" presId="urn:microsoft.com/office/officeart/2005/8/layout/radial6"/>
    <dgm:cxn modelId="{AB8E7A9D-CD4C-4796-A8D1-66C31EB7386E}" type="presParOf" srcId="{77669543-CDDD-4F14-A3B1-7278629FA0CB}" destId="{E9FF90C3-D3E6-4971-B934-8C52A5B9EDBE}" srcOrd="6" destOrd="0" presId="urn:microsoft.com/office/officeart/2005/8/layout/radial6"/>
    <dgm:cxn modelId="{CBE47B47-56AE-4969-9A81-04D7C3681979}" type="presParOf" srcId="{77669543-CDDD-4F14-A3B1-7278629FA0CB}" destId="{20483493-47F4-4D6C-816C-BB5203610201}" srcOrd="7" destOrd="0" presId="urn:microsoft.com/office/officeart/2005/8/layout/radial6"/>
    <dgm:cxn modelId="{6E2DFD32-4284-40B2-9BFF-86DA44148B93}" type="presParOf" srcId="{77669543-CDDD-4F14-A3B1-7278629FA0CB}" destId="{100CEC5A-7EF1-4176-90F8-4ECADA344D1E}" srcOrd="8" destOrd="0" presId="urn:microsoft.com/office/officeart/2005/8/layout/radial6"/>
    <dgm:cxn modelId="{E73463ED-7C55-4E45-805B-5CCB37D12EB5}" type="presParOf" srcId="{77669543-CDDD-4F14-A3B1-7278629FA0CB}" destId="{C12D7CFF-4957-44B0-9A92-33DA339703D7}" srcOrd="9" destOrd="0" presId="urn:microsoft.com/office/officeart/2005/8/layout/radial6"/>
    <dgm:cxn modelId="{6DA0E2CC-EEBC-4EA8-B9E7-B00CA30E0EDC}" type="presParOf" srcId="{77669543-CDDD-4F14-A3B1-7278629FA0CB}" destId="{32EDCAB1-B25A-42F2-8A45-CFE7B55C831B}" srcOrd="10" destOrd="0" presId="urn:microsoft.com/office/officeart/2005/8/layout/radial6"/>
    <dgm:cxn modelId="{A6A8BF14-1C54-4E28-A69C-645D31289D6A}" type="presParOf" srcId="{77669543-CDDD-4F14-A3B1-7278629FA0CB}" destId="{D5180105-1F74-4CF6-A3AC-2DF3ACCC7AE0}" srcOrd="11" destOrd="0" presId="urn:microsoft.com/office/officeart/2005/8/layout/radial6"/>
    <dgm:cxn modelId="{501AC0AE-ECE6-4C00-8ABD-944CD4011477}" type="presParOf" srcId="{77669543-CDDD-4F14-A3B1-7278629FA0CB}" destId="{E1E9C33B-95FA-4C11-B350-09C4637B2791}" srcOrd="12" destOrd="0" presId="urn:microsoft.com/office/officeart/2005/8/layout/radial6"/>
    <dgm:cxn modelId="{AEB9A5A9-1E57-47A6-AF55-5062DBFF4156}" type="presParOf" srcId="{77669543-CDDD-4F14-A3B1-7278629FA0CB}" destId="{5F0DE87A-9DA9-478D-80E2-3F1D23083BC4}" srcOrd="13" destOrd="0" presId="urn:microsoft.com/office/officeart/2005/8/layout/radial6"/>
    <dgm:cxn modelId="{FD4DB68D-7D05-4D61-A9CC-69C69E859541}" type="presParOf" srcId="{77669543-CDDD-4F14-A3B1-7278629FA0CB}" destId="{914039AF-533E-44FB-BF0B-C1BC1AC48B45}" srcOrd="14" destOrd="0" presId="urn:microsoft.com/office/officeart/2005/8/layout/radial6"/>
    <dgm:cxn modelId="{BE0C26E5-714F-4F51-8EC7-70A3B87DB1ED}" type="presParOf" srcId="{77669543-CDDD-4F14-A3B1-7278629FA0CB}" destId="{50FB239E-CE02-4A9B-9739-B5D6BA61C35E}" srcOrd="15" destOrd="0" presId="urn:microsoft.com/office/officeart/2005/8/layout/radial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B2F4A4A-4CA0-4A5F-88F9-57C05F5DCC97}" type="doc">
      <dgm:prSet loTypeId="urn:microsoft.com/office/officeart/2005/8/layout/hProcess9" loCatId="process" qsTypeId="urn:microsoft.com/office/officeart/2005/8/quickstyle/simple1" qsCatId="simple" csTypeId="urn:microsoft.com/office/officeart/2005/8/colors/accent1_2" csCatId="accent1" phldr="1"/>
      <dgm:spPr/>
    </dgm:pt>
    <dgm:pt modelId="{D9D13C6B-066C-4816-A88D-0D5545A92C7B}">
      <dgm:prSet phldrT="[Texto]"/>
      <dgm:spPr>
        <a:solidFill>
          <a:srgbClr val="7030A0"/>
        </a:solidFill>
      </dgm:spPr>
      <dgm:t>
        <a:bodyPr/>
        <a:lstStyle/>
        <a:p>
          <a:r>
            <a:rPr lang="es-MX" dirty="0"/>
            <a:t>Taller intensivo “</a:t>
          </a:r>
          <a:r>
            <a:rPr lang="es-MX" b="1" dirty="0"/>
            <a:t>Ser y hacer en comunidad de aprendizaje</a:t>
          </a:r>
          <a:r>
            <a:rPr lang="es-MX" dirty="0"/>
            <a:t>”</a:t>
          </a:r>
        </a:p>
        <a:p>
          <a:r>
            <a:rPr lang="es-MX" dirty="0"/>
            <a:t>(enero)</a:t>
          </a:r>
        </a:p>
      </dgm:t>
    </dgm:pt>
    <dgm:pt modelId="{EEC11426-7A65-47DB-8E02-7B167C6EF9F6}" type="parTrans" cxnId="{255C6A1B-56EE-41BD-B23A-EB9DDE5C7F9A}">
      <dgm:prSet/>
      <dgm:spPr/>
      <dgm:t>
        <a:bodyPr/>
        <a:lstStyle/>
        <a:p>
          <a:endParaRPr lang="es-MX"/>
        </a:p>
      </dgm:t>
    </dgm:pt>
    <dgm:pt modelId="{B39DCCE0-B7E9-457E-8C03-91B3377F95BC}" type="sibTrans" cxnId="{255C6A1B-56EE-41BD-B23A-EB9DDE5C7F9A}">
      <dgm:prSet/>
      <dgm:spPr/>
      <dgm:t>
        <a:bodyPr/>
        <a:lstStyle/>
        <a:p>
          <a:endParaRPr lang="es-MX"/>
        </a:p>
      </dgm:t>
    </dgm:pt>
    <dgm:pt modelId="{9CB62A27-DABC-438C-ADD5-573280BCD726}">
      <dgm:prSet phldrT="[Texto]"/>
      <dgm:spPr>
        <a:solidFill>
          <a:srgbClr val="7030A0"/>
        </a:solidFill>
      </dgm:spPr>
      <dgm:t>
        <a:bodyPr/>
        <a:lstStyle/>
        <a:p>
          <a:r>
            <a:rPr lang="es-MX" dirty="0">
              <a:solidFill>
                <a:schemeClr val="bg1"/>
              </a:solidFill>
            </a:rPr>
            <a:t>Taller intensivo “</a:t>
          </a:r>
          <a:r>
            <a:rPr lang="es-MX" b="1" dirty="0">
              <a:solidFill>
                <a:schemeClr val="bg1"/>
              </a:solidFill>
            </a:rPr>
            <a:t>Estar siendo en comunidad de aprendizaje</a:t>
          </a:r>
          <a:r>
            <a:rPr lang="es-MX" dirty="0">
              <a:solidFill>
                <a:schemeClr val="bg1"/>
              </a:solidFill>
            </a:rPr>
            <a:t>”</a:t>
          </a:r>
        </a:p>
        <a:p>
          <a:r>
            <a:rPr lang="es-MX" dirty="0">
              <a:solidFill>
                <a:schemeClr val="bg1"/>
              </a:solidFill>
            </a:rPr>
            <a:t>(julio)</a:t>
          </a:r>
        </a:p>
      </dgm:t>
    </dgm:pt>
    <dgm:pt modelId="{EB3B2EDB-96BB-4884-877D-BE751165F9A0}" type="parTrans" cxnId="{94BCAF0C-9D77-419C-8B8E-93E5C75C6C19}">
      <dgm:prSet/>
      <dgm:spPr/>
      <dgm:t>
        <a:bodyPr/>
        <a:lstStyle/>
        <a:p>
          <a:endParaRPr lang="es-MX"/>
        </a:p>
      </dgm:t>
    </dgm:pt>
    <dgm:pt modelId="{374D996A-EA7E-45EC-B8DC-B6080DB7AB1F}" type="sibTrans" cxnId="{94BCAF0C-9D77-419C-8B8E-93E5C75C6C19}">
      <dgm:prSet/>
      <dgm:spPr/>
      <dgm:t>
        <a:bodyPr/>
        <a:lstStyle/>
        <a:p>
          <a:endParaRPr lang="es-MX"/>
        </a:p>
      </dgm:t>
    </dgm:pt>
    <dgm:pt modelId="{6281C61D-1A96-469B-BDF2-4F5D640744E3}">
      <dgm:prSet phldrT="[Texto]"/>
      <dgm:spPr>
        <a:solidFill>
          <a:srgbClr val="7030A0"/>
        </a:solidFill>
      </dgm:spPr>
      <dgm:t>
        <a:bodyPr/>
        <a:lstStyle/>
        <a:p>
          <a:r>
            <a:rPr lang="es-MX" dirty="0"/>
            <a:t>Continuar movilizando capacidades y procesos.</a:t>
          </a:r>
        </a:p>
      </dgm:t>
    </dgm:pt>
    <dgm:pt modelId="{21DD44A0-0207-4036-A67C-7EBD55790AD3}" type="parTrans" cxnId="{A9147635-0C85-49FE-9CF9-AF12D9E4D0C5}">
      <dgm:prSet/>
      <dgm:spPr/>
      <dgm:t>
        <a:bodyPr/>
        <a:lstStyle/>
        <a:p>
          <a:endParaRPr lang="es-MX"/>
        </a:p>
      </dgm:t>
    </dgm:pt>
    <dgm:pt modelId="{07422A9E-EBCA-4D6C-906D-20A24656995B}" type="sibTrans" cxnId="{A9147635-0C85-49FE-9CF9-AF12D9E4D0C5}">
      <dgm:prSet/>
      <dgm:spPr/>
      <dgm:t>
        <a:bodyPr/>
        <a:lstStyle/>
        <a:p>
          <a:endParaRPr lang="es-MX"/>
        </a:p>
      </dgm:t>
    </dgm:pt>
    <dgm:pt modelId="{5234D2EE-01B6-47FB-99E2-2620913ABAF7}">
      <dgm:prSet phldrT="[Texto]"/>
      <dgm:spPr>
        <a:solidFill>
          <a:srgbClr val="7030A0"/>
        </a:solidFill>
      </dgm:spPr>
      <dgm:t>
        <a:bodyPr/>
        <a:lstStyle/>
        <a:p>
          <a:r>
            <a:rPr lang="es-MX" dirty="0"/>
            <a:t>Promoviendo la reflexión y el diálogo con experiencias  intencionadas didáctica y pedagógicamente.</a:t>
          </a:r>
        </a:p>
      </dgm:t>
    </dgm:pt>
    <dgm:pt modelId="{C08E7AB2-CC61-48AA-A38C-D93261D49CA6}" type="parTrans" cxnId="{B3B76DD4-F3CA-4551-B9EF-211494DF5D80}">
      <dgm:prSet/>
      <dgm:spPr/>
      <dgm:t>
        <a:bodyPr/>
        <a:lstStyle/>
        <a:p>
          <a:endParaRPr lang="es-MX"/>
        </a:p>
      </dgm:t>
    </dgm:pt>
    <dgm:pt modelId="{056CDA75-D6CE-496D-815C-91A465A1F374}" type="sibTrans" cxnId="{B3B76DD4-F3CA-4551-B9EF-211494DF5D80}">
      <dgm:prSet/>
      <dgm:spPr/>
      <dgm:t>
        <a:bodyPr/>
        <a:lstStyle/>
        <a:p>
          <a:endParaRPr lang="es-MX"/>
        </a:p>
      </dgm:t>
    </dgm:pt>
    <dgm:pt modelId="{8BC2EA10-7568-42DC-9624-1F8AF7AF60A7}">
      <dgm:prSet phldrT="[Texto]"/>
      <dgm:spPr>
        <a:solidFill>
          <a:srgbClr val="002060"/>
        </a:solidFill>
      </dgm:spPr>
      <dgm:t>
        <a:bodyPr/>
        <a:lstStyle/>
        <a:p>
          <a:r>
            <a:rPr lang="es-MX" dirty="0"/>
            <a:t>Enfoque humanista, crítico y situado, favorecer el desarrollo profesional.</a:t>
          </a:r>
        </a:p>
      </dgm:t>
    </dgm:pt>
    <dgm:pt modelId="{95C79E70-3BF8-4E0D-80C1-B5B2133C18D3}" type="parTrans" cxnId="{40D92133-8448-4207-A186-7BEB4C55451F}">
      <dgm:prSet/>
      <dgm:spPr/>
      <dgm:t>
        <a:bodyPr/>
        <a:lstStyle/>
        <a:p>
          <a:endParaRPr lang="es-MX"/>
        </a:p>
      </dgm:t>
    </dgm:pt>
    <dgm:pt modelId="{9070EE21-CB60-47D7-8E40-49BE3161736E}" type="sibTrans" cxnId="{40D92133-8448-4207-A186-7BEB4C55451F}">
      <dgm:prSet/>
      <dgm:spPr/>
      <dgm:t>
        <a:bodyPr/>
        <a:lstStyle/>
        <a:p>
          <a:endParaRPr lang="es-MX"/>
        </a:p>
      </dgm:t>
    </dgm:pt>
    <dgm:pt modelId="{E451D1C8-37AB-4146-B16E-1E363A706444}" type="pres">
      <dgm:prSet presAssocID="{8B2F4A4A-4CA0-4A5F-88F9-57C05F5DCC97}" presName="CompostProcess" presStyleCnt="0">
        <dgm:presLayoutVars>
          <dgm:dir/>
          <dgm:resizeHandles val="exact"/>
        </dgm:presLayoutVars>
      </dgm:prSet>
      <dgm:spPr/>
    </dgm:pt>
    <dgm:pt modelId="{98EB6280-3073-46A3-A8EC-71ACF7B4C468}" type="pres">
      <dgm:prSet presAssocID="{8B2F4A4A-4CA0-4A5F-88F9-57C05F5DCC97}" presName="arrow" presStyleLbl="bgShp" presStyleIdx="0" presStyleCnt="1"/>
      <dgm:spPr/>
    </dgm:pt>
    <dgm:pt modelId="{7AA14258-A5BC-49F3-9C74-0E7D09680F9D}" type="pres">
      <dgm:prSet presAssocID="{8B2F4A4A-4CA0-4A5F-88F9-57C05F5DCC97}" presName="linearProcess" presStyleCnt="0"/>
      <dgm:spPr/>
    </dgm:pt>
    <dgm:pt modelId="{C9D8A63B-4834-4FC7-90C9-DABD49093E50}" type="pres">
      <dgm:prSet presAssocID="{D9D13C6B-066C-4816-A88D-0D5545A92C7B}" presName="textNode" presStyleLbl="node1" presStyleIdx="0" presStyleCnt="5">
        <dgm:presLayoutVars>
          <dgm:bulletEnabled val="1"/>
        </dgm:presLayoutVars>
      </dgm:prSet>
      <dgm:spPr/>
    </dgm:pt>
    <dgm:pt modelId="{F2306278-1951-4270-8F12-A13F502841B9}" type="pres">
      <dgm:prSet presAssocID="{B39DCCE0-B7E9-457E-8C03-91B3377F95BC}" presName="sibTrans" presStyleCnt="0"/>
      <dgm:spPr/>
    </dgm:pt>
    <dgm:pt modelId="{809FE945-1C81-49C4-9690-BD742A203C23}" type="pres">
      <dgm:prSet presAssocID="{9CB62A27-DABC-438C-ADD5-573280BCD726}" presName="textNode" presStyleLbl="node1" presStyleIdx="1" presStyleCnt="5">
        <dgm:presLayoutVars>
          <dgm:bulletEnabled val="1"/>
        </dgm:presLayoutVars>
      </dgm:prSet>
      <dgm:spPr/>
    </dgm:pt>
    <dgm:pt modelId="{C7DED3F0-E479-468D-82B2-FA74D81B550D}" type="pres">
      <dgm:prSet presAssocID="{374D996A-EA7E-45EC-B8DC-B6080DB7AB1F}" presName="sibTrans" presStyleCnt="0"/>
      <dgm:spPr/>
    </dgm:pt>
    <dgm:pt modelId="{230D7825-6D27-46F8-95BA-01182056AA62}" type="pres">
      <dgm:prSet presAssocID="{6281C61D-1A96-469B-BDF2-4F5D640744E3}" presName="textNode" presStyleLbl="node1" presStyleIdx="2" presStyleCnt="5">
        <dgm:presLayoutVars>
          <dgm:bulletEnabled val="1"/>
        </dgm:presLayoutVars>
      </dgm:prSet>
      <dgm:spPr/>
    </dgm:pt>
    <dgm:pt modelId="{708085F9-0879-4D4A-8980-C1034044CB66}" type="pres">
      <dgm:prSet presAssocID="{07422A9E-EBCA-4D6C-906D-20A24656995B}" presName="sibTrans" presStyleCnt="0"/>
      <dgm:spPr/>
    </dgm:pt>
    <dgm:pt modelId="{E264B3F2-5A7D-4C46-AA67-69274873B6D7}" type="pres">
      <dgm:prSet presAssocID="{5234D2EE-01B6-47FB-99E2-2620913ABAF7}" presName="textNode" presStyleLbl="node1" presStyleIdx="3" presStyleCnt="5">
        <dgm:presLayoutVars>
          <dgm:bulletEnabled val="1"/>
        </dgm:presLayoutVars>
      </dgm:prSet>
      <dgm:spPr/>
    </dgm:pt>
    <dgm:pt modelId="{E37B0D75-2A20-4D9A-A5AD-5A085442B894}" type="pres">
      <dgm:prSet presAssocID="{056CDA75-D6CE-496D-815C-91A465A1F374}" presName="sibTrans" presStyleCnt="0"/>
      <dgm:spPr/>
    </dgm:pt>
    <dgm:pt modelId="{A0799E90-6CCD-428B-B1B5-E351768811B9}" type="pres">
      <dgm:prSet presAssocID="{8BC2EA10-7568-42DC-9624-1F8AF7AF60A7}" presName="textNode" presStyleLbl="node1" presStyleIdx="4" presStyleCnt="5" custLinFactNeighborX="4575">
        <dgm:presLayoutVars>
          <dgm:bulletEnabled val="1"/>
        </dgm:presLayoutVars>
      </dgm:prSet>
      <dgm:spPr/>
    </dgm:pt>
  </dgm:ptLst>
  <dgm:cxnLst>
    <dgm:cxn modelId="{9F094600-3059-49ED-AE46-D5CA4CD97EB2}" type="presOf" srcId="{D9D13C6B-066C-4816-A88D-0D5545A92C7B}" destId="{C9D8A63B-4834-4FC7-90C9-DABD49093E50}" srcOrd="0" destOrd="0" presId="urn:microsoft.com/office/officeart/2005/8/layout/hProcess9"/>
    <dgm:cxn modelId="{94BCAF0C-9D77-419C-8B8E-93E5C75C6C19}" srcId="{8B2F4A4A-4CA0-4A5F-88F9-57C05F5DCC97}" destId="{9CB62A27-DABC-438C-ADD5-573280BCD726}" srcOrd="1" destOrd="0" parTransId="{EB3B2EDB-96BB-4884-877D-BE751165F9A0}" sibTransId="{374D996A-EA7E-45EC-B8DC-B6080DB7AB1F}"/>
    <dgm:cxn modelId="{255C6A1B-56EE-41BD-B23A-EB9DDE5C7F9A}" srcId="{8B2F4A4A-4CA0-4A5F-88F9-57C05F5DCC97}" destId="{D9D13C6B-066C-4816-A88D-0D5545A92C7B}" srcOrd="0" destOrd="0" parTransId="{EEC11426-7A65-47DB-8E02-7B167C6EF9F6}" sibTransId="{B39DCCE0-B7E9-457E-8C03-91B3377F95BC}"/>
    <dgm:cxn modelId="{40D92133-8448-4207-A186-7BEB4C55451F}" srcId="{8B2F4A4A-4CA0-4A5F-88F9-57C05F5DCC97}" destId="{8BC2EA10-7568-42DC-9624-1F8AF7AF60A7}" srcOrd="4" destOrd="0" parTransId="{95C79E70-3BF8-4E0D-80C1-B5B2133C18D3}" sibTransId="{9070EE21-CB60-47D7-8E40-49BE3161736E}"/>
    <dgm:cxn modelId="{A9147635-0C85-49FE-9CF9-AF12D9E4D0C5}" srcId="{8B2F4A4A-4CA0-4A5F-88F9-57C05F5DCC97}" destId="{6281C61D-1A96-469B-BDF2-4F5D640744E3}" srcOrd="2" destOrd="0" parTransId="{21DD44A0-0207-4036-A67C-7EBD55790AD3}" sibTransId="{07422A9E-EBCA-4D6C-906D-20A24656995B}"/>
    <dgm:cxn modelId="{346B6A3D-4B94-410A-A5E3-88612EB20519}" type="presOf" srcId="{8BC2EA10-7568-42DC-9624-1F8AF7AF60A7}" destId="{A0799E90-6CCD-428B-B1B5-E351768811B9}" srcOrd="0" destOrd="0" presId="urn:microsoft.com/office/officeart/2005/8/layout/hProcess9"/>
    <dgm:cxn modelId="{E5254256-D674-4192-8186-AFCEA4B38CFB}" type="presOf" srcId="{5234D2EE-01B6-47FB-99E2-2620913ABAF7}" destId="{E264B3F2-5A7D-4C46-AA67-69274873B6D7}" srcOrd="0" destOrd="0" presId="urn:microsoft.com/office/officeart/2005/8/layout/hProcess9"/>
    <dgm:cxn modelId="{5FAB6098-7F3E-4F38-B454-18E13A5D8582}" type="presOf" srcId="{9CB62A27-DABC-438C-ADD5-573280BCD726}" destId="{809FE945-1C81-49C4-9690-BD742A203C23}" srcOrd="0" destOrd="0" presId="urn:microsoft.com/office/officeart/2005/8/layout/hProcess9"/>
    <dgm:cxn modelId="{1954849C-D610-47D6-B177-CCC1654C817E}" type="presOf" srcId="{6281C61D-1A96-469B-BDF2-4F5D640744E3}" destId="{230D7825-6D27-46F8-95BA-01182056AA62}" srcOrd="0" destOrd="0" presId="urn:microsoft.com/office/officeart/2005/8/layout/hProcess9"/>
    <dgm:cxn modelId="{B3B76DD4-F3CA-4551-B9EF-211494DF5D80}" srcId="{8B2F4A4A-4CA0-4A5F-88F9-57C05F5DCC97}" destId="{5234D2EE-01B6-47FB-99E2-2620913ABAF7}" srcOrd="3" destOrd="0" parTransId="{C08E7AB2-CC61-48AA-A38C-D93261D49CA6}" sibTransId="{056CDA75-D6CE-496D-815C-91A465A1F374}"/>
    <dgm:cxn modelId="{5C2923F1-985E-4C15-B8C6-8A138D1A7F25}" type="presOf" srcId="{8B2F4A4A-4CA0-4A5F-88F9-57C05F5DCC97}" destId="{E451D1C8-37AB-4146-B16E-1E363A706444}" srcOrd="0" destOrd="0" presId="urn:microsoft.com/office/officeart/2005/8/layout/hProcess9"/>
    <dgm:cxn modelId="{F353B223-B550-40D8-8519-D541A099C9D9}" type="presParOf" srcId="{E451D1C8-37AB-4146-B16E-1E363A706444}" destId="{98EB6280-3073-46A3-A8EC-71ACF7B4C468}" srcOrd="0" destOrd="0" presId="urn:microsoft.com/office/officeart/2005/8/layout/hProcess9"/>
    <dgm:cxn modelId="{9219DD1F-5C0A-4983-93A9-C82F88F105BB}" type="presParOf" srcId="{E451D1C8-37AB-4146-B16E-1E363A706444}" destId="{7AA14258-A5BC-49F3-9C74-0E7D09680F9D}" srcOrd="1" destOrd="0" presId="urn:microsoft.com/office/officeart/2005/8/layout/hProcess9"/>
    <dgm:cxn modelId="{3280BBDF-6BB9-448B-98B5-607B1E8511BB}" type="presParOf" srcId="{7AA14258-A5BC-49F3-9C74-0E7D09680F9D}" destId="{C9D8A63B-4834-4FC7-90C9-DABD49093E50}" srcOrd="0" destOrd="0" presId="urn:microsoft.com/office/officeart/2005/8/layout/hProcess9"/>
    <dgm:cxn modelId="{9705F9CB-25D3-4D3D-B90D-E2C9583666B7}" type="presParOf" srcId="{7AA14258-A5BC-49F3-9C74-0E7D09680F9D}" destId="{F2306278-1951-4270-8F12-A13F502841B9}" srcOrd="1" destOrd="0" presId="urn:microsoft.com/office/officeart/2005/8/layout/hProcess9"/>
    <dgm:cxn modelId="{323F6688-735C-4D54-B430-6DDED9D38847}" type="presParOf" srcId="{7AA14258-A5BC-49F3-9C74-0E7D09680F9D}" destId="{809FE945-1C81-49C4-9690-BD742A203C23}" srcOrd="2" destOrd="0" presId="urn:microsoft.com/office/officeart/2005/8/layout/hProcess9"/>
    <dgm:cxn modelId="{0632FDE7-01D4-4B06-8D2D-3AB6BE64F3B6}" type="presParOf" srcId="{7AA14258-A5BC-49F3-9C74-0E7D09680F9D}" destId="{C7DED3F0-E479-468D-82B2-FA74D81B550D}" srcOrd="3" destOrd="0" presId="urn:microsoft.com/office/officeart/2005/8/layout/hProcess9"/>
    <dgm:cxn modelId="{459CEAF3-C853-41FF-AD38-E752FF4300EE}" type="presParOf" srcId="{7AA14258-A5BC-49F3-9C74-0E7D09680F9D}" destId="{230D7825-6D27-46F8-95BA-01182056AA62}" srcOrd="4" destOrd="0" presId="urn:microsoft.com/office/officeart/2005/8/layout/hProcess9"/>
    <dgm:cxn modelId="{A1E566C5-4DCB-4CAE-81FE-471DC4749073}" type="presParOf" srcId="{7AA14258-A5BC-49F3-9C74-0E7D09680F9D}" destId="{708085F9-0879-4D4A-8980-C1034044CB66}" srcOrd="5" destOrd="0" presId="urn:microsoft.com/office/officeart/2005/8/layout/hProcess9"/>
    <dgm:cxn modelId="{621A89A6-7CDE-4A28-B1DA-BFF67865EE66}" type="presParOf" srcId="{7AA14258-A5BC-49F3-9C74-0E7D09680F9D}" destId="{E264B3F2-5A7D-4C46-AA67-69274873B6D7}" srcOrd="6" destOrd="0" presId="urn:microsoft.com/office/officeart/2005/8/layout/hProcess9"/>
    <dgm:cxn modelId="{772E1FD6-6F6B-400A-B039-7C95B367A15D}" type="presParOf" srcId="{7AA14258-A5BC-49F3-9C74-0E7D09680F9D}" destId="{E37B0D75-2A20-4D9A-A5AD-5A085442B894}" srcOrd="7" destOrd="0" presId="urn:microsoft.com/office/officeart/2005/8/layout/hProcess9"/>
    <dgm:cxn modelId="{D757BB48-8D31-4B86-89BC-77819E5AC221}" type="presParOf" srcId="{7AA14258-A5BC-49F3-9C74-0E7D09680F9D}" destId="{A0799E90-6CCD-428B-B1B5-E351768811B9}" srcOrd="8"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221FFA9-3719-4828-A04B-7088D8D86167}" type="doc">
      <dgm:prSet loTypeId="urn:microsoft.com/office/officeart/2005/8/layout/chevron1" loCatId="process" qsTypeId="urn:microsoft.com/office/officeart/2005/8/quickstyle/simple1" qsCatId="simple" csTypeId="urn:microsoft.com/office/officeart/2005/8/colors/accent1_2" csCatId="accent1" phldr="1"/>
      <dgm:spPr/>
    </dgm:pt>
    <dgm:pt modelId="{0494DDF6-2D8E-4596-AB02-8BE4CC9687FD}">
      <dgm:prSet phldrT="[Texto]"/>
      <dgm:spPr/>
      <dgm:t>
        <a:bodyPr/>
        <a:lstStyle/>
        <a:p>
          <a:r>
            <a:rPr lang="es-MX" dirty="0"/>
            <a:t>Comunidades de aprendizaje</a:t>
          </a:r>
        </a:p>
      </dgm:t>
    </dgm:pt>
    <dgm:pt modelId="{5B51EBBA-41C7-4EB7-B4B0-06CA4ACD4DDA}" type="parTrans" cxnId="{0AC4D5A9-55DD-4B32-9F4C-1B714FA786C2}">
      <dgm:prSet/>
      <dgm:spPr/>
      <dgm:t>
        <a:bodyPr/>
        <a:lstStyle/>
        <a:p>
          <a:endParaRPr lang="es-MX"/>
        </a:p>
      </dgm:t>
    </dgm:pt>
    <dgm:pt modelId="{44A7C177-2912-42D0-873C-C22FDF4D3536}" type="sibTrans" cxnId="{0AC4D5A9-55DD-4B32-9F4C-1B714FA786C2}">
      <dgm:prSet/>
      <dgm:spPr/>
      <dgm:t>
        <a:bodyPr/>
        <a:lstStyle/>
        <a:p>
          <a:endParaRPr lang="es-MX"/>
        </a:p>
      </dgm:t>
    </dgm:pt>
    <dgm:pt modelId="{3CCDE8BC-85F2-4FBD-B787-47528D89571F}">
      <dgm:prSet phldrT="[Texto]"/>
      <dgm:spPr/>
      <dgm:t>
        <a:bodyPr/>
        <a:lstStyle/>
        <a:p>
          <a:r>
            <a:rPr lang="es-MX" dirty="0"/>
            <a:t>conceptualización</a:t>
          </a:r>
        </a:p>
      </dgm:t>
    </dgm:pt>
    <dgm:pt modelId="{D09E04DB-F876-4A05-A37D-7D8D560270BA}" type="parTrans" cxnId="{4291B59F-F5E2-4EE6-9F4A-9C3E3B3D3C3D}">
      <dgm:prSet/>
      <dgm:spPr/>
      <dgm:t>
        <a:bodyPr/>
        <a:lstStyle/>
        <a:p>
          <a:endParaRPr lang="es-MX"/>
        </a:p>
      </dgm:t>
    </dgm:pt>
    <dgm:pt modelId="{98A20640-A90C-42B2-8894-E747793EEC85}" type="sibTrans" cxnId="{4291B59F-F5E2-4EE6-9F4A-9C3E3B3D3C3D}">
      <dgm:prSet/>
      <dgm:spPr/>
      <dgm:t>
        <a:bodyPr/>
        <a:lstStyle/>
        <a:p>
          <a:endParaRPr lang="es-MX"/>
        </a:p>
      </dgm:t>
    </dgm:pt>
    <dgm:pt modelId="{4194994F-0A74-4D0D-BF31-FB9AD1166EBA}">
      <dgm:prSet phldrT="[Texto]"/>
      <dgm:spPr/>
      <dgm:t>
        <a:bodyPr/>
        <a:lstStyle/>
        <a:p>
          <a:r>
            <a:rPr lang="es-MX" dirty="0"/>
            <a:t>Estrategias para su consolidación y seguimiento.</a:t>
          </a:r>
        </a:p>
      </dgm:t>
    </dgm:pt>
    <dgm:pt modelId="{84C51146-2F5B-4506-BA43-515986C571CA}" type="parTrans" cxnId="{2F18C45C-561C-4C1C-9EAD-B769E8322B58}">
      <dgm:prSet/>
      <dgm:spPr/>
      <dgm:t>
        <a:bodyPr/>
        <a:lstStyle/>
        <a:p>
          <a:endParaRPr lang="es-MX"/>
        </a:p>
      </dgm:t>
    </dgm:pt>
    <dgm:pt modelId="{3C3715BC-53AC-4F0F-BF2E-6EFA03BA69A9}" type="sibTrans" cxnId="{2F18C45C-561C-4C1C-9EAD-B769E8322B58}">
      <dgm:prSet/>
      <dgm:spPr/>
      <dgm:t>
        <a:bodyPr/>
        <a:lstStyle/>
        <a:p>
          <a:endParaRPr lang="es-MX"/>
        </a:p>
      </dgm:t>
    </dgm:pt>
    <dgm:pt modelId="{DDB83C2D-A950-4E44-B8A6-EB3D9BDA2982}">
      <dgm:prSet phldrT="[Texto]"/>
      <dgm:spPr/>
      <dgm:t>
        <a:bodyPr/>
        <a:lstStyle/>
        <a:p>
          <a:r>
            <a:rPr lang="es-MX" dirty="0"/>
            <a:t>Proceso de transformación social y cultural.</a:t>
          </a:r>
        </a:p>
      </dgm:t>
    </dgm:pt>
    <dgm:pt modelId="{B61B476E-122B-4D91-B2F4-0A9FA56069A9}" type="parTrans" cxnId="{5DCA4076-8E38-44F3-AA09-7549FC232245}">
      <dgm:prSet/>
      <dgm:spPr/>
      <dgm:t>
        <a:bodyPr/>
        <a:lstStyle/>
        <a:p>
          <a:endParaRPr lang="es-MX"/>
        </a:p>
      </dgm:t>
    </dgm:pt>
    <dgm:pt modelId="{455A1EF5-F99D-425A-9F23-E8903FB999EF}" type="sibTrans" cxnId="{5DCA4076-8E38-44F3-AA09-7549FC232245}">
      <dgm:prSet/>
      <dgm:spPr/>
      <dgm:t>
        <a:bodyPr/>
        <a:lstStyle/>
        <a:p>
          <a:endParaRPr lang="es-MX"/>
        </a:p>
      </dgm:t>
    </dgm:pt>
    <dgm:pt modelId="{24DDE85D-E49E-45EC-80F6-62D3F8403730}">
      <dgm:prSet phldrT="[Texto]"/>
      <dgm:spPr/>
      <dgm:t>
        <a:bodyPr/>
        <a:lstStyle/>
        <a:p>
          <a:r>
            <a:rPr lang="es-MX" dirty="0"/>
            <a:t>Involucramiento, participación, diálogo, compromiso y disposición.</a:t>
          </a:r>
        </a:p>
      </dgm:t>
    </dgm:pt>
    <dgm:pt modelId="{CF1F7CBF-70B4-40A0-84FF-868C8A7CEB54}" type="parTrans" cxnId="{E218532E-84CD-45D9-B6CB-19A1D13097A5}">
      <dgm:prSet/>
      <dgm:spPr/>
      <dgm:t>
        <a:bodyPr/>
        <a:lstStyle/>
        <a:p>
          <a:endParaRPr lang="es-MX"/>
        </a:p>
      </dgm:t>
    </dgm:pt>
    <dgm:pt modelId="{3E4F846D-457B-47B3-9F9F-F275B9C86854}" type="sibTrans" cxnId="{E218532E-84CD-45D9-B6CB-19A1D13097A5}">
      <dgm:prSet/>
      <dgm:spPr/>
      <dgm:t>
        <a:bodyPr/>
        <a:lstStyle/>
        <a:p>
          <a:endParaRPr lang="es-MX"/>
        </a:p>
      </dgm:t>
    </dgm:pt>
    <dgm:pt modelId="{AA3E39CA-C54E-4C0B-9D2C-94E086673A43}">
      <dgm:prSet phldrT="[Texto]"/>
      <dgm:spPr/>
      <dgm:t>
        <a:bodyPr/>
        <a:lstStyle/>
        <a:p>
          <a:r>
            <a:rPr lang="es-MX" dirty="0"/>
            <a:t>Cuestionar y reconstruir su práctica. </a:t>
          </a:r>
        </a:p>
      </dgm:t>
    </dgm:pt>
    <dgm:pt modelId="{B8862302-C038-490E-A1E1-4C0B9243C25B}" type="parTrans" cxnId="{313248E5-792B-459B-A0C9-B461E87C62D0}">
      <dgm:prSet/>
      <dgm:spPr/>
      <dgm:t>
        <a:bodyPr/>
        <a:lstStyle/>
        <a:p>
          <a:endParaRPr lang="es-MX"/>
        </a:p>
      </dgm:t>
    </dgm:pt>
    <dgm:pt modelId="{31D8617C-C6EC-470D-B0B4-C231A6811298}" type="sibTrans" cxnId="{313248E5-792B-459B-A0C9-B461E87C62D0}">
      <dgm:prSet/>
      <dgm:spPr/>
      <dgm:t>
        <a:bodyPr/>
        <a:lstStyle/>
        <a:p>
          <a:endParaRPr lang="es-MX"/>
        </a:p>
      </dgm:t>
    </dgm:pt>
    <dgm:pt modelId="{B35BEE63-4F02-4C87-A075-90493CDA3E6B}" type="pres">
      <dgm:prSet presAssocID="{F221FFA9-3719-4828-A04B-7088D8D86167}" presName="Name0" presStyleCnt="0">
        <dgm:presLayoutVars>
          <dgm:dir/>
          <dgm:animLvl val="lvl"/>
          <dgm:resizeHandles val="exact"/>
        </dgm:presLayoutVars>
      </dgm:prSet>
      <dgm:spPr/>
    </dgm:pt>
    <dgm:pt modelId="{64E388FE-4363-4F67-BAD4-90540DF66571}" type="pres">
      <dgm:prSet presAssocID="{0494DDF6-2D8E-4596-AB02-8BE4CC9687FD}" presName="parTxOnly" presStyleLbl="node1" presStyleIdx="0" presStyleCnt="6">
        <dgm:presLayoutVars>
          <dgm:chMax val="0"/>
          <dgm:chPref val="0"/>
          <dgm:bulletEnabled val="1"/>
        </dgm:presLayoutVars>
      </dgm:prSet>
      <dgm:spPr/>
    </dgm:pt>
    <dgm:pt modelId="{0DF70FD8-084B-464F-85A5-63EA94EC6463}" type="pres">
      <dgm:prSet presAssocID="{44A7C177-2912-42D0-873C-C22FDF4D3536}" presName="parTxOnlySpace" presStyleCnt="0"/>
      <dgm:spPr/>
    </dgm:pt>
    <dgm:pt modelId="{9B0AF350-3B8D-4F0C-8AA9-65CDE9A634BA}" type="pres">
      <dgm:prSet presAssocID="{3CCDE8BC-85F2-4FBD-B787-47528D89571F}" presName="parTxOnly" presStyleLbl="node1" presStyleIdx="1" presStyleCnt="6">
        <dgm:presLayoutVars>
          <dgm:chMax val="0"/>
          <dgm:chPref val="0"/>
          <dgm:bulletEnabled val="1"/>
        </dgm:presLayoutVars>
      </dgm:prSet>
      <dgm:spPr/>
    </dgm:pt>
    <dgm:pt modelId="{BA62F415-4191-4BCB-996B-932F7A9E6C31}" type="pres">
      <dgm:prSet presAssocID="{98A20640-A90C-42B2-8894-E747793EEC85}" presName="parTxOnlySpace" presStyleCnt="0"/>
      <dgm:spPr/>
    </dgm:pt>
    <dgm:pt modelId="{E62F311C-44E9-4544-A5B2-265241A5360F}" type="pres">
      <dgm:prSet presAssocID="{4194994F-0A74-4D0D-BF31-FB9AD1166EBA}" presName="parTxOnly" presStyleLbl="node1" presStyleIdx="2" presStyleCnt="6">
        <dgm:presLayoutVars>
          <dgm:chMax val="0"/>
          <dgm:chPref val="0"/>
          <dgm:bulletEnabled val="1"/>
        </dgm:presLayoutVars>
      </dgm:prSet>
      <dgm:spPr/>
    </dgm:pt>
    <dgm:pt modelId="{F1CB27FC-5FBC-4555-BF5A-8671A36CCB0B}" type="pres">
      <dgm:prSet presAssocID="{3C3715BC-53AC-4F0F-BF2E-6EFA03BA69A9}" presName="parTxOnlySpace" presStyleCnt="0"/>
      <dgm:spPr/>
    </dgm:pt>
    <dgm:pt modelId="{A4F5FEDA-6307-412D-A83A-983CA873237A}" type="pres">
      <dgm:prSet presAssocID="{DDB83C2D-A950-4E44-B8A6-EB3D9BDA2982}" presName="parTxOnly" presStyleLbl="node1" presStyleIdx="3" presStyleCnt="6">
        <dgm:presLayoutVars>
          <dgm:chMax val="0"/>
          <dgm:chPref val="0"/>
          <dgm:bulletEnabled val="1"/>
        </dgm:presLayoutVars>
      </dgm:prSet>
      <dgm:spPr/>
    </dgm:pt>
    <dgm:pt modelId="{8664D60B-B78D-493F-909C-546B6A911D08}" type="pres">
      <dgm:prSet presAssocID="{455A1EF5-F99D-425A-9F23-E8903FB999EF}" presName="parTxOnlySpace" presStyleCnt="0"/>
      <dgm:spPr/>
    </dgm:pt>
    <dgm:pt modelId="{B6A58E0E-FB2B-4D4A-8706-8C3022197090}" type="pres">
      <dgm:prSet presAssocID="{24DDE85D-E49E-45EC-80F6-62D3F8403730}" presName="parTxOnly" presStyleLbl="node1" presStyleIdx="4" presStyleCnt="6">
        <dgm:presLayoutVars>
          <dgm:chMax val="0"/>
          <dgm:chPref val="0"/>
          <dgm:bulletEnabled val="1"/>
        </dgm:presLayoutVars>
      </dgm:prSet>
      <dgm:spPr/>
    </dgm:pt>
    <dgm:pt modelId="{0D1EDB6E-CF58-42C0-BBF6-5BF73459C0DE}" type="pres">
      <dgm:prSet presAssocID="{3E4F846D-457B-47B3-9F9F-F275B9C86854}" presName="parTxOnlySpace" presStyleCnt="0"/>
      <dgm:spPr/>
    </dgm:pt>
    <dgm:pt modelId="{B71CA586-6BAF-4B6B-AFE8-B82F747CDE5B}" type="pres">
      <dgm:prSet presAssocID="{AA3E39CA-C54E-4C0B-9D2C-94E086673A43}" presName="parTxOnly" presStyleLbl="node1" presStyleIdx="5" presStyleCnt="6">
        <dgm:presLayoutVars>
          <dgm:chMax val="0"/>
          <dgm:chPref val="0"/>
          <dgm:bulletEnabled val="1"/>
        </dgm:presLayoutVars>
      </dgm:prSet>
      <dgm:spPr/>
    </dgm:pt>
  </dgm:ptLst>
  <dgm:cxnLst>
    <dgm:cxn modelId="{2C7E6216-AB26-47D1-85E0-6DD371F6AE87}" type="presOf" srcId="{0494DDF6-2D8E-4596-AB02-8BE4CC9687FD}" destId="{64E388FE-4363-4F67-BAD4-90540DF66571}" srcOrd="0" destOrd="0" presId="urn:microsoft.com/office/officeart/2005/8/layout/chevron1"/>
    <dgm:cxn modelId="{A4B0361B-6579-401D-B63D-C032CCC71F53}" type="presOf" srcId="{F221FFA9-3719-4828-A04B-7088D8D86167}" destId="{B35BEE63-4F02-4C87-A075-90493CDA3E6B}" srcOrd="0" destOrd="0" presId="urn:microsoft.com/office/officeart/2005/8/layout/chevron1"/>
    <dgm:cxn modelId="{E218532E-84CD-45D9-B6CB-19A1D13097A5}" srcId="{F221FFA9-3719-4828-A04B-7088D8D86167}" destId="{24DDE85D-E49E-45EC-80F6-62D3F8403730}" srcOrd="4" destOrd="0" parTransId="{CF1F7CBF-70B4-40A0-84FF-868C8A7CEB54}" sibTransId="{3E4F846D-457B-47B3-9F9F-F275B9C86854}"/>
    <dgm:cxn modelId="{2F18C45C-561C-4C1C-9EAD-B769E8322B58}" srcId="{F221FFA9-3719-4828-A04B-7088D8D86167}" destId="{4194994F-0A74-4D0D-BF31-FB9AD1166EBA}" srcOrd="2" destOrd="0" parTransId="{84C51146-2F5B-4506-BA43-515986C571CA}" sibTransId="{3C3715BC-53AC-4F0F-BF2E-6EFA03BA69A9}"/>
    <dgm:cxn modelId="{F0AFF464-6E8C-4839-ADC2-A20CD0B694CF}" type="presOf" srcId="{24DDE85D-E49E-45EC-80F6-62D3F8403730}" destId="{B6A58E0E-FB2B-4D4A-8706-8C3022197090}" srcOrd="0" destOrd="0" presId="urn:microsoft.com/office/officeart/2005/8/layout/chevron1"/>
    <dgm:cxn modelId="{7BEA3F71-2260-4A16-A5F7-1948BCF8973E}" type="presOf" srcId="{AA3E39CA-C54E-4C0B-9D2C-94E086673A43}" destId="{B71CA586-6BAF-4B6B-AFE8-B82F747CDE5B}" srcOrd="0" destOrd="0" presId="urn:microsoft.com/office/officeart/2005/8/layout/chevron1"/>
    <dgm:cxn modelId="{5DCA4076-8E38-44F3-AA09-7549FC232245}" srcId="{F221FFA9-3719-4828-A04B-7088D8D86167}" destId="{DDB83C2D-A950-4E44-B8A6-EB3D9BDA2982}" srcOrd="3" destOrd="0" parTransId="{B61B476E-122B-4D91-B2F4-0A9FA56069A9}" sibTransId="{455A1EF5-F99D-425A-9F23-E8903FB999EF}"/>
    <dgm:cxn modelId="{37FC6557-5EF0-4390-B90D-7546A4D2CE1D}" type="presOf" srcId="{DDB83C2D-A950-4E44-B8A6-EB3D9BDA2982}" destId="{A4F5FEDA-6307-412D-A83A-983CA873237A}" srcOrd="0" destOrd="0" presId="urn:microsoft.com/office/officeart/2005/8/layout/chevron1"/>
    <dgm:cxn modelId="{4291B59F-F5E2-4EE6-9F4A-9C3E3B3D3C3D}" srcId="{F221FFA9-3719-4828-A04B-7088D8D86167}" destId="{3CCDE8BC-85F2-4FBD-B787-47528D89571F}" srcOrd="1" destOrd="0" parTransId="{D09E04DB-F876-4A05-A37D-7D8D560270BA}" sibTransId="{98A20640-A90C-42B2-8894-E747793EEC85}"/>
    <dgm:cxn modelId="{44622EA7-3E41-4C72-BA9E-0CF332198863}" type="presOf" srcId="{4194994F-0A74-4D0D-BF31-FB9AD1166EBA}" destId="{E62F311C-44E9-4544-A5B2-265241A5360F}" srcOrd="0" destOrd="0" presId="urn:microsoft.com/office/officeart/2005/8/layout/chevron1"/>
    <dgm:cxn modelId="{0AC4D5A9-55DD-4B32-9F4C-1B714FA786C2}" srcId="{F221FFA9-3719-4828-A04B-7088D8D86167}" destId="{0494DDF6-2D8E-4596-AB02-8BE4CC9687FD}" srcOrd="0" destOrd="0" parTransId="{5B51EBBA-41C7-4EB7-B4B0-06CA4ACD4DDA}" sibTransId="{44A7C177-2912-42D0-873C-C22FDF4D3536}"/>
    <dgm:cxn modelId="{60642CE1-AA6A-43E3-9118-C8D676945FAE}" type="presOf" srcId="{3CCDE8BC-85F2-4FBD-B787-47528D89571F}" destId="{9B0AF350-3B8D-4F0C-8AA9-65CDE9A634BA}" srcOrd="0" destOrd="0" presId="urn:microsoft.com/office/officeart/2005/8/layout/chevron1"/>
    <dgm:cxn modelId="{313248E5-792B-459B-A0C9-B461E87C62D0}" srcId="{F221FFA9-3719-4828-A04B-7088D8D86167}" destId="{AA3E39CA-C54E-4C0B-9D2C-94E086673A43}" srcOrd="5" destOrd="0" parTransId="{B8862302-C038-490E-A1E1-4C0B9243C25B}" sibTransId="{31D8617C-C6EC-470D-B0B4-C231A6811298}"/>
    <dgm:cxn modelId="{DA96AB48-42D6-4078-AFED-DB9CA68D0A10}" type="presParOf" srcId="{B35BEE63-4F02-4C87-A075-90493CDA3E6B}" destId="{64E388FE-4363-4F67-BAD4-90540DF66571}" srcOrd="0" destOrd="0" presId="urn:microsoft.com/office/officeart/2005/8/layout/chevron1"/>
    <dgm:cxn modelId="{FDA45760-B606-4CA6-89D1-A69A468CFC99}" type="presParOf" srcId="{B35BEE63-4F02-4C87-A075-90493CDA3E6B}" destId="{0DF70FD8-084B-464F-85A5-63EA94EC6463}" srcOrd="1" destOrd="0" presId="urn:microsoft.com/office/officeart/2005/8/layout/chevron1"/>
    <dgm:cxn modelId="{3C9F989A-2C82-44ED-AE98-CFABCA5A916B}" type="presParOf" srcId="{B35BEE63-4F02-4C87-A075-90493CDA3E6B}" destId="{9B0AF350-3B8D-4F0C-8AA9-65CDE9A634BA}" srcOrd="2" destOrd="0" presId="urn:microsoft.com/office/officeart/2005/8/layout/chevron1"/>
    <dgm:cxn modelId="{9075FC1E-186E-422D-871F-EC8EEC124D71}" type="presParOf" srcId="{B35BEE63-4F02-4C87-A075-90493CDA3E6B}" destId="{BA62F415-4191-4BCB-996B-932F7A9E6C31}" srcOrd="3" destOrd="0" presId="urn:microsoft.com/office/officeart/2005/8/layout/chevron1"/>
    <dgm:cxn modelId="{7108AB74-BBB1-4072-A5BA-1D158BE0EBA2}" type="presParOf" srcId="{B35BEE63-4F02-4C87-A075-90493CDA3E6B}" destId="{E62F311C-44E9-4544-A5B2-265241A5360F}" srcOrd="4" destOrd="0" presId="urn:microsoft.com/office/officeart/2005/8/layout/chevron1"/>
    <dgm:cxn modelId="{279B6FB5-B3BC-4C11-A902-FA67E225F5E6}" type="presParOf" srcId="{B35BEE63-4F02-4C87-A075-90493CDA3E6B}" destId="{F1CB27FC-5FBC-4555-BF5A-8671A36CCB0B}" srcOrd="5" destOrd="0" presId="urn:microsoft.com/office/officeart/2005/8/layout/chevron1"/>
    <dgm:cxn modelId="{6A710C2E-0E50-400C-BCA6-2D196713631F}" type="presParOf" srcId="{B35BEE63-4F02-4C87-A075-90493CDA3E6B}" destId="{A4F5FEDA-6307-412D-A83A-983CA873237A}" srcOrd="6" destOrd="0" presId="urn:microsoft.com/office/officeart/2005/8/layout/chevron1"/>
    <dgm:cxn modelId="{9CAAB74C-400F-42E6-86F9-31F45948B2B8}" type="presParOf" srcId="{B35BEE63-4F02-4C87-A075-90493CDA3E6B}" destId="{8664D60B-B78D-493F-909C-546B6A911D08}" srcOrd="7" destOrd="0" presId="urn:microsoft.com/office/officeart/2005/8/layout/chevron1"/>
    <dgm:cxn modelId="{2B2BCE60-CCBB-443C-A6FB-5ADB6DA3B132}" type="presParOf" srcId="{B35BEE63-4F02-4C87-A075-90493CDA3E6B}" destId="{B6A58E0E-FB2B-4D4A-8706-8C3022197090}" srcOrd="8" destOrd="0" presId="urn:microsoft.com/office/officeart/2005/8/layout/chevron1"/>
    <dgm:cxn modelId="{B48F2DB4-D1AA-4A84-A1A7-835C9785A5FD}" type="presParOf" srcId="{B35BEE63-4F02-4C87-A075-90493CDA3E6B}" destId="{0D1EDB6E-CF58-42C0-BBF6-5BF73459C0DE}" srcOrd="9" destOrd="0" presId="urn:microsoft.com/office/officeart/2005/8/layout/chevron1"/>
    <dgm:cxn modelId="{164FF098-F672-4F33-A876-E6F1145CDF99}" type="presParOf" srcId="{B35BEE63-4F02-4C87-A075-90493CDA3E6B}" destId="{B71CA586-6BAF-4B6B-AFE8-B82F747CDE5B}" srcOrd="10"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FB239E-CE02-4A9B-9739-B5D6BA61C35E}">
      <dsp:nvSpPr>
        <dsp:cNvPr id="0" name=""/>
        <dsp:cNvSpPr/>
      </dsp:nvSpPr>
      <dsp:spPr>
        <a:xfrm>
          <a:off x="891641" y="396894"/>
          <a:ext cx="2639304" cy="2639304"/>
        </a:xfrm>
        <a:prstGeom prst="blockArc">
          <a:avLst>
            <a:gd name="adj1" fmla="val 11880000"/>
            <a:gd name="adj2" fmla="val 16200000"/>
            <a:gd name="adj3" fmla="val 464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1E9C33B-95FA-4C11-B350-09C4637B2791}">
      <dsp:nvSpPr>
        <dsp:cNvPr id="0" name=""/>
        <dsp:cNvSpPr/>
      </dsp:nvSpPr>
      <dsp:spPr>
        <a:xfrm>
          <a:off x="891641" y="396894"/>
          <a:ext cx="2639304" cy="2639304"/>
        </a:xfrm>
        <a:prstGeom prst="blockArc">
          <a:avLst>
            <a:gd name="adj1" fmla="val 7560000"/>
            <a:gd name="adj2" fmla="val 11880000"/>
            <a:gd name="adj3" fmla="val 464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12D7CFF-4957-44B0-9A92-33DA339703D7}">
      <dsp:nvSpPr>
        <dsp:cNvPr id="0" name=""/>
        <dsp:cNvSpPr/>
      </dsp:nvSpPr>
      <dsp:spPr>
        <a:xfrm>
          <a:off x="891641" y="396894"/>
          <a:ext cx="2639304" cy="2639304"/>
        </a:xfrm>
        <a:prstGeom prst="blockArc">
          <a:avLst>
            <a:gd name="adj1" fmla="val 3240000"/>
            <a:gd name="adj2" fmla="val 7560000"/>
            <a:gd name="adj3" fmla="val 464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9FF90C3-D3E6-4971-B934-8C52A5B9EDBE}">
      <dsp:nvSpPr>
        <dsp:cNvPr id="0" name=""/>
        <dsp:cNvSpPr/>
      </dsp:nvSpPr>
      <dsp:spPr>
        <a:xfrm>
          <a:off x="891641" y="396894"/>
          <a:ext cx="2639304" cy="2639304"/>
        </a:xfrm>
        <a:prstGeom prst="blockArc">
          <a:avLst>
            <a:gd name="adj1" fmla="val 20520000"/>
            <a:gd name="adj2" fmla="val 3240000"/>
            <a:gd name="adj3" fmla="val 464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BD98C02-28F8-4C4F-B152-43CAC7FA8B88}">
      <dsp:nvSpPr>
        <dsp:cNvPr id="0" name=""/>
        <dsp:cNvSpPr/>
      </dsp:nvSpPr>
      <dsp:spPr>
        <a:xfrm>
          <a:off x="891641" y="396894"/>
          <a:ext cx="2639304" cy="2639304"/>
        </a:xfrm>
        <a:prstGeom prst="blockArc">
          <a:avLst>
            <a:gd name="adj1" fmla="val 16200000"/>
            <a:gd name="adj2" fmla="val 20520000"/>
            <a:gd name="adj3" fmla="val 464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21223E6-E434-4528-956A-C4DE1DE154C1}">
      <dsp:nvSpPr>
        <dsp:cNvPr id="0" name=""/>
        <dsp:cNvSpPr/>
      </dsp:nvSpPr>
      <dsp:spPr>
        <a:xfrm>
          <a:off x="1603404" y="1117628"/>
          <a:ext cx="1215779" cy="1215779"/>
        </a:xfrm>
        <a:prstGeom prst="ellipse">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s-MX" sz="1300" kern="1200" dirty="0"/>
            <a:t>Comunidad de aprendizaje</a:t>
          </a:r>
        </a:p>
      </dsp:txBody>
      <dsp:txXfrm>
        <a:off x="1781451" y="1295675"/>
        <a:ext cx="859685" cy="859685"/>
      </dsp:txXfrm>
    </dsp:sp>
    <dsp:sp modelId="{2EC137AF-827A-44E4-B493-728A71128746}">
      <dsp:nvSpPr>
        <dsp:cNvPr id="0" name=""/>
        <dsp:cNvSpPr/>
      </dsp:nvSpPr>
      <dsp:spPr>
        <a:xfrm>
          <a:off x="1785771" y="2009"/>
          <a:ext cx="851045" cy="851045"/>
        </a:xfrm>
        <a:prstGeom prst="ellipse">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s-MX" sz="800" kern="1200" dirty="0"/>
            <a:t>Tiempo y espacio</a:t>
          </a:r>
        </a:p>
      </dsp:txBody>
      <dsp:txXfrm>
        <a:off x="1910404" y="126642"/>
        <a:ext cx="601779" cy="601779"/>
      </dsp:txXfrm>
    </dsp:sp>
    <dsp:sp modelId="{48DD603F-F588-4901-B444-B82014DD1FA3}">
      <dsp:nvSpPr>
        <dsp:cNvPr id="0" name=""/>
        <dsp:cNvSpPr/>
      </dsp:nvSpPr>
      <dsp:spPr>
        <a:xfrm>
          <a:off x="3011696" y="892696"/>
          <a:ext cx="851045" cy="851045"/>
        </a:xfrm>
        <a:prstGeom prst="ellipse">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s-MX" sz="800" kern="1200" dirty="0"/>
            <a:t>Toma de acuerdos y comunicación</a:t>
          </a:r>
        </a:p>
      </dsp:txBody>
      <dsp:txXfrm>
        <a:off x="3136329" y="1017329"/>
        <a:ext cx="601779" cy="601779"/>
      </dsp:txXfrm>
    </dsp:sp>
    <dsp:sp modelId="{20483493-47F4-4D6C-816C-BB5203610201}">
      <dsp:nvSpPr>
        <dsp:cNvPr id="0" name=""/>
        <dsp:cNvSpPr/>
      </dsp:nvSpPr>
      <dsp:spPr>
        <a:xfrm>
          <a:off x="2543434" y="2333858"/>
          <a:ext cx="851045" cy="851045"/>
        </a:xfrm>
        <a:prstGeom prst="ellipse">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s-MX" sz="800" kern="1200" dirty="0"/>
            <a:t>Participación y compromiso</a:t>
          </a:r>
        </a:p>
      </dsp:txBody>
      <dsp:txXfrm>
        <a:off x="2668067" y="2458491"/>
        <a:ext cx="601779" cy="601779"/>
      </dsp:txXfrm>
    </dsp:sp>
    <dsp:sp modelId="{32EDCAB1-B25A-42F2-8A45-CFE7B55C831B}">
      <dsp:nvSpPr>
        <dsp:cNvPr id="0" name=""/>
        <dsp:cNvSpPr/>
      </dsp:nvSpPr>
      <dsp:spPr>
        <a:xfrm>
          <a:off x="1028107" y="2333858"/>
          <a:ext cx="851045" cy="851045"/>
        </a:xfrm>
        <a:prstGeom prst="ellipse">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s-MX" sz="800" kern="1200" dirty="0"/>
            <a:t>Confianza, dedicación e involucramiento</a:t>
          </a:r>
        </a:p>
      </dsp:txBody>
      <dsp:txXfrm>
        <a:off x="1152740" y="2458491"/>
        <a:ext cx="601779" cy="601779"/>
      </dsp:txXfrm>
    </dsp:sp>
    <dsp:sp modelId="{5F0DE87A-9DA9-478D-80E2-3F1D23083BC4}">
      <dsp:nvSpPr>
        <dsp:cNvPr id="0" name=""/>
        <dsp:cNvSpPr/>
      </dsp:nvSpPr>
      <dsp:spPr>
        <a:xfrm>
          <a:off x="559845" y="892696"/>
          <a:ext cx="851045" cy="851045"/>
        </a:xfrm>
        <a:prstGeom prst="ellipse">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s-MX" sz="800" kern="1200" dirty="0"/>
            <a:t>Comprender, organizar y colaborar </a:t>
          </a:r>
        </a:p>
      </dsp:txBody>
      <dsp:txXfrm>
        <a:off x="684478" y="1017329"/>
        <a:ext cx="601779" cy="6017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EB6280-3073-46A3-A8EC-71ACF7B4C468}">
      <dsp:nvSpPr>
        <dsp:cNvPr id="0" name=""/>
        <dsp:cNvSpPr/>
      </dsp:nvSpPr>
      <dsp:spPr>
        <a:xfrm>
          <a:off x="569931" y="0"/>
          <a:ext cx="6459219" cy="351034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9D8A63B-4834-4FC7-90C9-DABD49093E50}">
      <dsp:nvSpPr>
        <dsp:cNvPr id="0" name=""/>
        <dsp:cNvSpPr/>
      </dsp:nvSpPr>
      <dsp:spPr>
        <a:xfrm>
          <a:off x="3339" y="1053102"/>
          <a:ext cx="1460077" cy="1404137"/>
        </a:xfrm>
        <a:prstGeom prst="roundRect">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MX" sz="1200" kern="1200" dirty="0"/>
            <a:t>Taller intensivo “</a:t>
          </a:r>
          <a:r>
            <a:rPr lang="es-MX" sz="1200" b="1" kern="1200" dirty="0"/>
            <a:t>Ser y hacer en comunidad de aprendizaje</a:t>
          </a:r>
          <a:r>
            <a:rPr lang="es-MX" sz="1200" kern="1200" dirty="0"/>
            <a:t>”</a:t>
          </a:r>
        </a:p>
        <a:p>
          <a:pPr marL="0" lvl="0" indent="0" algn="ctr" defTabSz="533400">
            <a:lnSpc>
              <a:spcPct val="90000"/>
            </a:lnSpc>
            <a:spcBef>
              <a:spcPct val="0"/>
            </a:spcBef>
            <a:spcAft>
              <a:spcPct val="35000"/>
            </a:spcAft>
            <a:buNone/>
          </a:pPr>
          <a:r>
            <a:rPr lang="es-MX" sz="1200" kern="1200" dirty="0"/>
            <a:t>(enero)</a:t>
          </a:r>
        </a:p>
      </dsp:txBody>
      <dsp:txXfrm>
        <a:off x="71883" y="1121646"/>
        <a:ext cx="1322989" cy="1267049"/>
      </dsp:txXfrm>
    </dsp:sp>
    <dsp:sp modelId="{809FE945-1C81-49C4-9690-BD742A203C23}">
      <dsp:nvSpPr>
        <dsp:cNvPr id="0" name=""/>
        <dsp:cNvSpPr/>
      </dsp:nvSpPr>
      <dsp:spPr>
        <a:xfrm>
          <a:off x="1536420" y="1053102"/>
          <a:ext cx="1460077" cy="1404137"/>
        </a:xfrm>
        <a:prstGeom prst="roundRect">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MX" sz="1200" kern="1200" dirty="0">
              <a:solidFill>
                <a:schemeClr val="bg1"/>
              </a:solidFill>
            </a:rPr>
            <a:t>Taller intensivo “</a:t>
          </a:r>
          <a:r>
            <a:rPr lang="es-MX" sz="1200" b="1" kern="1200" dirty="0">
              <a:solidFill>
                <a:schemeClr val="bg1"/>
              </a:solidFill>
            </a:rPr>
            <a:t>Estar siendo en comunidad de aprendizaje</a:t>
          </a:r>
          <a:r>
            <a:rPr lang="es-MX" sz="1200" kern="1200" dirty="0">
              <a:solidFill>
                <a:schemeClr val="bg1"/>
              </a:solidFill>
            </a:rPr>
            <a:t>”</a:t>
          </a:r>
        </a:p>
        <a:p>
          <a:pPr marL="0" lvl="0" indent="0" algn="ctr" defTabSz="533400">
            <a:lnSpc>
              <a:spcPct val="90000"/>
            </a:lnSpc>
            <a:spcBef>
              <a:spcPct val="0"/>
            </a:spcBef>
            <a:spcAft>
              <a:spcPct val="35000"/>
            </a:spcAft>
            <a:buNone/>
          </a:pPr>
          <a:r>
            <a:rPr lang="es-MX" sz="1200" kern="1200" dirty="0">
              <a:solidFill>
                <a:schemeClr val="bg1"/>
              </a:solidFill>
            </a:rPr>
            <a:t>(julio)</a:t>
          </a:r>
        </a:p>
      </dsp:txBody>
      <dsp:txXfrm>
        <a:off x="1604964" y="1121646"/>
        <a:ext cx="1322989" cy="1267049"/>
      </dsp:txXfrm>
    </dsp:sp>
    <dsp:sp modelId="{230D7825-6D27-46F8-95BA-01182056AA62}">
      <dsp:nvSpPr>
        <dsp:cNvPr id="0" name=""/>
        <dsp:cNvSpPr/>
      </dsp:nvSpPr>
      <dsp:spPr>
        <a:xfrm>
          <a:off x="3069502" y="1053102"/>
          <a:ext cx="1460077" cy="1404137"/>
        </a:xfrm>
        <a:prstGeom prst="roundRect">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MX" sz="1200" kern="1200" dirty="0"/>
            <a:t>Continuar movilizando capacidades y procesos.</a:t>
          </a:r>
        </a:p>
      </dsp:txBody>
      <dsp:txXfrm>
        <a:off x="3138046" y="1121646"/>
        <a:ext cx="1322989" cy="1267049"/>
      </dsp:txXfrm>
    </dsp:sp>
    <dsp:sp modelId="{E264B3F2-5A7D-4C46-AA67-69274873B6D7}">
      <dsp:nvSpPr>
        <dsp:cNvPr id="0" name=""/>
        <dsp:cNvSpPr/>
      </dsp:nvSpPr>
      <dsp:spPr>
        <a:xfrm>
          <a:off x="4602583" y="1053102"/>
          <a:ext cx="1460077" cy="1404137"/>
        </a:xfrm>
        <a:prstGeom prst="roundRect">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MX" sz="1200" kern="1200" dirty="0"/>
            <a:t>Promoviendo la reflexión y el diálogo con experiencias  intencionadas didáctica y pedagógicamente.</a:t>
          </a:r>
        </a:p>
      </dsp:txBody>
      <dsp:txXfrm>
        <a:off x="4671127" y="1121646"/>
        <a:ext cx="1322989" cy="1267049"/>
      </dsp:txXfrm>
    </dsp:sp>
    <dsp:sp modelId="{A0799E90-6CCD-428B-B1B5-E351768811B9}">
      <dsp:nvSpPr>
        <dsp:cNvPr id="0" name=""/>
        <dsp:cNvSpPr/>
      </dsp:nvSpPr>
      <dsp:spPr>
        <a:xfrm>
          <a:off x="6139004" y="1053102"/>
          <a:ext cx="1460077" cy="1404137"/>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MX" sz="1200" kern="1200" dirty="0"/>
            <a:t>Enfoque humanista, crítico y situado, favorecer el desarrollo profesional.</a:t>
          </a:r>
        </a:p>
      </dsp:txBody>
      <dsp:txXfrm>
        <a:off x="6207548" y="1121646"/>
        <a:ext cx="1322989" cy="12670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E388FE-4363-4F67-BAD4-90540DF66571}">
      <dsp:nvSpPr>
        <dsp:cNvPr id="0" name=""/>
        <dsp:cNvSpPr/>
      </dsp:nvSpPr>
      <dsp:spPr>
        <a:xfrm>
          <a:off x="5381" y="812607"/>
          <a:ext cx="2002062" cy="80082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es-MX" sz="1100" kern="1200" dirty="0"/>
            <a:t>Comunidades de aprendizaje</a:t>
          </a:r>
        </a:p>
      </dsp:txBody>
      <dsp:txXfrm>
        <a:off x="405793" y="812607"/>
        <a:ext cx="1201238" cy="800824"/>
      </dsp:txXfrm>
    </dsp:sp>
    <dsp:sp modelId="{9B0AF350-3B8D-4F0C-8AA9-65CDE9A634BA}">
      <dsp:nvSpPr>
        <dsp:cNvPr id="0" name=""/>
        <dsp:cNvSpPr/>
      </dsp:nvSpPr>
      <dsp:spPr>
        <a:xfrm>
          <a:off x="1807237" y="812607"/>
          <a:ext cx="2002062" cy="80082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es-MX" sz="1100" kern="1200" dirty="0"/>
            <a:t>conceptualización</a:t>
          </a:r>
        </a:p>
      </dsp:txBody>
      <dsp:txXfrm>
        <a:off x="2207649" y="812607"/>
        <a:ext cx="1201238" cy="800824"/>
      </dsp:txXfrm>
    </dsp:sp>
    <dsp:sp modelId="{E62F311C-44E9-4544-A5B2-265241A5360F}">
      <dsp:nvSpPr>
        <dsp:cNvPr id="0" name=""/>
        <dsp:cNvSpPr/>
      </dsp:nvSpPr>
      <dsp:spPr>
        <a:xfrm>
          <a:off x="3609093" y="812607"/>
          <a:ext cx="2002062" cy="80082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es-MX" sz="1100" kern="1200" dirty="0"/>
            <a:t>Estrategias para su consolidación y seguimiento.</a:t>
          </a:r>
        </a:p>
      </dsp:txBody>
      <dsp:txXfrm>
        <a:off x="4009505" y="812607"/>
        <a:ext cx="1201238" cy="800824"/>
      </dsp:txXfrm>
    </dsp:sp>
    <dsp:sp modelId="{A4F5FEDA-6307-412D-A83A-983CA873237A}">
      <dsp:nvSpPr>
        <dsp:cNvPr id="0" name=""/>
        <dsp:cNvSpPr/>
      </dsp:nvSpPr>
      <dsp:spPr>
        <a:xfrm>
          <a:off x="5410949" y="812607"/>
          <a:ext cx="2002062" cy="80082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es-MX" sz="1100" kern="1200" dirty="0"/>
            <a:t>Proceso de transformación social y cultural.</a:t>
          </a:r>
        </a:p>
      </dsp:txBody>
      <dsp:txXfrm>
        <a:off x="5811361" y="812607"/>
        <a:ext cx="1201238" cy="800824"/>
      </dsp:txXfrm>
    </dsp:sp>
    <dsp:sp modelId="{B6A58E0E-FB2B-4D4A-8706-8C3022197090}">
      <dsp:nvSpPr>
        <dsp:cNvPr id="0" name=""/>
        <dsp:cNvSpPr/>
      </dsp:nvSpPr>
      <dsp:spPr>
        <a:xfrm>
          <a:off x="7212805" y="812607"/>
          <a:ext cx="2002062" cy="80082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es-MX" sz="1100" kern="1200" dirty="0"/>
            <a:t>Involucramiento, participación, diálogo, compromiso y disposición.</a:t>
          </a:r>
        </a:p>
      </dsp:txBody>
      <dsp:txXfrm>
        <a:off x="7613217" y="812607"/>
        <a:ext cx="1201238" cy="800824"/>
      </dsp:txXfrm>
    </dsp:sp>
    <dsp:sp modelId="{B71CA586-6BAF-4B6B-AFE8-B82F747CDE5B}">
      <dsp:nvSpPr>
        <dsp:cNvPr id="0" name=""/>
        <dsp:cNvSpPr/>
      </dsp:nvSpPr>
      <dsp:spPr>
        <a:xfrm>
          <a:off x="9014661" y="812607"/>
          <a:ext cx="2002062" cy="80082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es-MX" sz="1100" kern="1200" dirty="0"/>
            <a:t>Cuestionar y reconstruir su práctica. </a:t>
          </a:r>
        </a:p>
      </dsp:txBody>
      <dsp:txXfrm>
        <a:off x="9415073" y="812607"/>
        <a:ext cx="1201238" cy="800824"/>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A1AF4B-4B60-4C6E-A317-15858CBECE7D}"/>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FB91921E-BB6A-44CE-B24D-E74134F485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4EC6837C-0DDE-45A4-8450-011C2BFCA7B3}"/>
              </a:ext>
            </a:extLst>
          </p:cNvPr>
          <p:cNvSpPr>
            <a:spLocks noGrp="1"/>
          </p:cNvSpPr>
          <p:nvPr>
            <p:ph type="dt" sz="half" idx="10"/>
          </p:nvPr>
        </p:nvSpPr>
        <p:spPr/>
        <p:txBody>
          <a:bodyPr/>
          <a:lstStyle/>
          <a:p>
            <a:fld id="{CA00FBA2-8178-4B0E-AA57-1E1F8834A5EF}" type="datetimeFigureOut">
              <a:rPr lang="es-MX" smtClean="0"/>
              <a:t>12/07/2026</a:t>
            </a:fld>
            <a:endParaRPr lang="es-MX"/>
          </a:p>
        </p:txBody>
      </p:sp>
      <p:sp>
        <p:nvSpPr>
          <p:cNvPr id="5" name="Marcador de pie de página 4">
            <a:extLst>
              <a:ext uri="{FF2B5EF4-FFF2-40B4-BE49-F238E27FC236}">
                <a16:creationId xmlns:a16="http://schemas.microsoft.com/office/drawing/2014/main" id="{827069DB-D704-4E62-BFD3-10F8CA7AB3F7}"/>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B8A25BC7-4690-4E61-A3EB-9D8ABCF7312E}"/>
              </a:ext>
            </a:extLst>
          </p:cNvPr>
          <p:cNvSpPr>
            <a:spLocks noGrp="1"/>
          </p:cNvSpPr>
          <p:nvPr>
            <p:ph type="sldNum" sz="quarter" idx="12"/>
          </p:nvPr>
        </p:nvSpPr>
        <p:spPr/>
        <p:txBody>
          <a:bodyPr/>
          <a:lstStyle/>
          <a:p>
            <a:fld id="{D791C608-D698-4206-B615-D6D49C58810B}" type="slidenum">
              <a:rPr lang="es-MX" smtClean="0"/>
              <a:t>‹Nº›</a:t>
            </a:fld>
            <a:endParaRPr lang="es-MX"/>
          </a:p>
        </p:txBody>
      </p:sp>
    </p:spTree>
    <p:extLst>
      <p:ext uri="{BB962C8B-B14F-4D97-AF65-F5344CB8AC3E}">
        <p14:creationId xmlns:p14="http://schemas.microsoft.com/office/powerpoint/2010/main" val="12700260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C44C4E-E533-45CE-8E4F-3C1D175FA113}"/>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39FF9BD6-4253-4002-B17A-874B9EC69A09}"/>
              </a:ext>
            </a:extLst>
          </p:cNvPr>
          <p:cNvSpPr>
            <a:spLocks noGrp="1"/>
          </p:cNvSpPr>
          <p:nvPr>
            <p:ph type="body" orient="vert" idx="1"/>
          </p:nvPr>
        </p:nvSpPr>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2A238418-9AC4-4801-AD5E-2AEC93584BC1}"/>
              </a:ext>
            </a:extLst>
          </p:cNvPr>
          <p:cNvSpPr>
            <a:spLocks noGrp="1"/>
          </p:cNvSpPr>
          <p:nvPr>
            <p:ph type="dt" sz="half" idx="10"/>
          </p:nvPr>
        </p:nvSpPr>
        <p:spPr/>
        <p:txBody>
          <a:bodyPr/>
          <a:lstStyle/>
          <a:p>
            <a:fld id="{CA00FBA2-8178-4B0E-AA57-1E1F8834A5EF}" type="datetimeFigureOut">
              <a:rPr lang="es-MX" smtClean="0"/>
              <a:t>12/07/2026</a:t>
            </a:fld>
            <a:endParaRPr lang="es-MX"/>
          </a:p>
        </p:txBody>
      </p:sp>
      <p:sp>
        <p:nvSpPr>
          <p:cNvPr id="5" name="Marcador de pie de página 4">
            <a:extLst>
              <a:ext uri="{FF2B5EF4-FFF2-40B4-BE49-F238E27FC236}">
                <a16:creationId xmlns:a16="http://schemas.microsoft.com/office/drawing/2014/main" id="{87AFA447-71DC-403F-BFAB-0BBFEF1E00D0}"/>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C41CC20C-6AAB-4D75-A044-6DAAA2E6BF4A}"/>
              </a:ext>
            </a:extLst>
          </p:cNvPr>
          <p:cNvSpPr>
            <a:spLocks noGrp="1"/>
          </p:cNvSpPr>
          <p:nvPr>
            <p:ph type="sldNum" sz="quarter" idx="12"/>
          </p:nvPr>
        </p:nvSpPr>
        <p:spPr/>
        <p:txBody>
          <a:bodyPr/>
          <a:lstStyle/>
          <a:p>
            <a:fld id="{D791C608-D698-4206-B615-D6D49C58810B}" type="slidenum">
              <a:rPr lang="es-MX" smtClean="0"/>
              <a:t>‹Nº›</a:t>
            </a:fld>
            <a:endParaRPr lang="es-MX"/>
          </a:p>
        </p:txBody>
      </p:sp>
    </p:spTree>
    <p:extLst>
      <p:ext uri="{BB962C8B-B14F-4D97-AF65-F5344CB8AC3E}">
        <p14:creationId xmlns:p14="http://schemas.microsoft.com/office/powerpoint/2010/main" val="438786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1809E74-FA78-40E1-BC5F-8E0499CCD142}"/>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12779916-2D7C-4F1D-8EA4-F34AD3666023}"/>
              </a:ext>
            </a:extLst>
          </p:cNvPr>
          <p:cNvSpPr>
            <a:spLocks noGrp="1"/>
          </p:cNvSpPr>
          <p:nvPr>
            <p:ph type="body" orient="vert" idx="1"/>
          </p:nvPr>
        </p:nvSpPr>
        <p:spPr>
          <a:xfrm>
            <a:off x="838200" y="365125"/>
            <a:ext cx="7734300" cy="5811838"/>
          </a:xfrm>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2AADF97C-D655-4838-B70F-E5AE25A553AD}"/>
              </a:ext>
            </a:extLst>
          </p:cNvPr>
          <p:cNvSpPr>
            <a:spLocks noGrp="1"/>
          </p:cNvSpPr>
          <p:nvPr>
            <p:ph type="dt" sz="half" idx="10"/>
          </p:nvPr>
        </p:nvSpPr>
        <p:spPr/>
        <p:txBody>
          <a:bodyPr/>
          <a:lstStyle/>
          <a:p>
            <a:fld id="{CA00FBA2-8178-4B0E-AA57-1E1F8834A5EF}" type="datetimeFigureOut">
              <a:rPr lang="es-MX" smtClean="0"/>
              <a:t>12/07/2026</a:t>
            </a:fld>
            <a:endParaRPr lang="es-MX"/>
          </a:p>
        </p:txBody>
      </p:sp>
      <p:sp>
        <p:nvSpPr>
          <p:cNvPr id="5" name="Marcador de pie de página 4">
            <a:extLst>
              <a:ext uri="{FF2B5EF4-FFF2-40B4-BE49-F238E27FC236}">
                <a16:creationId xmlns:a16="http://schemas.microsoft.com/office/drawing/2014/main" id="{D52520D7-CB77-4BAA-89A6-05A8015B2ED1}"/>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72F0678F-CA6C-4B37-A99D-F63D413EA812}"/>
              </a:ext>
            </a:extLst>
          </p:cNvPr>
          <p:cNvSpPr>
            <a:spLocks noGrp="1"/>
          </p:cNvSpPr>
          <p:nvPr>
            <p:ph type="sldNum" sz="quarter" idx="12"/>
          </p:nvPr>
        </p:nvSpPr>
        <p:spPr/>
        <p:txBody>
          <a:bodyPr/>
          <a:lstStyle/>
          <a:p>
            <a:fld id="{D791C608-D698-4206-B615-D6D49C58810B}" type="slidenum">
              <a:rPr lang="es-MX" smtClean="0"/>
              <a:t>‹Nº›</a:t>
            </a:fld>
            <a:endParaRPr lang="es-MX"/>
          </a:p>
        </p:txBody>
      </p:sp>
    </p:spTree>
    <p:extLst>
      <p:ext uri="{BB962C8B-B14F-4D97-AF65-F5344CB8AC3E}">
        <p14:creationId xmlns:p14="http://schemas.microsoft.com/office/powerpoint/2010/main" val="892384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BB4F795-334E-428D-ABCB-F74BFA369BEB}"/>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8B8588B3-27B2-42D3-8FD5-0B6F114557D3}"/>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ED5247C3-02E1-400F-BB9F-024C38E97B8F}"/>
              </a:ext>
            </a:extLst>
          </p:cNvPr>
          <p:cNvSpPr>
            <a:spLocks noGrp="1"/>
          </p:cNvSpPr>
          <p:nvPr>
            <p:ph type="dt" sz="half" idx="10"/>
          </p:nvPr>
        </p:nvSpPr>
        <p:spPr/>
        <p:txBody>
          <a:bodyPr/>
          <a:lstStyle/>
          <a:p>
            <a:fld id="{CA00FBA2-8178-4B0E-AA57-1E1F8834A5EF}" type="datetimeFigureOut">
              <a:rPr lang="es-MX" smtClean="0"/>
              <a:t>12/07/2026</a:t>
            </a:fld>
            <a:endParaRPr lang="es-MX"/>
          </a:p>
        </p:txBody>
      </p:sp>
      <p:sp>
        <p:nvSpPr>
          <p:cNvPr id="5" name="Marcador de pie de página 4">
            <a:extLst>
              <a:ext uri="{FF2B5EF4-FFF2-40B4-BE49-F238E27FC236}">
                <a16:creationId xmlns:a16="http://schemas.microsoft.com/office/drawing/2014/main" id="{2CE23661-5EB8-4BF2-B047-56D529BB7C51}"/>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E8BF9AC6-4BB4-41AE-8B82-987C703A24E6}"/>
              </a:ext>
            </a:extLst>
          </p:cNvPr>
          <p:cNvSpPr>
            <a:spLocks noGrp="1"/>
          </p:cNvSpPr>
          <p:nvPr>
            <p:ph type="sldNum" sz="quarter" idx="12"/>
          </p:nvPr>
        </p:nvSpPr>
        <p:spPr/>
        <p:txBody>
          <a:bodyPr/>
          <a:lstStyle/>
          <a:p>
            <a:fld id="{D791C608-D698-4206-B615-D6D49C58810B}" type="slidenum">
              <a:rPr lang="es-MX" smtClean="0"/>
              <a:t>‹Nº›</a:t>
            </a:fld>
            <a:endParaRPr lang="es-MX"/>
          </a:p>
        </p:txBody>
      </p:sp>
    </p:spTree>
    <p:extLst>
      <p:ext uri="{BB962C8B-B14F-4D97-AF65-F5344CB8AC3E}">
        <p14:creationId xmlns:p14="http://schemas.microsoft.com/office/powerpoint/2010/main" val="1208971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A149D5-CB42-4C47-B7BC-61A7FA375E2B}"/>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60578BFD-16E9-4FCD-BF48-DB82C398E15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los estilos de texto del patrón</a:t>
            </a:r>
          </a:p>
        </p:txBody>
      </p:sp>
      <p:sp>
        <p:nvSpPr>
          <p:cNvPr id="4" name="Marcador de fecha 3">
            <a:extLst>
              <a:ext uri="{FF2B5EF4-FFF2-40B4-BE49-F238E27FC236}">
                <a16:creationId xmlns:a16="http://schemas.microsoft.com/office/drawing/2014/main" id="{7BB528EB-AA77-4DC7-BE7A-40CF10314D92}"/>
              </a:ext>
            </a:extLst>
          </p:cNvPr>
          <p:cNvSpPr>
            <a:spLocks noGrp="1"/>
          </p:cNvSpPr>
          <p:nvPr>
            <p:ph type="dt" sz="half" idx="10"/>
          </p:nvPr>
        </p:nvSpPr>
        <p:spPr/>
        <p:txBody>
          <a:bodyPr/>
          <a:lstStyle/>
          <a:p>
            <a:fld id="{CA00FBA2-8178-4B0E-AA57-1E1F8834A5EF}" type="datetimeFigureOut">
              <a:rPr lang="es-MX" smtClean="0"/>
              <a:t>12/07/2026</a:t>
            </a:fld>
            <a:endParaRPr lang="es-MX"/>
          </a:p>
        </p:txBody>
      </p:sp>
      <p:sp>
        <p:nvSpPr>
          <p:cNvPr id="5" name="Marcador de pie de página 4">
            <a:extLst>
              <a:ext uri="{FF2B5EF4-FFF2-40B4-BE49-F238E27FC236}">
                <a16:creationId xmlns:a16="http://schemas.microsoft.com/office/drawing/2014/main" id="{E68472F8-9EB9-4FE6-98E1-4661BEC780FC}"/>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A383F85C-3C86-40F5-9541-3DA6DC1077A9}"/>
              </a:ext>
            </a:extLst>
          </p:cNvPr>
          <p:cNvSpPr>
            <a:spLocks noGrp="1"/>
          </p:cNvSpPr>
          <p:nvPr>
            <p:ph type="sldNum" sz="quarter" idx="12"/>
          </p:nvPr>
        </p:nvSpPr>
        <p:spPr/>
        <p:txBody>
          <a:bodyPr/>
          <a:lstStyle/>
          <a:p>
            <a:fld id="{D791C608-D698-4206-B615-D6D49C58810B}" type="slidenum">
              <a:rPr lang="es-MX" smtClean="0"/>
              <a:t>‹Nº›</a:t>
            </a:fld>
            <a:endParaRPr lang="es-MX"/>
          </a:p>
        </p:txBody>
      </p:sp>
    </p:spTree>
    <p:extLst>
      <p:ext uri="{BB962C8B-B14F-4D97-AF65-F5344CB8AC3E}">
        <p14:creationId xmlns:p14="http://schemas.microsoft.com/office/powerpoint/2010/main" val="2355174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A9C4D3D-FA94-4B11-8A2F-F9508A00EEA9}"/>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44413549-B61B-4DBE-B4BA-D0E80CE5A7AE}"/>
              </a:ext>
            </a:extLst>
          </p:cNvPr>
          <p:cNvSpPr>
            <a:spLocks noGrp="1"/>
          </p:cNvSpPr>
          <p:nvPr>
            <p:ph sz="half" idx="1"/>
          </p:nvPr>
        </p:nvSpPr>
        <p:spPr>
          <a:xfrm>
            <a:off x="838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41C1E8D7-2B1D-4AAC-BCE0-7E2F2179AA38}"/>
              </a:ext>
            </a:extLst>
          </p:cNvPr>
          <p:cNvSpPr>
            <a:spLocks noGrp="1"/>
          </p:cNvSpPr>
          <p:nvPr>
            <p:ph sz="half" idx="2"/>
          </p:nvPr>
        </p:nvSpPr>
        <p:spPr>
          <a:xfrm>
            <a:off x="6172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3F337158-8339-4FD6-B4B3-46BB0A0AEBBA}"/>
              </a:ext>
            </a:extLst>
          </p:cNvPr>
          <p:cNvSpPr>
            <a:spLocks noGrp="1"/>
          </p:cNvSpPr>
          <p:nvPr>
            <p:ph type="dt" sz="half" idx="10"/>
          </p:nvPr>
        </p:nvSpPr>
        <p:spPr/>
        <p:txBody>
          <a:bodyPr/>
          <a:lstStyle/>
          <a:p>
            <a:fld id="{CA00FBA2-8178-4B0E-AA57-1E1F8834A5EF}" type="datetimeFigureOut">
              <a:rPr lang="es-MX" smtClean="0"/>
              <a:t>12/07/2026</a:t>
            </a:fld>
            <a:endParaRPr lang="es-MX"/>
          </a:p>
        </p:txBody>
      </p:sp>
      <p:sp>
        <p:nvSpPr>
          <p:cNvPr id="6" name="Marcador de pie de página 5">
            <a:extLst>
              <a:ext uri="{FF2B5EF4-FFF2-40B4-BE49-F238E27FC236}">
                <a16:creationId xmlns:a16="http://schemas.microsoft.com/office/drawing/2014/main" id="{9EC3E890-96C1-42D4-BA94-11B554F5B48E}"/>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75F6608E-E015-42C8-8F4D-1A7CAA54112B}"/>
              </a:ext>
            </a:extLst>
          </p:cNvPr>
          <p:cNvSpPr>
            <a:spLocks noGrp="1"/>
          </p:cNvSpPr>
          <p:nvPr>
            <p:ph type="sldNum" sz="quarter" idx="12"/>
          </p:nvPr>
        </p:nvSpPr>
        <p:spPr/>
        <p:txBody>
          <a:bodyPr/>
          <a:lstStyle/>
          <a:p>
            <a:fld id="{D791C608-D698-4206-B615-D6D49C58810B}" type="slidenum">
              <a:rPr lang="es-MX" smtClean="0"/>
              <a:t>‹Nº›</a:t>
            </a:fld>
            <a:endParaRPr lang="es-MX"/>
          </a:p>
        </p:txBody>
      </p:sp>
    </p:spTree>
    <p:extLst>
      <p:ext uri="{BB962C8B-B14F-4D97-AF65-F5344CB8AC3E}">
        <p14:creationId xmlns:p14="http://schemas.microsoft.com/office/powerpoint/2010/main" val="4865479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778F979-2AC0-414C-A102-AC06590B4EF3}"/>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265C7248-AEF5-4F06-9953-9F75149819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4" name="Marcador de contenido 3">
            <a:extLst>
              <a:ext uri="{FF2B5EF4-FFF2-40B4-BE49-F238E27FC236}">
                <a16:creationId xmlns:a16="http://schemas.microsoft.com/office/drawing/2014/main" id="{1D0978F2-4B8E-43DC-9B4D-AFCEFD14C45A}"/>
              </a:ext>
            </a:extLst>
          </p:cNvPr>
          <p:cNvSpPr>
            <a:spLocks noGrp="1"/>
          </p:cNvSpPr>
          <p:nvPr>
            <p:ph sz="half" idx="2"/>
          </p:nvPr>
        </p:nvSpPr>
        <p:spPr>
          <a:xfrm>
            <a:off x="839788" y="2505075"/>
            <a:ext cx="5157787"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17102082-AE18-41DF-A3DB-D6D5D86522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6" name="Marcador de contenido 5">
            <a:extLst>
              <a:ext uri="{FF2B5EF4-FFF2-40B4-BE49-F238E27FC236}">
                <a16:creationId xmlns:a16="http://schemas.microsoft.com/office/drawing/2014/main" id="{EEAD2A4B-9AA9-4403-AA2C-E3422E9332B0}"/>
              </a:ext>
            </a:extLst>
          </p:cNvPr>
          <p:cNvSpPr>
            <a:spLocks noGrp="1"/>
          </p:cNvSpPr>
          <p:nvPr>
            <p:ph sz="quarter" idx="4"/>
          </p:nvPr>
        </p:nvSpPr>
        <p:spPr>
          <a:xfrm>
            <a:off x="6172200" y="2505075"/>
            <a:ext cx="5183188"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C06A4294-C64C-466C-ABA4-D3352F3855C8}"/>
              </a:ext>
            </a:extLst>
          </p:cNvPr>
          <p:cNvSpPr>
            <a:spLocks noGrp="1"/>
          </p:cNvSpPr>
          <p:nvPr>
            <p:ph type="dt" sz="half" idx="10"/>
          </p:nvPr>
        </p:nvSpPr>
        <p:spPr/>
        <p:txBody>
          <a:bodyPr/>
          <a:lstStyle/>
          <a:p>
            <a:fld id="{CA00FBA2-8178-4B0E-AA57-1E1F8834A5EF}" type="datetimeFigureOut">
              <a:rPr lang="es-MX" smtClean="0"/>
              <a:t>12/07/2026</a:t>
            </a:fld>
            <a:endParaRPr lang="es-MX"/>
          </a:p>
        </p:txBody>
      </p:sp>
      <p:sp>
        <p:nvSpPr>
          <p:cNvPr id="8" name="Marcador de pie de página 7">
            <a:extLst>
              <a:ext uri="{FF2B5EF4-FFF2-40B4-BE49-F238E27FC236}">
                <a16:creationId xmlns:a16="http://schemas.microsoft.com/office/drawing/2014/main" id="{EDDDA1B3-65F3-4934-94C1-E955BDA294BE}"/>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E59BD60A-E1AA-4483-B9F9-46135E77FDAE}"/>
              </a:ext>
            </a:extLst>
          </p:cNvPr>
          <p:cNvSpPr>
            <a:spLocks noGrp="1"/>
          </p:cNvSpPr>
          <p:nvPr>
            <p:ph type="sldNum" sz="quarter" idx="12"/>
          </p:nvPr>
        </p:nvSpPr>
        <p:spPr/>
        <p:txBody>
          <a:bodyPr/>
          <a:lstStyle/>
          <a:p>
            <a:fld id="{D791C608-D698-4206-B615-D6D49C58810B}" type="slidenum">
              <a:rPr lang="es-MX" smtClean="0"/>
              <a:t>‹Nº›</a:t>
            </a:fld>
            <a:endParaRPr lang="es-MX"/>
          </a:p>
        </p:txBody>
      </p:sp>
    </p:spTree>
    <p:extLst>
      <p:ext uri="{BB962C8B-B14F-4D97-AF65-F5344CB8AC3E}">
        <p14:creationId xmlns:p14="http://schemas.microsoft.com/office/powerpoint/2010/main" val="14258965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69AB6D-1933-47D4-B4EC-194DA06D0ECB}"/>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D991CFA0-D439-4A57-AF0D-C45ACE6BE11F}"/>
              </a:ext>
            </a:extLst>
          </p:cNvPr>
          <p:cNvSpPr>
            <a:spLocks noGrp="1"/>
          </p:cNvSpPr>
          <p:nvPr>
            <p:ph type="dt" sz="half" idx="10"/>
          </p:nvPr>
        </p:nvSpPr>
        <p:spPr/>
        <p:txBody>
          <a:bodyPr/>
          <a:lstStyle/>
          <a:p>
            <a:fld id="{CA00FBA2-8178-4B0E-AA57-1E1F8834A5EF}" type="datetimeFigureOut">
              <a:rPr lang="es-MX" smtClean="0"/>
              <a:t>12/07/2026</a:t>
            </a:fld>
            <a:endParaRPr lang="es-MX"/>
          </a:p>
        </p:txBody>
      </p:sp>
      <p:sp>
        <p:nvSpPr>
          <p:cNvPr id="4" name="Marcador de pie de página 3">
            <a:extLst>
              <a:ext uri="{FF2B5EF4-FFF2-40B4-BE49-F238E27FC236}">
                <a16:creationId xmlns:a16="http://schemas.microsoft.com/office/drawing/2014/main" id="{7CAD703B-5DC0-4468-AB46-8E59E7AD1246}"/>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EEC593B3-E6F3-4D8A-B78B-A9D03781D6C8}"/>
              </a:ext>
            </a:extLst>
          </p:cNvPr>
          <p:cNvSpPr>
            <a:spLocks noGrp="1"/>
          </p:cNvSpPr>
          <p:nvPr>
            <p:ph type="sldNum" sz="quarter" idx="12"/>
          </p:nvPr>
        </p:nvSpPr>
        <p:spPr/>
        <p:txBody>
          <a:bodyPr/>
          <a:lstStyle/>
          <a:p>
            <a:fld id="{D791C608-D698-4206-B615-D6D49C58810B}" type="slidenum">
              <a:rPr lang="es-MX" smtClean="0"/>
              <a:t>‹Nº›</a:t>
            </a:fld>
            <a:endParaRPr lang="es-MX"/>
          </a:p>
        </p:txBody>
      </p:sp>
    </p:spTree>
    <p:extLst>
      <p:ext uri="{BB962C8B-B14F-4D97-AF65-F5344CB8AC3E}">
        <p14:creationId xmlns:p14="http://schemas.microsoft.com/office/powerpoint/2010/main" val="31631358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2C8C9CA-7FCB-4E2D-815A-0604B37721F4}"/>
              </a:ext>
            </a:extLst>
          </p:cNvPr>
          <p:cNvSpPr>
            <a:spLocks noGrp="1"/>
          </p:cNvSpPr>
          <p:nvPr>
            <p:ph type="dt" sz="half" idx="10"/>
          </p:nvPr>
        </p:nvSpPr>
        <p:spPr/>
        <p:txBody>
          <a:bodyPr/>
          <a:lstStyle/>
          <a:p>
            <a:fld id="{CA00FBA2-8178-4B0E-AA57-1E1F8834A5EF}" type="datetimeFigureOut">
              <a:rPr lang="es-MX" smtClean="0"/>
              <a:t>12/07/2026</a:t>
            </a:fld>
            <a:endParaRPr lang="es-MX"/>
          </a:p>
        </p:txBody>
      </p:sp>
      <p:sp>
        <p:nvSpPr>
          <p:cNvPr id="3" name="Marcador de pie de página 2">
            <a:extLst>
              <a:ext uri="{FF2B5EF4-FFF2-40B4-BE49-F238E27FC236}">
                <a16:creationId xmlns:a16="http://schemas.microsoft.com/office/drawing/2014/main" id="{A901D448-B1FC-4919-99F1-1545401C0713}"/>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6BC99FBC-64CF-40DD-92F1-51FEBAE30A94}"/>
              </a:ext>
            </a:extLst>
          </p:cNvPr>
          <p:cNvSpPr>
            <a:spLocks noGrp="1"/>
          </p:cNvSpPr>
          <p:nvPr>
            <p:ph type="sldNum" sz="quarter" idx="12"/>
          </p:nvPr>
        </p:nvSpPr>
        <p:spPr/>
        <p:txBody>
          <a:bodyPr/>
          <a:lstStyle/>
          <a:p>
            <a:fld id="{D791C608-D698-4206-B615-D6D49C58810B}" type="slidenum">
              <a:rPr lang="es-MX" smtClean="0"/>
              <a:t>‹Nº›</a:t>
            </a:fld>
            <a:endParaRPr lang="es-MX"/>
          </a:p>
        </p:txBody>
      </p:sp>
    </p:spTree>
    <p:extLst>
      <p:ext uri="{BB962C8B-B14F-4D97-AF65-F5344CB8AC3E}">
        <p14:creationId xmlns:p14="http://schemas.microsoft.com/office/powerpoint/2010/main" val="1584476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065E405-18A2-4E02-813B-CC827D7EEE4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3F875FED-A886-49A5-9437-4DA2EBAE91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663CB4D9-6AE0-4443-A56A-A9C8D178EC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3258DA6F-F3D6-4C59-BBDB-E14C7954065A}"/>
              </a:ext>
            </a:extLst>
          </p:cNvPr>
          <p:cNvSpPr>
            <a:spLocks noGrp="1"/>
          </p:cNvSpPr>
          <p:nvPr>
            <p:ph type="dt" sz="half" idx="10"/>
          </p:nvPr>
        </p:nvSpPr>
        <p:spPr/>
        <p:txBody>
          <a:bodyPr/>
          <a:lstStyle/>
          <a:p>
            <a:fld id="{CA00FBA2-8178-4B0E-AA57-1E1F8834A5EF}" type="datetimeFigureOut">
              <a:rPr lang="es-MX" smtClean="0"/>
              <a:t>12/07/2026</a:t>
            </a:fld>
            <a:endParaRPr lang="es-MX"/>
          </a:p>
        </p:txBody>
      </p:sp>
      <p:sp>
        <p:nvSpPr>
          <p:cNvPr id="6" name="Marcador de pie de página 5">
            <a:extLst>
              <a:ext uri="{FF2B5EF4-FFF2-40B4-BE49-F238E27FC236}">
                <a16:creationId xmlns:a16="http://schemas.microsoft.com/office/drawing/2014/main" id="{662AB2BA-82F0-4280-AB09-E1CC9BF566E2}"/>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2475D6CC-BFD0-4EA7-A270-F0EB57017932}"/>
              </a:ext>
            </a:extLst>
          </p:cNvPr>
          <p:cNvSpPr>
            <a:spLocks noGrp="1"/>
          </p:cNvSpPr>
          <p:nvPr>
            <p:ph type="sldNum" sz="quarter" idx="12"/>
          </p:nvPr>
        </p:nvSpPr>
        <p:spPr/>
        <p:txBody>
          <a:bodyPr/>
          <a:lstStyle/>
          <a:p>
            <a:fld id="{D791C608-D698-4206-B615-D6D49C58810B}" type="slidenum">
              <a:rPr lang="es-MX" smtClean="0"/>
              <a:t>‹Nº›</a:t>
            </a:fld>
            <a:endParaRPr lang="es-MX"/>
          </a:p>
        </p:txBody>
      </p:sp>
    </p:spTree>
    <p:extLst>
      <p:ext uri="{BB962C8B-B14F-4D97-AF65-F5344CB8AC3E}">
        <p14:creationId xmlns:p14="http://schemas.microsoft.com/office/powerpoint/2010/main" val="2729230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D80CD8-F8FE-481F-A9B3-EA19926A4B1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3EE41FC3-3C60-4FA1-A76A-F33E1EA321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935095E5-A601-4A0E-A1A3-08B5C42F2B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AED08E0B-705C-4F51-883C-E595C0EC9647}"/>
              </a:ext>
            </a:extLst>
          </p:cNvPr>
          <p:cNvSpPr>
            <a:spLocks noGrp="1"/>
          </p:cNvSpPr>
          <p:nvPr>
            <p:ph type="dt" sz="half" idx="10"/>
          </p:nvPr>
        </p:nvSpPr>
        <p:spPr/>
        <p:txBody>
          <a:bodyPr/>
          <a:lstStyle/>
          <a:p>
            <a:fld id="{CA00FBA2-8178-4B0E-AA57-1E1F8834A5EF}" type="datetimeFigureOut">
              <a:rPr lang="es-MX" smtClean="0"/>
              <a:t>12/07/2026</a:t>
            </a:fld>
            <a:endParaRPr lang="es-MX"/>
          </a:p>
        </p:txBody>
      </p:sp>
      <p:sp>
        <p:nvSpPr>
          <p:cNvPr id="6" name="Marcador de pie de página 5">
            <a:extLst>
              <a:ext uri="{FF2B5EF4-FFF2-40B4-BE49-F238E27FC236}">
                <a16:creationId xmlns:a16="http://schemas.microsoft.com/office/drawing/2014/main" id="{CD424C32-E65A-4006-9ABC-E8C1C242813A}"/>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EDB6046C-775A-4116-AA35-80C1CC62DECD}"/>
              </a:ext>
            </a:extLst>
          </p:cNvPr>
          <p:cNvSpPr>
            <a:spLocks noGrp="1"/>
          </p:cNvSpPr>
          <p:nvPr>
            <p:ph type="sldNum" sz="quarter" idx="12"/>
          </p:nvPr>
        </p:nvSpPr>
        <p:spPr/>
        <p:txBody>
          <a:bodyPr/>
          <a:lstStyle/>
          <a:p>
            <a:fld id="{D791C608-D698-4206-B615-D6D49C58810B}" type="slidenum">
              <a:rPr lang="es-MX" smtClean="0"/>
              <a:t>‹Nº›</a:t>
            </a:fld>
            <a:endParaRPr lang="es-MX"/>
          </a:p>
        </p:txBody>
      </p:sp>
    </p:spTree>
    <p:extLst>
      <p:ext uri="{BB962C8B-B14F-4D97-AF65-F5344CB8AC3E}">
        <p14:creationId xmlns:p14="http://schemas.microsoft.com/office/powerpoint/2010/main" val="3034446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998CB48-5DC6-4E77-9324-EADB531A2E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878791FC-88EF-43BF-B410-A4B27EEDE0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A868ECE7-13FB-40CB-B396-C8BAF046D6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00FBA2-8178-4B0E-AA57-1E1F8834A5EF}" type="datetimeFigureOut">
              <a:rPr lang="es-MX" smtClean="0"/>
              <a:t>12/07/2026</a:t>
            </a:fld>
            <a:endParaRPr lang="es-MX"/>
          </a:p>
        </p:txBody>
      </p:sp>
      <p:sp>
        <p:nvSpPr>
          <p:cNvPr id="5" name="Marcador de pie de página 4">
            <a:extLst>
              <a:ext uri="{FF2B5EF4-FFF2-40B4-BE49-F238E27FC236}">
                <a16:creationId xmlns:a16="http://schemas.microsoft.com/office/drawing/2014/main" id="{425AC0A2-3CAC-469C-A1C2-A32D16423B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BE89EDE5-B069-4CF3-A913-1B45BF0695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91C608-D698-4206-B615-D6D49C58810B}" type="slidenum">
              <a:rPr lang="es-MX" smtClean="0"/>
              <a:t>‹Nº›</a:t>
            </a:fld>
            <a:endParaRPr lang="es-MX"/>
          </a:p>
        </p:txBody>
      </p:sp>
    </p:spTree>
    <p:extLst>
      <p:ext uri="{BB962C8B-B14F-4D97-AF65-F5344CB8AC3E}">
        <p14:creationId xmlns:p14="http://schemas.microsoft.com/office/powerpoint/2010/main" val="1676598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6.png"/><Relationship Id="rId4" Type="http://schemas.openxmlformats.org/officeDocument/2006/relationships/hyperlink" Target="https://www.freepik.es/vector-premium/ilustracion-vector-lapiz-plano_35028306.htm"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6.png"/><Relationship Id="rId4" Type="http://schemas.openxmlformats.org/officeDocument/2006/relationships/hyperlink" Target="https://www.freepik.es/vector-premium/ilustracion-vector-lapiz-plano_35028306.htm" TargetMode="Externa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35.png"/><Relationship Id="rId4" Type="http://schemas.openxmlformats.org/officeDocument/2006/relationships/hyperlink" Target="https://www.freepik.es/vector-premium/ilustracion-vector-lapiz-plano_35028306.htm"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0.png"/><Relationship Id="rId7" Type="http://schemas.openxmlformats.org/officeDocument/2006/relationships/diagramColors" Target="../diagrams/colors3.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4.png"/><Relationship Id="rId7"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hyperlink" Target="https://www.freepik.es/vector-premium/ilustracion-vector-lapiz-plano_35028306.htm" TargetMode="Externa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A09A8FA-F313-483D-8EEF-A14BDEF395A6}"/>
              </a:ext>
            </a:extLst>
          </p:cNvPr>
          <p:cNvSpPr>
            <a:spLocks noGrp="1"/>
          </p:cNvSpPr>
          <p:nvPr>
            <p:ph type="ctrTitle"/>
          </p:nvPr>
        </p:nvSpPr>
        <p:spPr/>
        <p:txBody>
          <a:bodyPr/>
          <a:lstStyle/>
          <a:p>
            <a:r>
              <a:rPr lang="es-MX" b="1" dirty="0"/>
              <a:t>Taller Intensivo para Personal Docente</a:t>
            </a:r>
          </a:p>
        </p:txBody>
      </p:sp>
      <p:sp>
        <p:nvSpPr>
          <p:cNvPr id="3" name="Subtítulo 2">
            <a:extLst>
              <a:ext uri="{FF2B5EF4-FFF2-40B4-BE49-F238E27FC236}">
                <a16:creationId xmlns:a16="http://schemas.microsoft.com/office/drawing/2014/main" id="{36EBE1E0-9091-4046-BDEE-9668C031190E}"/>
              </a:ext>
            </a:extLst>
          </p:cNvPr>
          <p:cNvSpPr>
            <a:spLocks noGrp="1"/>
          </p:cNvSpPr>
          <p:nvPr>
            <p:ph type="subTitle" idx="1"/>
          </p:nvPr>
        </p:nvSpPr>
        <p:spPr/>
        <p:txBody>
          <a:bodyPr/>
          <a:lstStyle/>
          <a:p>
            <a:r>
              <a:rPr lang="es-MX" b="1" dirty="0"/>
              <a:t>Estar siendo en comunidad de aprendizaje</a:t>
            </a:r>
          </a:p>
        </p:txBody>
      </p:sp>
      <p:pic>
        <p:nvPicPr>
          <p:cNvPr id="4" name="Imagen 3">
            <a:extLst>
              <a:ext uri="{FF2B5EF4-FFF2-40B4-BE49-F238E27FC236}">
                <a16:creationId xmlns:a16="http://schemas.microsoft.com/office/drawing/2014/main" id="{CB2EEFAE-8584-4827-A52C-6F9FE0ACDCF5}"/>
              </a:ext>
            </a:extLst>
          </p:cNvPr>
          <p:cNvPicPr>
            <a:picLocks noChangeAspect="1"/>
          </p:cNvPicPr>
          <p:nvPr/>
        </p:nvPicPr>
        <p:blipFill>
          <a:blip r:embed="rId2"/>
          <a:srcRect r="859" b="86081"/>
          <a:stretch>
            <a:fillRect/>
          </a:stretch>
        </p:blipFill>
        <p:spPr>
          <a:xfrm>
            <a:off x="203387" y="0"/>
            <a:ext cx="11907931" cy="1122363"/>
          </a:xfrm>
          <a:prstGeom prst="rect">
            <a:avLst/>
          </a:prstGeom>
        </p:spPr>
      </p:pic>
      <p:pic>
        <p:nvPicPr>
          <p:cNvPr id="5" name="Imagen 4">
            <a:extLst>
              <a:ext uri="{FF2B5EF4-FFF2-40B4-BE49-F238E27FC236}">
                <a16:creationId xmlns:a16="http://schemas.microsoft.com/office/drawing/2014/main" id="{6886CEF5-300C-42C8-9DFA-10EDB54EEA2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751295" y="4282952"/>
            <a:ext cx="2406190" cy="2133845"/>
          </a:xfrm>
          <a:prstGeom prst="ellipse">
            <a:avLst/>
          </a:prstGeom>
          <a:ln>
            <a:noFill/>
          </a:ln>
          <a:effectLst>
            <a:softEdge rad="112500"/>
          </a:effectLst>
        </p:spPr>
      </p:pic>
    </p:spTree>
    <p:extLst>
      <p:ext uri="{BB962C8B-B14F-4D97-AF65-F5344CB8AC3E}">
        <p14:creationId xmlns:p14="http://schemas.microsoft.com/office/powerpoint/2010/main" val="21639979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DE12D67-7424-4005-8271-94C9FF6E20A9}"/>
              </a:ext>
            </a:extLst>
          </p:cNvPr>
          <p:cNvSpPr>
            <a:spLocks noGrp="1"/>
          </p:cNvSpPr>
          <p:nvPr>
            <p:ph type="title"/>
          </p:nvPr>
        </p:nvSpPr>
        <p:spPr>
          <a:xfrm>
            <a:off x="435741" y="1074450"/>
            <a:ext cx="10515600" cy="580345"/>
          </a:xfrm>
        </p:spPr>
        <p:txBody>
          <a:bodyPr>
            <a:normAutofit/>
          </a:bodyPr>
          <a:lstStyle/>
          <a:p>
            <a:r>
              <a:rPr lang="es-MX" sz="3200" b="1" dirty="0">
                <a:solidFill>
                  <a:schemeClr val="accent4">
                    <a:lumMod val="50000"/>
                  </a:schemeClr>
                </a:solidFill>
                <a:latin typeface="Calibri" panose="020F0502020204030204" pitchFamily="34" charset="0"/>
              </a:rPr>
              <a:t>Espacio 2. El aprendizaje colectivo en contexto </a:t>
            </a:r>
            <a:endParaRPr lang="es-MX" sz="3200" dirty="0">
              <a:solidFill>
                <a:schemeClr val="accent4">
                  <a:lumMod val="50000"/>
                </a:schemeClr>
              </a:solidFill>
            </a:endParaRPr>
          </a:p>
        </p:txBody>
      </p:sp>
      <p:sp>
        <p:nvSpPr>
          <p:cNvPr id="3" name="Marcador de contenido 2">
            <a:extLst>
              <a:ext uri="{FF2B5EF4-FFF2-40B4-BE49-F238E27FC236}">
                <a16:creationId xmlns:a16="http://schemas.microsoft.com/office/drawing/2014/main" id="{E848D20D-1D48-4B42-8E57-45446CA64DC6}"/>
              </a:ext>
            </a:extLst>
          </p:cNvPr>
          <p:cNvSpPr>
            <a:spLocks noGrp="1"/>
          </p:cNvSpPr>
          <p:nvPr>
            <p:ph idx="1"/>
          </p:nvPr>
        </p:nvSpPr>
        <p:spPr>
          <a:xfrm>
            <a:off x="593387" y="2656094"/>
            <a:ext cx="11369483" cy="1701898"/>
          </a:xfrm>
        </p:spPr>
        <p:txBody>
          <a:bodyPr>
            <a:noAutofit/>
          </a:bodyPr>
          <a:lstStyle/>
          <a:p>
            <a:pPr marL="0" indent="0" algn="just">
              <a:buNone/>
            </a:pPr>
            <a:r>
              <a:rPr lang="es-MX" sz="2000" dirty="0"/>
              <a:t>El aprendizaje, constituye un </a:t>
            </a:r>
            <a:r>
              <a:rPr lang="es-MX" sz="2000" b="1" dirty="0"/>
              <a:t>proceso inherente a la vida</a:t>
            </a:r>
            <a:r>
              <a:rPr lang="es-MX" sz="2000" dirty="0"/>
              <a:t>, implica una </a:t>
            </a:r>
            <a:r>
              <a:rPr lang="es-MX" sz="2000" b="1" dirty="0"/>
              <a:t>transformación progresiva</a:t>
            </a:r>
            <a:r>
              <a:rPr lang="es-MX" sz="2000" dirty="0"/>
              <a:t>, resultado de la apropiación del mundo; del </a:t>
            </a:r>
            <a:r>
              <a:rPr lang="es-MX" sz="2000" b="1" dirty="0"/>
              <a:t>desarrollo y construcción de conocimientos, capacidades, valores</a:t>
            </a:r>
            <a:r>
              <a:rPr lang="es-MX" sz="2000" dirty="0"/>
              <a:t>, así como de la </a:t>
            </a:r>
            <a:r>
              <a:rPr lang="es-MX" sz="2000" b="1" dirty="0"/>
              <a:t>experiencia y la interacción social en un contexto</a:t>
            </a:r>
            <a:r>
              <a:rPr lang="es-MX" sz="2000" dirty="0"/>
              <a:t>.</a:t>
            </a:r>
          </a:p>
          <a:p>
            <a:pPr marL="0" indent="0" algn="just">
              <a:buNone/>
            </a:pPr>
            <a:r>
              <a:rPr lang="es-MX" sz="2000" dirty="0"/>
              <a:t> El aprendizaje docente no puede entenderse únicamente como un proceso individual, sino como un </a:t>
            </a:r>
            <a:r>
              <a:rPr lang="es-MX" sz="2000" b="1" dirty="0">
                <a:solidFill>
                  <a:schemeClr val="accent2">
                    <a:lumMod val="50000"/>
                  </a:schemeClr>
                </a:solidFill>
              </a:rPr>
              <a:t>fenómeno social y situado</a:t>
            </a:r>
            <a:r>
              <a:rPr lang="es-MX" sz="2000" dirty="0"/>
              <a:t>. </a:t>
            </a:r>
          </a:p>
        </p:txBody>
      </p:sp>
      <p:sp>
        <p:nvSpPr>
          <p:cNvPr id="5" name="Marcador de contenido 2">
            <a:extLst>
              <a:ext uri="{FF2B5EF4-FFF2-40B4-BE49-F238E27FC236}">
                <a16:creationId xmlns:a16="http://schemas.microsoft.com/office/drawing/2014/main" id="{0F810EB8-785C-44EF-AEAE-9CED05125865}"/>
              </a:ext>
            </a:extLst>
          </p:cNvPr>
          <p:cNvSpPr txBox="1">
            <a:spLocks/>
          </p:cNvSpPr>
          <p:nvPr/>
        </p:nvSpPr>
        <p:spPr>
          <a:xfrm>
            <a:off x="2042808" y="4357992"/>
            <a:ext cx="9920062" cy="22179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s-MX" sz="2000" b="1" dirty="0"/>
              <a:t>En el marco de la comunidades de aprendizaje</a:t>
            </a:r>
            <a:r>
              <a:rPr lang="es-MX" sz="2000" b="1" dirty="0">
                <a:solidFill>
                  <a:schemeClr val="accent2">
                    <a:lumMod val="50000"/>
                  </a:schemeClr>
                </a:solidFill>
              </a:rPr>
              <a:t>, se aprende y se construye conocimiento de manera colectiva mediante el diálogo, la reflexión compartida y el intercambio de experiencias</a:t>
            </a:r>
            <a:r>
              <a:rPr lang="es-MX" sz="2000" b="1" dirty="0"/>
              <a:t> (Molina 2005), convirtiéndose en un proceso dinámico, transformador y profundamente influido por el entorno. No se trata sólo de compartir saberes, sino de </a:t>
            </a:r>
            <a:r>
              <a:rPr lang="es-MX" sz="2000" b="1" dirty="0">
                <a:solidFill>
                  <a:schemeClr val="accent2">
                    <a:lumMod val="50000"/>
                  </a:schemeClr>
                </a:solidFill>
              </a:rPr>
              <a:t>reinterpretarlos y resignificarlos a partir de las características de las alumnas y los alumnos</a:t>
            </a:r>
            <a:r>
              <a:rPr lang="es-MX" sz="2000" b="1" dirty="0"/>
              <a:t>, y el del entorno mismo, así como de las problemáticas específicas socioeducativas (Salazar, 2015).</a:t>
            </a:r>
          </a:p>
        </p:txBody>
      </p:sp>
      <p:pic>
        <p:nvPicPr>
          <p:cNvPr id="7" name="Imagen 6">
            <a:extLst>
              <a:ext uri="{FF2B5EF4-FFF2-40B4-BE49-F238E27FC236}">
                <a16:creationId xmlns:a16="http://schemas.microsoft.com/office/drawing/2014/main" id="{9DEA6C48-CDB5-4DD2-9F27-56BCD03CC137}"/>
              </a:ext>
            </a:extLst>
          </p:cNvPr>
          <p:cNvPicPr>
            <a:picLocks noChangeAspect="1"/>
          </p:cNvPicPr>
          <p:nvPr/>
        </p:nvPicPr>
        <p:blipFill>
          <a:blip r:embed="rId2"/>
          <a:stretch>
            <a:fillRect/>
          </a:stretch>
        </p:blipFill>
        <p:spPr>
          <a:xfrm>
            <a:off x="6464685" y="1620649"/>
            <a:ext cx="5126679" cy="798548"/>
          </a:xfrm>
          <a:prstGeom prst="rect">
            <a:avLst/>
          </a:prstGeom>
        </p:spPr>
      </p:pic>
      <p:pic>
        <p:nvPicPr>
          <p:cNvPr id="8" name="Imagen 7">
            <a:extLst>
              <a:ext uri="{FF2B5EF4-FFF2-40B4-BE49-F238E27FC236}">
                <a16:creationId xmlns:a16="http://schemas.microsoft.com/office/drawing/2014/main" id="{CBCA11E0-4006-4440-941F-62E4E1982073}"/>
              </a:ext>
            </a:extLst>
          </p:cNvPr>
          <p:cNvPicPr>
            <a:picLocks noChangeAspect="1"/>
          </p:cNvPicPr>
          <p:nvPr/>
        </p:nvPicPr>
        <p:blipFill>
          <a:blip r:embed="rId3"/>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570748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B651F0E2-37CC-4449-AF7F-47D13DEA26C9}"/>
              </a:ext>
            </a:extLst>
          </p:cNvPr>
          <p:cNvSpPr>
            <a:spLocks noGrp="1"/>
          </p:cNvSpPr>
          <p:nvPr>
            <p:ph idx="1"/>
          </p:nvPr>
        </p:nvSpPr>
        <p:spPr>
          <a:xfrm>
            <a:off x="1368356" y="1126820"/>
            <a:ext cx="10596665" cy="898120"/>
          </a:xfrm>
        </p:spPr>
        <p:txBody>
          <a:bodyPr>
            <a:normAutofit fontScale="92500"/>
          </a:bodyPr>
          <a:lstStyle/>
          <a:p>
            <a:pPr marL="0" indent="0" algn="just">
              <a:buNone/>
            </a:pPr>
            <a:r>
              <a:rPr lang="es-MX" sz="1800" dirty="0"/>
              <a:t>En equipos, </a:t>
            </a:r>
            <a:r>
              <a:rPr lang="es-MX" sz="1800" b="1" dirty="0">
                <a:solidFill>
                  <a:schemeClr val="accent2">
                    <a:lumMod val="50000"/>
                  </a:schemeClr>
                </a:solidFill>
              </a:rPr>
              <a:t>recuperen un tema que haya sido de interés aprender o fortalecer</a:t>
            </a:r>
            <a:r>
              <a:rPr lang="es-MX" sz="1800" dirty="0"/>
              <a:t> en su comunidad de aprendizaje con la finalidad de </a:t>
            </a:r>
            <a:r>
              <a:rPr lang="es-MX" sz="1800" b="1" dirty="0">
                <a:solidFill>
                  <a:schemeClr val="accent2">
                    <a:lumMod val="50000"/>
                  </a:schemeClr>
                </a:solidFill>
              </a:rPr>
              <a:t>analizar el alcance e impacto</a:t>
            </a:r>
            <a:r>
              <a:rPr lang="es-MX" sz="1800" dirty="0"/>
              <a:t> que ha tenido en la escuela y aula. Registrar en una </a:t>
            </a:r>
            <a:r>
              <a:rPr lang="es-MX" sz="1800" dirty="0">
                <a:solidFill>
                  <a:schemeClr val="accent2">
                    <a:lumMod val="50000"/>
                  </a:schemeClr>
                </a:solidFill>
              </a:rPr>
              <a:t>matriz de inducción, </a:t>
            </a:r>
            <a:r>
              <a:rPr lang="es-MX" sz="1800" dirty="0"/>
              <a:t>en la que se señale de manera horizontal el tema abordado y de forma vertical los </a:t>
            </a:r>
            <a:r>
              <a:rPr lang="es-MX" sz="1800" b="1" dirty="0">
                <a:solidFill>
                  <a:schemeClr val="accent2">
                    <a:lumMod val="50000"/>
                  </a:schemeClr>
                </a:solidFill>
              </a:rPr>
              <a:t>tópicos de análisis propuestos</a:t>
            </a:r>
          </a:p>
        </p:txBody>
      </p:sp>
      <p:pic>
        <p:nvPicPr>
          <p:cNvPr id="4" name="Imagen 3">
            <a:extLst>
              <a:ext uri="{FF2B5EF4-FFF2-40B4-BE49-F238E27FC236}">
                <a16:creationId xmlns:a16="http://schemas.microsoft.com/office/drawing/2014/main" id="{4B0B6C88-BECA-42B8-BCB3-0760BA6E8408}"/>
              </a:ext>
            </a:extLst>
          </p:cNvPr>
          <p:cNvPicPr>
            <a:picLocks noChangeAspect="1"/>
          </p:cNvPicPr>
          <p:nvPr/>
        </p:nvPicPr>
        <p:blipFill>
          <a:blip r:embed="rId2"/>
          <a:stretch>
            <a:fillRect/>
          </a:stretch>
        </p:blipFill>
        <p:spPr>
          <a:xfrm>
            <a:off x="2179951" y="1912607"/>
            <a:ext cx="9689211" cy="4809105"/>
          </a:xfrm>
          <a:prstGeom prst="rect">
            <a:avLst/>
          </a:prstGeom>
        </p:spPr>
      </p:pic>
      <p:pic>
        <p:nvPicPr>
          <p:cNvPr id="7" name="Imagen 6">
            <a:extLst>
              <a:ext uri="{FF2B5EF4-FFF2-40B4-BE49-F238E27FC236}">
                <a16:creationId xmlns:a16="http://schemas.microsoft.com/office/drawing/2014/main" id="{5A8B7479-4E99-47A0-A29A-877889D9AD05}"/>
              </a:ext>
            </a:extLst>
          </p:cNvPr>
          <p:cNvPicPr>
            <a:picLocks noChangeAspect="1"/>
          </p:cNvPicPr>
          <p:nvPr/>
        </p:nvPicPr>
        <p:blipFill>
          <a:blip r:embed="rId3"/>
          <a:stretch>
            <a:fillRect/>
          </a:stretch>
        </p:blipFill>
        <p:spPr>
          <a:xfrm>
            <a:off x="322838" y="1088158"/>
            <a:ext cx="845893" cy="975445"/>
          </a:xfrm>
          <a:prstGeom prst="rect">
            <a:avLst/>
          </a:prstGeom>
        </p:spPr>
      </p:pic>
      <p:pic>
        <p:nvPicPr>
          <p:cNvPr id="5" name="Imagen 4">
            <a:extLst>
              <a:ext uri="{FF2B5EF4-FFF2-40B4-BE49-F238E27FC236}">
                <a16:creationId xmlns:a16="http://schemas.microsoft.com/office/drawing/2014/main" id="{DE6AF9F4-0E2E-4D95-AF0F-13BC1DC96EE2}"/>
              </a:ext>
            </a:extLst>
          </p:cNvPr>
          <p:cNvPicPr>
            <a:picLocks noChangeAspect="1"/>
          </p:cNvPicPr>
          <p:nvPr/>
        </p:nvPicPr>
        <p:blipFill>
          <a:blip r:embed="rId4"/>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1170406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4697EDE7-FFFE-41C4-926C-6FB7FA9BE3A9}"/>
              </a:ext>
            </a:extLst>
          </p:cNvPr>
          <p:cNvSpPr>
            <a:spLocks noGrp="1"/>
          </p:cNvSpPr>
          <p:nvPr>
            <p:ph idx="1"/>
          </p:nvPr>
        </p:nvSpPr>
        <p:spPr>
          <a:xfrm>
            <a:off x="838199" y="1721796"/>
            <a:ext cx="10815735" cy="4455167"/>
          </a:xfrm>
        </p:spPr>
        <p:txBody>
          <a:bodyPr>
            <a:normAutofit/>
          </a:bodyPr>
          <a:lstStyle/>
          <a:p>
            <a:pPr marL="0" indent="0" algn="just">
              <a:buNone/>
            </a:pPr>
            <a:r>
              <a:rPr lang="es-MX" sz="2000" dirty="0"/>
              <a:t>                Enseguida, en colectivo compartan algunos de sus ejemplos y analicen de manera integral la          matriz de inducción, a fin de identificar:</a:t>
            </a:r>
          </a:p>
          <a:p>
            <a:pPr marL="0" indent="0" algn="just">
              <a:buNone/>
            </a:pPr>
            <a:endParaRPr lang="es-MX" sz="2000" dirty="0"/>
          </a:p>
          <a:p>
            <a:pPr marL="0" indent="0" algn="just">
              <a:buNone/>
            </a:pPr>
            <a:r>
              <a:rPr lang="es-MX" sz="2000" dirty="0"/>
              <a:t>1) los </a:t>
            </a:r>
            <a:r>
              <a:rPr lang="es-MX" sz="2000" b="1" dirty="0"/>
              <a:t>patrones de trabajo</a:t>
            </a:r>
            <a:r>
              <a:rPr lang="es-MX" sz="2000" dirty="0"/>
              <a:t>;</a:t>
            </a:r>
          </a:p>
          <a:p>
            <a:pPr marL="0" indent="0" algn="just">
              <a:buNone/>
            </a:pPr>
            <a:r>
              <a:rPr lang="es-MX" sz="2000" dirty="0"/>
              <a:t>2) el </a:t>
            </a:r>
            <a:r>
              <a:rPr lang="es-MX" sz="2000" b="1" dirty="0"/>
              <a:t>seguimiento a las actividades y acuerdos</a:t>
            </a:r>
            <a:r>
              <a:rPr lang="es-MX" sz="2000" dirty="0"/>
              <a:t>;</a:t>
            </a:r>
          </a:p>
          <a:p>
            <a:pPr marL="0" indent="0" algn="just">
              <a:buNone/>
            </a:pPr>
            <a:r>
              <a:rPr lang="es-MX" sz="2000" dirty="0"/>
              <a:t>3) el </a:t>
            </a:r>
            <a:r>
              <a:rPr lang="es-MX" sz="2000" b="1" dirty="0"/>
              <a:t>alcance real de sus intervenciones</a:t>
            </a:r>
            <a:r>
              <a:rPr lang="es-MX" sz="2000" dirty="0"/>
              <a:t>.</a:t>
            </a:r>
          </a:p>
          <a:p>
            <a:pPr algn="just"/>
            <a:r>
              <a:rPr lang="es-MX" sz="2000" dirty="0"/>
              <a:t>Después, con base en la reflexión anterior, piensen y </a:t>
            </a:r>
            <a:r>
              <a:rPr lang="es-MX" sz="2000" b="1" dirty="0"/>
              <a:t>escriban algunas palabras clave </a:t>
            </a:r>
            <a:r>
              <a:rPr lang="es-MX" sz="2000" dirty="0"/>
              <a:t>que revelen el </a:t>
            </a:r>
            <a:r>
              <a:rPr lang="es-MX" sz="2000" b="1" dirty="0"/>
              <a:t>impacto de sus acciones y decisiones </a:t>
            </a:r>
            <a:r>
              <a:rPr lang="es-MX" sz="2000" dirty="0"/>
              <a:t>como comunidad de aprendizaje:</a:t>
            </a:r>
          </a:p>
        </p:txBody>
      </p:sp>
      <p:pic>
        <p:nvPicPr>
          <p:cNvPr id="5" name="Imagen 4">
            <a:extLst>
              <a:ext uri="{FF2B5EF4-FFF2-40B4-BE49-F238E27FC236}">
                <a16:creationId xmlns:a16="http://schemas.microsoft.com/office/drawing/2014/main" id="{3EFAF662-6C02-41C7-AB2B-ABFE1092BDB9}"/>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rot="15469044">
            <a:off x="2750831" y="4878360"/>
            <a:ext cx="1597090" cy="1597090"/>
          </a:xfrm>
          <a:prstGeom prst="rect">
            <a:avLst/>
          </a:prstGeom>
        </p:spPr>
      </p:pic>
      <p:pic>
        <p:nvPicPr>
          <p:cNvPr id="6" name="Imagen 5">
            <a:extLst>
              <a:ext uri="{FF2B5EF4-FFF2-40B4-BE49-F238E27FC236}">
                <a16:creationId xmlns:a16="http://schemas.microsoft.com/office/drawing/2014/main" id="{28C22318-BC4A-4215-BEED-6A260C1BF076}"/>
              </a:ext>
            </a:extLst>
          </p:cNvPr>
          <p:cNvPicPr>
            <a:picLocks noChangeAspect="1"/>
          </p:cNvPicPr>
          <p:nvPr/>
        </p:nvPicPr>
        <p:blipFill>
          <a:blip r:embed="rId5"/>
          <a:stretch>
            <a:fillRect/>
          </a:stretch>
        </p:blipFill>
        <p:spPr>
          <a:xfrm>
            <a:off x="838199" y="1049247"/>
            <a:ext cx="845893" cy="975445"/>
          </a:xfrm>
          <a:prstGeom prst="rect">
            <a:avLst/>
          </a:prstGeom>
        </p:spPr>
      </p:pic>
      <p:pic>
        <p:nvPicPr>
          <p:cNvPr id="7" name="Imagen 6">
            <a:extLst>
              <a:ext uri="{FF2B5EF4-FFF2-40B4-BE49-F238E27FC236}">
                <a16:creationId xmlns:a16="http://schemas.microsoft.com/office/drawing/2014/main" id="{E5AF004A-9524-4B27-851D-552D1B597B02}"/>
              </a:ext>
            </a:extLst>
          </p:cNvPr>
          <p:cNvPicPr>
            <a:picLocks noChangeAspect="1"/>
          </p:cNvPicPr>
          <p:nvPr/>
        </p:nvPicPr>
        <p:blipFill>
          <a:blip r:embed="rId6"/>
          <a:stretch>
            <a:fillRect/>
          </a:stretch>
        </p:blipFill>
        <p:spPr>
          <a:xfrm>
            <a:off x="5208493" y="4735786"/>
            <a:ext cx="6535272" cy="1997772"/>
          </a:xfrm>
          <a:prstGeom prst="rect">
            <a:avLst/>
          </a:prstGeom>
        </p:spPr>
      </p:pic>
      <p:pic>
        <p:nvPicPr>
          <p:cNvPr id="8" name="Imagen 7">
            <a:extLst>
              <a:ext uri="{FF2B5EF4-FFF2-40B4-BE49-F238E27FC236}">
                <a16:creationId xmlns:a16="http://schemas.microsoft.com/office/drawing/2014/main" id="{79307CEF-86ED-4266-858D-EEC55DC3D35E}"/>
              </a:ext>
            </a:extLst>
          </p:cNvPr>
          <p:cNvPicPr>
            <a:picLocks noChangeAspect="1"/>
          </p:cNvPicPr>
          <p:nvPr/>
        </p:nvPicPr>
        <p:blipFill>
          <a:blip r:embed="rId7"/>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27932507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EA32DA5D-8F2D-4F4C-97B4-2AEEAC3E333E}"/>
              </a:ext>
            </a:extLst>
          </p:cNvPr>
          <p:cNvPicPr>
            <a:picLocks noChangeAspect="1"/>
          </p:cNvPicPr>
          <p:nvPr/>
        </p:nvPicPr>
        <p:blipFill>
          <a:blip r:embed="rId2"/>
          <a:stretch>
            <a:fillRect/>
          </a:stretch>
        </p:blipFill>
        <p:spPr>
          <a:xfrm>
            <a:off x="1931437" y="1619565"/>
            <a:ext cx="9804336" cy="4868783"/>
          </a:xfrm>
          <a:prstGeom prst="rect">
            <a:avLst/>
          </a:prstGeom>
        </p:spPr>
      </p:pic>
      <p:sp>
        <p:nvSpPr>
          <p:cNvPr id="5" name="Rectángulo 4">
            <a:extLst>
              <a:ext uri="{FF2B5EF4-FFF2-40B4-BE49-F238E27FC236}">
                <a16:creationId xmlns:a16="http://schemas.microsoft.com/office/drawing/2014/main" id="{59A6B19D-35EE-4377-B1D3-13908B773552}"/>
              </a:ext>
            </a:extLst>
          </p:cNvPr>
          <p:cNvSpPr/>
          <p:nvPr/>
        </p:nvSpPr>
        <p:spPr>
          <a:xfrm>
            <a:off x="1439693" y="1172938"/>
            <a:ext cx="5894962" cy="369332"/>
          </a:xfrm>
          <a:prstGeom prst="rect">
            <a:avLst/>
          </a:prstGeom>
        </p:spPr>
        <p:txBody>
          <a:bodyPr wrap="square">
            <a:spAutoFit/>
          </a:bodyPr>
          <a:lstStyle/>
          <a:p>
            <a:r>
              <a:rPr lang="es-MX" dirty="0"/>
              <a:t>             Revisen el caso que se presenta a continuación.</a:t>
            </a:r>
          </a:p>
        </p:txBody>
      </p:sp>
      <p:pic>
        <p:nvPicPr>
          <p:cNvPr id="6" name="Imagen 5">
            <a:extLst>
              <a:ext uri="{FF2B5EF4-FFF2-40B4-BE49-F238E27FC236}">
                <a16:creationId xmlns:a16="http://schemas.microsoft.com/office/drawing/2014/main" id="{3DF39307-A371-403F-BBD9-A3AE3A0971BF}"/>
              </a:ext>
            </a:extLst>
          </p:cNvPr>
          <p:cNvPicPr>
            <a:picLocks noChangeAspect="1"/>
          </p:cNvPicPr>
          <p:nvPr/>
        </p:nvPicPr>
        <p:blipFill>
          <a:blip r:embed="rId3"/>
          <a:stretch>
            <a:fillRect/>
          </a:stretch>
        </p:blipFill>
        <p:spPr>
          <a:xfrm>
            <a:off x="752857" y="1131842"/>
            <a:ext cx="845893" cy="975445"/>
          </a:xfrm>
          <a:prstGeom prst="rect">
            <a:avLst/>
          </a:prstGeom>
        </p:spPr>
      </p:pic>
      <p:pic>
        <p:nvPicPr>
          <p:cNvPr id="7" name="Imagen 6">
            <a:extLst>
              <a:ext uri="{FF2B5EF4-FFF2-40B4-BE49-F238E27FC236}">
                <a16:creationId xmlns:a16="http://schemas.microsoft.com/office/drawing/2014/main" id="{92362BD1-555D-437E-B041-CA5922BF1B73}"/>
              </a:ext>
            </a:extLst>
          </p:cNvPr>
          <p:cNvPicPr>
            <a:picLocks noChangeAspect="1"/>
          </p:cNvPicPr>
          <p:nvPr/>
        </p:nvPicPr>
        <p:blipFill>
          <a:blip r:embed="rId4"/>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3253319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7232D8E-4F1B-4E45-A26C-E0F188ACB608}"/>
              </a:ext>
            </a:extLst>
          </p:cNvPr>
          <p:cNvSpPr>
            <a:spLocks noGrp="1"/>
          </p:cNvSpPr>
          <p:nvPr>
            <p:ph idx="1"/>
          </p:nvPr>
        </p:nvSpPr>
        <p:spPr>
          <a:xfrm>
            <a:off x="838200" y="1209802"/>
            <a:ext cx="11097638" cy="4062589"/>
          </a:xfrm>
        </p:spPr>
        <p:txBody>
          <a:bodyPr>
            <a:normAutofit fontScale="70000" lnSpcReduction="20000"/>
          </a:bodyPr>
          <a:lstStyle/>
          <a:p>
            <a:r>
              <a:rPr lang="es-MX" sz="3100" dirty="0"/>
              <a:t>Recuperando la situación que revisaron</a:t>
            </a:r>
            <a:r>
              <a:rPr lang="es-MX" sz="3100" b="1" dirty="0">
                <a:solidFill>
                  <a:schemeClr val="accent2">
                    <a:lumMod val="50000"/>
                  </a:schemeClr>
                </a:solidFill>
              </a:rPr>
              <a:t>, analícenla </a:t>
            </a:r>
            <a:r>
              <a:rPr lang="es-MX" sz="3100" dirty="0"/>
              <a:t>tomando como referencia los puntos del siguiente esquema. Escriban uno o </a:t>
            </a:r>
            <a:r>
              <a:rPr lang="es-MX" sz="3100" b="1" dirty="0">
                <a:solidFill>
                  <a:schemeClr val="accent2">
                    <a:lumMod val="50000"/>
                  </a:schemeClr>
                </a:solidFill>
              </a:rPr>
              <a:t>dos enunciados de su reflexión</a:t>
            </a:r>
            <a:r>
              <a:rPr lang="es-MX" sz="3100" dirty="0"/>
              <a:t>.</a:t>
            </a:r>
          </a:p>
          <a:p>
            <a:endParaRPr lang="es-MX" sz="2000" dirty="0"/>
          </a:p>
          <a:p>
            <a:endParaRPr lang="es-MX" sz="2000" dirty="0"/>
          </a:p>
          <a:p>
            <a:endParaRPr lang="es-MX" sz="2000" dirty="0"/>
          </a:p>
          <a:p>
            <a:endParaRPr lang="es-MX" sz="2000" dirty="0"/>
          </a:p>
          <a:p>
            <a:endParaRPr lang="es-MX" sz="2000" dirty="0"/>
          </a:p>
          <a:p>
            <a:endParaRPr lang="es-MX" sz="2000" dirty="0"/>
          </a:p>
          <a:p>
            <a:endParaRPr lang="es-MX" sz="2000" dirty="0"/>
          </a:p>
          <a:p>
            <a:endParaRPr lang="es-MX" sz="2000" dirty="0"/>
          </a:p>
          <a:p>
            <a:endParaRPr lang="es-MX" sz="2000" dirty="0"/>
          </a:p>
          <a:p>
            <a:endParaRPr lang="es-MX" sz="2000" dirty="0"/>
          </a:p>
          <a:p>
            <a:endParaRPr lang="es-MX" sz="2000" dirty="0"/>
          </a:p>
          <a:p>
            <a:pPr marL="0" indent="0">
              <a:buNone/>
            </a:pPr>
            <a:r>
              <a:rPr lang="es-MX" sz="2000" dirty="0"/>
              <a:t>                    </a:t>
            </a:r>
          </a:p>
        </p:txBody>
      </p:sp>
      <p:pic>
        <p:nvPicPr>
          <p:cNvPr id="4" name="Imagen 3">
            <a:extLst>
              <a:ext uri="{FF2B5EF4-FFF2-40B4-BE49-F238E27FC236}">
                <a16:creationId xmlns:a16="http://schemas.microsoft.com/office/drawing/2014/main" id="{C312FF78-E98E-4DCD-97C5-F099230F2D7D}"/>
              </a:ext>
            </a:extLst>
          </p:cNvPr>
          <p:cNvPicPr>
            <a:picLocks noChangeAspect="1"/>
          </p:cNvPicPr>
          <p:nvPr/>
        </p:nvPicPr>
        <p:blipFill>
          <a:blip r:embed="rId2"/>
          <a:stretch>
            <a:fillRect/>
          </a:stretch>
        </p:blipFill>
        <p:spPr>
          <a:xfrm>
            <a:off x="2214464" y="1863409"/>
            <a:ext cx="9662337" cy="4770855"/>
          </a:xfrm>
          <a:prstGeom prst="rect">
            <a:avLst/>
          </a:prstGeom>
        </p:spPr>
      </p:pic>
      <p:pic>
        <p:nvPicPr>
          <p:cNvPr id="6" name="Imagen 5">
            <a:extLst>
              <a:ext uri="{FF2B5EF4-FFF2-40B4-BE49-F238E27FC236}">
                <a16:creationId xmlns:a16="http://schemas.microsoft.com/office/drawing/2014/main" id="{9797CE22-61CB-489D-963D-DB675F2E43F9}"/>
              </a:ext>
            </a:extLst>
          </p:cNvPr>
          <p:cNvPicPr>
            <a:picLocks noChangeAspect="1"/>
          </p:cNvPicPr>
          <p:nvPr/>
        </p:nvPicPr>
        <p:blipFill>
          <a:blip r:embed="rId3"/>
          <a:stretch>
            <a:fillRect/>
          </a:stretch>
        </p:blipFill>
        <p:spPr>
          <a:xfrm>
            <a:off x="680439" y="1997603"/>
            <a:ext cx="845893" cy="975445"/>
          </a:xfrm>
          <a:prstGeom prst="rect">
            <a:avLst/>
          </a:prstGeom>
        </p:spPr>
      </p:pic>
      <p:pic>
        <p:nvPicPr>
          <p:cNvPr id="5" name="Imagen 4">
            <a:extLst>
              <a:ext uri="{FF2B5EF4-FFF2-40B4-BE49-F238E27FC236}">
                <a16:creationId xmlns:a16="http://schemas.microsoft.com/office/drawing/2014/main" id="{0AFAF8DD-1A2F-4FB8-A74A-643F2507DF7B}"/>
              </a:ext>
            </a:extLst>
          </p:cNvPr>
          <p:cNvPicPr>
            <a:picLocks noChangeAspect="1"/>
          </p:cNvPicPr>
          <p:nvPr/>
        </p:nvPicPr>
        <p:blipFill>
          <a:blip r:embed="rId4"/>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3199902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3060D40D-24B9-48CE-A959-447F7F95F152}"/>
              </a:ext>
            </a:extLst>
          </p:cNvPr>
          <p:cNvSpPr>
            <a:spLocks noGrp="1"/>
          </p:cNvSpPr>
          <p:nvPr>
            <p:ph idx="1"/>
          </p:nvPr>
        </p:nvSpPr>
        <p:spPr>
          <a:xfrm>
            <a:off x="457200" y="2756795"/>
            <a:ext cx="11734800" cy="4347223"/>
          </a:xfrm>
        </p:spPr>
        <p:txBody>
          <a:bodyPr>
            <a:normAutofit/>
          </a:bodyPr>
          <a:lstStyle/>
          <a:p>
            <a:pPr marL="0" indent="0">
              <a:buNone/>
            </a:pPr>
            <a:r>
              <a:rPr lang="es-MX" sz="2000" dirty="0"/>
              <a:t>Revisen el siguiente esquema, el cual presenta algunas </a:t>
            </a:r>
            <a:r>
              <a:rPr lang="es-MX" sz="2000" b="1" dirty="0">
                <a:solidFill>
                  <a:schemeClr val="accent2">
                    <a:lumMod val="50000"/>
                  </a:schemeClr>
                </a:solidFill>
              </a:rPr>
              <a:t>características de la contextualización del aprendizaje.</a:t>
            </a:r>
          </a:p>
        </p:txBody>
      </p:sp>
      <p:sp>
        <p:nvSpPr>
          <p:cNvPr id="4" name="CuadroTexto 3">
            <a:extLst>
              <a:ext uri="{FF2B5EF4-FFF2-40B4-BE49-F238E27FC236}">
                <a16:creationId xmlns:a16="http://schemas.microsoft.com/office/drawing/2014/main" id="{252FE5DC-BAB4-46CF-8D3F-FAD742BCB555}"/>
              </a:ext>
            </a:extLst>
          </p:cNvPr>
          <p:cNvSpPr txBox="1"/>
          <p:nvPr/>
        </p:nvSpPr>
        <p:spPr>
          <a:xfrm>
            <a:off x="545765" y="1050587"/>
            <a:ext cx="11384162" cy="1631216"/>
          </a:xfrm>
          <a:prstGeom prst="rect">
            <a:avLst/>
          </a:prstGeom>
          <a:noFill/>
        </p:spPr>
        <p:txBody>
          <a:bodyPr wrap="square">
            <a:spAutoFit/>
          </a:bodyPr>
          <a:lstStyle/>
          <a:p>
            <a:pPr algn="just"/>
            <a:r>
              <a:rPr lang="es-MX" sz="2000" dirty="0"/>
              <a:t>La </a:t>
            </a:r>
            <a:r>
              <a:rPr lang="es-MX" sz="2000" b="1" dirty="0">
                <a:solidFill>
                  <a:schemeClr val="accent2">
                    <a:lumMod val="50000"/>
                  </a:schemeClr>
                </a:solidFill>
              </a:rPr>
              <a:t>contextualización del aprendizaje docente</a:t>
            </a:r>
            <a:r>
              <a:rPr lang="es-MX" sz="2000" dirty="0"/>
              <a:t>, como capacidad que moviliza a las comunidades, reconoce que el </a:t>
            </a:r>
            <a:r>
              <a:rPr lang="es-MX" sz="2000" b="1" dirty="0">
                <a:solidFill>
                  <a:schemeClr val="accent2">
                    <a:lumMod val="50000"/>
                  </a:schemeClr>
                </a:solidFill>
              </a:rPr>
              <a:t>conocimiento</a:t>
            </a:r>
            <a:r>
              <a:rPr lang="es-MX" sz="2000" dirty="0"/>
              <a:t> no se construye de manera aislada, sino </a:t>
            </a:r>
            <a:r>
              <a:rPr lang="es-MX" sz="2000" b="1" dirty="0">
                <a:solidFill>
                  <a:schemeClr val="accent2">
                    <a:lumMod val="50000"/>
                  </a:schemeClr>
                </a:solidFill>
              </a:rPr>
              <a:t>en una relación dinámica y compleja entre sujetos, sus prácticas y los contextos</a:t>
            </a:r>
            <a:r>
              <a:rPr lang="es-MX" sz="2000" dirty="0"/>
              <a:t> que ellas y ellos mismos configuran. En este sentido, </a:t>
            </a:r>
            <a:r>
              <a:rPr lang="es-MX" sz="2000" b="1" dirty="0">
                <a:solidFill>
                  <a:schemeClr val="accent2">
                    <a:lumMod val="50000"/>
                  </a:schemeClr>
                </a:solidFill>
              </a:rPr>
              <a:t>el contexto se transforma a partir de la interacción, el diálogo y la experiencia compartida entre docentes</a:t>
            </a:r>
            <a:r>
              <a:rPr lang="es-MX" sz="2000" dirty="0"/>
              <a:t> (</a:t>
            </a:r>
            <a:r>
              <a:rPr lang="es-MX" sz="2000" b="1" dirty="0"/>
              <a:t>Rubio y Gómez, 2021</a:t>
            </a:r>
            <a:r>
              <a:rPr lang="es-MX" sz="2000" dirty="0"/>
              <a:t>).</a:t>
            </a:r>
          </a:p>
        </p:txBody>
      </p:sp>
      <p:pic>
        <p:nvPicPr>
          <p:cNvPr id="6" name="Imagen 5">
            <a:extLst>
              <a:ext uri="{FF2B5EF4-FFF2-40B4-BE49-F238E27FC236}">
                <a16:creationId xmlns:a16="http://schemas.microsoft.com/office/drawing/2014/main" id="{CE3016AB-BCDF-4B08-BE6F-21B4F722399B}"/>
              </a:ext>
            </a:extLst>
          </p:cNvPr>
          <p:cNvPicPr>
            <a:picLocks noChangeAspect="1"/>
          </p:cNvPicPr>
          <p:nvPr/>
        </p:nvPicPr>
        <p:blipFill>
          <a:blip r:embed="rId2"/>
          <a:stretch>
            <a:fillRect/>
          </a:stretch>
        </p:blipFill>
        <p:spPr>
          <a:xfrm>
            <a:off x="840406" y="3825296"/>
            <a:ext cx="845893" cy="975445"/>
          </a:xfrm>
          <a:prstGeom prst="rect">
            <a:avLst/>
          </a:prstGeom>
        </p:spPr>
      </p:pic>
      <p:pic>
        <p:nvPicPr>
          <p:cNvPr id="7" name="Imagen 6">
            <a:extLst>
              <a:ext uri="{FF2B5EF4-FFF2-40B4-BE49-F238E27FC236}">
                <a16:creationId xmlns:a16="http://schemas.microsoft.com/office/drawing/2014/main" id="{26C84CD8-022D-4016-B8E7-4044BB912946}"/>
              </a:ext>
            </a:extLst>
          </p:cNvPr>
          <p:cNvPicPr>
            <a:picLocks noChangeAspect="1"/>
          </p:cNvPicPr>
          <p:nvPr/>
        </p:nvPicPr>
        <p:blipFill>
          <a:blip r:embed="rId3"/>
          <a:stretch>
            <a:fillRect/>
          </a:stretch>
        </p:blipFill>
        <p:spPr>
          <a:xfrm>
            <a:off x="2018945" y="3118013"/>
            <a:ext cx="9910981" cy="3663108"/>
          </a:xfrm>
          <a:prstGeom prst="rect">
            <a:avLst/>
          </a:prstGeom>
        </p:spPr>
      </p:pic>
      <p:pic>
        <p:nvPicPr>
          <p:cNvPr id="8" name="Imagen 7">
            <a:extLst>
              <a:ext uri="{FF2B5EF4-FFF2-40B4-BE49-F238E27FC236}">
                <a16:creationId xmlns:a16="http://schemas.microsoft.com/office/drawing/2014/main" id="{E600DCD7-1C33-4306-824E-F077F1670B33}"/>
              </a:ext>
            </a:extLst>
          </p:cNvPr>
          <p:cNvPicPr>
            <a:picLocks noChangeAspect="1"/>
          </p:cNvPicPr>
          <p:nvPr/>
        </p:nvPicPr>
        <p:blipFill>
          <a:blip r:embed="rId4"/>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42594581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BD993EF5-5BED-47D1-892E-D1E03AAE9AB5}"/>
              </a:ext>
            </a:extLst>
          </p:cNvPr>
          <p:cNvSpPr>
            <a:spLocks noGrp="1"/>
          </p:cNvSpPr>
          <p:nvPr>
            <p:ph idx="1"/>
          </p:nvPr>
        </p:nvSpPr>
        <p:spPr>
          <a:xfrm>
            <a:off x="838200" y="1527041"/>
            <a:ext cx="10515600" cy="4351338"/>
          </a:xfrm>
        </p:spPr>
        <p:txBody>
          <a:bodyPr>
            <a:normAutofit/>
          </a:bodyPr>
          <a:lstStyle/>
          <a:p>
            <a:pPr algn="just"/>
            <a:r>
              <a:rPr lang="es-MX" sz="2400" dirty="0"/>
              <a:t>Para finalizar este Espacio, a la luz de lo revisado sobre la contextualización del aprendizaje en colectivo, </a:t>
            </a:r>
            <a:r>
              <a:rPr lang="es-MX" sz="2400" b="1" dirty="0">
                <a:solidFill>
                  <a:schemeClr val="accent2">
                    <a:lumMod val="50000"/>
                  </a:schemeClr>
                </a:solidFill>
              </a:rPr>
              <a:t>revisen sus metas y objetivos </a:t>
            </a:r>
            <a:r>
              <a:rPr lang="es-MX" sz="2400" dirty="0"/>
              <a:t>que tienen como comunidad de aprendizaje y </a:t>
            </a:r>
            <a:r>
              <a:rPr lang="es-MX" sz="2400" dirty="0">
                <a:solidFill>
                  <a:schemeClr val="accent2">
                    <a:lumMod val="50000"/>
                  </a:schemeClr>
                </a:solidFill>
              </a:rPr>
              <a:t>valoren si se requiere hacer algo distinto para </a:t>
            </a:r>
            <a:r>
              <a:rPr lang="es-MX" sz="2400" b="1" dirty="0">
                <a:solidFill>
                  <a:schemeClr val="accent2">
                    <a:lumMod val="50000"/>
                  </a:schemeClr>
                </a:solidFill>
              </a:rPr>
              <a:t>mejorar en el siguiente ciclo escolar.</a:t>
            </a:r>
            <a:r>
              <a:rPr lang="es-MX" sz="2400" dirty="0"/>
              <a:t> Tomen, por lo menos, una decisión en colectivo al respecto.</a:t>
            </a:r>
          </a:p>
        </p:txBody>
      </p:sp>
      <p:pic>
        <p:nvPicPr>
          <p:cNvPr id="5" name="Imagen 4">
            <a:extLst>
              <a:ext uri="{FF2B5EF4-FFF2-40B4-BE49-F238E27FC236}">
                <a16:creationId xmlns:a16="http://schemas.microsoft.com/office/drawing/2014/main" id="{3908C344-A8B0-4725-90AD-972F3290F308}"/>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rot="15469044">
            <a:off x="1889098" y="3021514"/>
            <a:ext cx="1362392" cy="1362392"/>
          </a:xfrm>
          <a:prstGeom prst="rect">
            <a:avLst/>
          </a:prstGeom>
        </p:spPr>
      </p:pic>
      <p:pic>
        <p:nvPicPr>
          <p:cNvPr id="6" name="Imagen 5">
            <a:extLst>
              <a:ext uri="{FF2B5EF4-FFF2-40B4-BE49-F238E27FC236}">
                <a16:creationId xmlns:a16="http://schemas.microsoft.com/office/drawing/2014/main" id="{02307CE1-B7C5-40A6-99F4-C3B3F5E8D097}"/>
              </a:ext>
            </a:extLst>
          </p:cNvPr>
          <p:cNvPicPr>
            <a:picLocks noChangeAspect="1"/>
          </p:cNvPicPr>
          <p:nvPr/>
        </p:nvPicPr>
        <p:blipFill>
          <a:blip r:embed="rId5"/>
          <a:stretch>
            <a:fillRect/>
          </a:stretch>
        </p:blipFill>
        <p:spPr>
          <a:xfrm>
            <a:off x="914795" y="3750911"/>
            <a:ext cx="845893" cy="975445"/>
          </a:xfrm>
          <a:prstGeom prst="rect">
            <a:avLst/>
          </a:prstGeom>
        </p:spPr>
      </p:pic>
      <p:pic>
        <p:nvPicPr>
          <p:cNvPr id="7" name="Imagen 6">
            <a:extLst>
              <a:ext uri="{FF2B5EF4-FFF2-40B4-BE49-F238E27FC236}">
                <a16:creationId xmlns:a16="http://schemas.microsoft.com/office/drawing/2014/main" id="{E2314522-DF29-49DB-9A26-1B686270837E}"/>
              </a:ext>
            </a:extLst>
          </p:cNvPr>
          <p:cNvPicPr>
            <a:picLocks noChangeAspect="1"/>
          </p:cNvPicPr>
          <p:nvPr/>
        </p:nvPicPr>
        <p:blipFill>
          <a:blip r:embed="rId6"/>
          <a:stretch>
            <a:fillRect/>
          </a:stretch>
        </p:blipFill>
        <p:spPr>
          <a:xfrm>
            <a:off x="2421998" y="4231341"/>
            <a:ext cx="8855207" cy="2438283"/>
          </a:xfrm>
          <a:prstGeom prst="rect">
            <a:avLst/>
          </a:prstGeom>
        </p:spPr>
      </p:pic>
      <p:pic>
        <p:nvPicPr>
          <p:cNvPr id="8" name="Imagen 7">
            <a:extLst>
              <a:ext uri="{FF2B5EF4-FFF2-40B4-BE49-F238E27FC236}">
                <a16:creationId xmlns:a16="http://schemas.microsoft.com/office/drawing/2014/main" id="{F8635755-B350-49B7-B176-1EA11F18F264}"/>
              </a:ext>
            </a:extLst>
          </p:cNvPr>
          <p:cNvPicPr>
            <a:picLocks noChangeAspect="1"/>
          </p:cNvPicPr>
          <p:nvPr/>
        </p:nvPicPr>
        <p:blipFill>
          <a:blip r:embed="rId7"/>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37861009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3A1F50-7CA0-47AF-91C9-4D69CC361D34}"/>
              </a:ext>
            </a:extLst>
          </p:cNvPr>
          <p:cNvSpPr>
            <a:spLocks noGrp="1"/>
          </p:cNvSpPr>
          <p:nvPr>
            <p:ph type="title"/>
          </p:nvPr>
        </p:nvSpPr>
        <p:spPr>
          <a:xfrm>
            <a:off x="838200" y="1035698"/>
            <a:ext cx="10515600" cy="654990"/>
          </a:xfrm>
        </p:spPr>
        <p:txBody>
          <a:bodyPr>
            <a:normAutofit/>
          </a:bodyPr>
          <a:lstStyle/>
          <a:p>
            <a:r>
              <a:rPr lang="es-MX" sz="3600" b="1" dirty="0">
                <a:solidFill>
                  <a:schemeClr val="accent2">
                    <a:lumMod val="50000"/>
                  </a:schemeClr>
                </a:solidFill>
              </a:rPr>
              <a:t>Espacio 3. Ser en lo que somos </a:t>
            </a:r>
          </a:p>
        </p:txBody>
      </p:sp>
      <p:sp>
        <p:nvSpPr>
          <p:cNvPr id="3" name="Marcador de contenido 2">
            <a:extLst>
              <a:ext uri="{FF2B5EF4-FFF2-40B4-BE49-F238E27FC236}">
                <a16:creationId xmlns:a16="http://schemas.microsoft.com/office/drawing/2014/main" id="{42AE5943-10D0-4AAA-A094-7E6E4422C0A4}"/>
              </a:ext>
            </a:extLst>
          </p:cNvPr>
          <p:cNvSpPr>
            <a:spLocks noGrp="1"/>
          </p:cNvSpPr>
          <p:nvPr>
            <p:ph idx="1"/>
          </p:nvPr>
        </p:nvSpPr>
        <p:spPr>
          <a:xfrm>
            <a:off x="1353766" y="3062452"/>
            <a:ext cx="10598391" cy="2579591"/>
          </a:xfrm>
        </p:spPr>
        <p:txBody>
          <a:bodyPr>
            <a:normAutofit/>
          </a:bodyPr>
          <a:lstStyle/>
          <a:p>
            <a:pPr marL="0" indent="0" algn="just">
              <a:buNone/>
            </a:pPr>
            <a:r>
              <a:rPr lang="es-MX" sz="2400" dirty="0"/>
              <a:t>Los procesos de desarrollo sobre </a:t>
            </a:r>
            <a:r>
              <a:rPr lang="es-MX" sz="2400" dirty="0">
                <a:solidFill>
                  <a:schemeClr val="accent2">
                    <a:lumMod val="50000"/>
                  </a:schemeClr>
                </a:solidFill>
              </a:rPr>
              <a:t>pertenencia e identidad colectiva son centrales</a:t>
            </a:r>
            <a:r>
              <a:rPr lang="es-MX" sz="2400" dirty="0"/>
              <a:t>, ya que son las y los </a:t>
            </a:r>
            <a:r>
              <a:rPr lang="es-MX" sz="2400" dirty="0">
                <a:solidFill>
                  <a:schemeClr val="accent2">
                    <a:lumMod val="50000"/>
                  </a:schemeClr>
                </a:solidFill>
              </a:rPr>
              <a:t>participantes</a:t>
            </a:r>
            <a:r>
              <a:rPr lang="es-MX" sz="2400" dirty="0"/>
              <a:t> quienes, como </a:t>
            </a:r>
            <a:r>
              <a:rPr lang="es-MX" sz="2400" dirty="0">
                <a:solidFill>
                  <a:schemeClr val="accent2">
                    <a:lumMod val="50000"/>
                  </a:schemeClr>
                </a:solidFill>
              </a:rPr>
              <a:t>sujetos sociales, construyen su significado del mundo y cómo estar en él.</a:t>
            </a:r>
            <a:r>
              <a:rPr lang="es-MX" sz="2400" dirty="0"/>
              <a:t> Se entiende a </a:t>
            </a:r>
            <a:r>
              <a:rPr lang="es-MX" sz="2400" b="1" dirty="0"/>
              <a:t>la persona </a:t>
            </a:r>
            <a:r>
              <a:rPr lang="es-MX" sz="2400" dirty="0"/>
              <a:t>no solo como una entidad cognitiva (que percibe su entorno), sino como una </a:t>
            </a:r>
            <a:r>
              <a:rPr lang="es-MX" sz="2400" b="1" dirty="0"/>
              <a:t>persona íntegra</a:t>
            </a:r>
            <a:r>
              <a:rPr lang="es-MX" sz="2400" dirty="0"/>
              <a:t>, con </a:t>
            </a:r>
            <a:r>
              <a:rPr lang="es-MX" sz="2400" b="1" dirty="0"/>
              <a:t>relaciones y aspiraciones</a:t>
            </a:r>
            <a:r>
              <a:rPr lang="es-MX" sz="2400" dirty="0"/>
              <a:t>, cuyo aprendizaje </a:t>
            </a:r>
            <a:r>
              <a:rPr lang="es-MX" sz="2400" b="1" dirty="0"/>
              <a:t>implica construir conocimientos</a:t>
            </a:r>
            <a:r>
              <a:rPr lang="es-MX" sz="2400" dirty="0"/>
              <a:t> y situarse como un/a conocedor/a en un contexto que negocia su régimen de </a:t>
            </a:r>
            <a:r>
              <a:rPr lang="es-MX" sz="2400" b="1" dirty="0"/>
              <a:t>intervención en una comunidad </a:t>
            </a:r>
            <a:r>
              <a:rPr lang="es-MX" sz="2400" dirty="0"/>
              <a:t>(Wenger, 2010).</a:t>
            </a:r>
          </a:p>
        </p:txBody>
      </p:sp>
      <p:pic>
        <p:nvPicPr>
          <p:cNvPr id="4" name="Imagen 3">
            <a:extLst>
              <a:ext uri="{FF2B5EF4-FFF2-40B4-BE49-F238E27FC236}">
                <a16:creationId xmlns:a16="http://schemas.microsoft.com/office/drawing/2014/main" id="{2C7FA91A-9407-4382-8139-461BBB4C800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tretch>
            <a:fillRect/>
          </a:stretch>
        </p:blipFill>
        <p:spPr>
          <a:xfrm>
            <a:off x="5931517" y="1825625"/>
            <a:ext cx="6020640" cy="828791"/>
          </a:xfrm>
          <a:prstGeom prst="rect">
            <a:avLst/>
          </a:prstGeom>
        </p:spPr>
      </p:pic>
      <p:pic>
        <p:nvPicPr>
          <p:cNvPr id="7" name="Imagen 6">
            <a:extLst>
              <a:ext uri="{FF2B5EF4-FFF2-40B4-BE49-F238E27FC236}">
                <a16:creationId xmlns:a16="http://schemas.microsoft.com/office/drawing/2014/main" id="{AC826116-56E2-4E77-BC84-D2C7C6813DC1}"/>
              </a:ext>
            </a:extLst>
          </p:cNvPr>
          <p:cNvPicPr>
            <a:picLocks noChangeAspect="1"/>
          </p:cNvPicPr>
          <p:nvPr/>
        </p:nvPicPr>
        <p:blipFill>
          <a:blip r:embed="rId4"/>
          <a:stretch>
            <a:fillRect/>
          </a:stretch>
        </p:blipFill>
        <p:spPr>
          <a:xfrm>
            <a:off x="5312022" y="1669281"/>
            <a:ext cx="6503459" cy="929066"/>
          </a:xfrm>
          <a:prstGeom prst="rect">
            <a:avLst/>
          </a:prstGeom>
        </p:spPr>
      </p:pic>
      <p:pic>
        <p:nvPicPr>
          <p:cNvPr id="8" name="Imagen 7">
            <a:extLst>
              <a:ext uri="{FF2B5EF4-FFF2-40B4-BE49-F238E27FC236}">
                <a16:creationId xmlns:a16="http://schemas.microsoft.com/office/drawing/2014/main" id="{D83FEADB-C332-48FF-9A0F-0D58C46DB7A8}"/>
              </a:ext>
            </a:extLst>
          </p:cNvPr>
          <p:cNvPicPr>
            <a:picLocks noChangeAspect="1"/>
          </p:cNvPicPr>
          <p:nvPr/>
        </p:nvPicPr>
        <p:blipFill>
          <a:blip r:embed="rId5"/>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35812254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42AE5943-10D0-4AAA-A094-7E6E4422C0A4}"/>
              </a:ext>
            </a:extLst>
          </p:cNvPr>
          <p:cNvSpPr>
            <a:spLocks noGrp="1"/>
          </p:cNvSpPr>
          <p:nvPr>
            <p:ph idx="1"/>
          </p:nvPr>
        </p:nvSpPr>
        <p:spPr>
          <a:xfrm>
            <a:off x="748553" y="1260383"/>
            <a:ext cx="10927702" cy="4486274"/>
          </a:xfrm>
        </p:spPr>
        <p:txBody>
          <a:bodyPr>
            <a:normAutofit/>
          </a:bodyPr>
          <a:lstStyle/>
          <a:p>
            <a:pPr marL="0" indent="0">
              <a:buNone/>
            </a:pPr>
            <a:r>
              <a:rPr lang="es-MX" sz="2400" dirty="0"/>
              <a:t>Trabajar en comunidad de aprendizaje </a:t>
            </a:r>
            <a:r>
              <a:rPr lang="es-MX" sz="2400" b="1" dirty="0"/>
              <a:t>implica</a:t>
            </a:r>
            <a:r>
              <a:rPr lang="es-MX" sz="2400" dirty="0"/>
              <a:t>, necesariamente, una </a:t>
            </a:r>
            <a:r>
              <a:rPr lang="es-MX" sz="2400" b="1" dirty="0"/>
              <a:t>transformación</a:t>
            </a:r>
            <a:r>
              <a:rPr lang="es-MX" sz="2400" dirty="0"/>
              <a:t> en distintos </a:t>
            </a:r>
            <a:r>
              <a:rPr lang="es-MX" sz="2400" b="1" dirty="0"/>
              <a:t>aspectos</a:t>
            </a:r>
            <a:r>
              <a:rPr lang="es-MX" sz="2400" dirty="0"/>
              <a:t>:</a:t>
            </a:r>
          </a:p>
        </p:txBody>
      </p:sp>
      <p:pic>
        <p:nvPicPr>
          <p:cNvPr id="4" name="Imagen 3">
            <a:extLst>
              <a:ext uri="{FF2B5EF4-FFF2-40B4-BE49-F238E27FC236}">
                <a16:creationId xmlns:a16="http://schemas.microsoft.com/office/drawing/2014/main" id="{1727F862-803E-417B-9A66-1288D94C9FD7}"/>
              </a:ext>
            </a:extLst>
          </p:cNvPr>
          <p:cNvPicPr>
            <a:picLocks noChangeAspect="1"/>
          </p:cNvPicPr>
          <p:nvPr/>
        </p:nvPicPr>
        <p:blipFill>
          <a:blip r:embed="rId2"/>
          <a:stretch>
            <a:fillRect/>
          </a:stretch>
        </p:blipFill>
        <p:spPr>
          <a:xfrm>
            <a:off x="3231270" y="2054567"/>
            <a:ext cx="8118047" cy="3322608"/>
          </a:xfrm>
          <a:prstGeom prst="rect">
            <a:avLst/>
          </a:prstGeom>
        </p:spPr>
      </p:pic>
      <p:sp>
        <p:nvSpPr>
          <p:cNvPr id="7" name="Título 1">
            <a:extLst>
              <a:ext uri="{FF2B5EF4-FFF2-40B4-BE49-F238E27FC236}">
                <a16:creationId xmlns:a16="http://schemas.microsoft.com/office/drawing/2014/main" id="{FB912FD9-A45B-4710-B665-A31FF65EF07D}"/>
              </a:ext>
            </a:extLst>
          </p:cNvPr>
          <p:cNvSpPr>
            <a:spLocks noGrp="1"/>
          </p:cNvSpPr>
          <p:nvPr>
            <p:ph type="title"/>
          </p:nvPr>
        </p:nvSpPr>
        <p:spPr>
          <a:xfrm>
            <a:off x="2384612" y="5271248"/>
            <a:ext cx="9807388" cy="1586752"/>
          </a:xfrm>
        </p:spPr>
        <p:txBody>
          <a:bodyPr>
            <a:noAutofit/>
          </a:bodyPr>
          <a:lstStyle/>
          <a:p>
            <a:pPr algn="just"/>
            <a:r>
              <a:rPr lang="es-MX" sz="2400" dirty="0"/>
              <a:t>Pensar en la consolidación de las comunidades de aprendizaje en el CTE, en el marco de la NEM, implica </a:t>
            </a:r>
            <a:r>
              <a:rPr lang="es-MX" sz="2400" b="1" dirty="0">
                <a:solidFill>
                  <a:schemeClr val="accent2">
                    <a:lumMod val="50000"/>
                  </a:schemeClr>
                </a:solidFill>
              </a:rPr>
              <a:t>situarse en el cambio</a:t>
            </a:r>
            <a:r>
              <a:rPr lang="es-MX" sz="2400" dirty="0"/>
              <a:t>, así como </a:t>
            </a:r>
            <a:r>
              <a:rPr lang="es-MX" sz="2400" b="1" dirty="0">
                <a:solidFill>
                  <a:schemeClr val="accent2">
                    <a:lumMod val="50000"/>
                  </a:schemeClr>
                </a:solidFill>
              </a:rPr>
              <a:t>enfocar las dificultades </a:t>
            </a:r>
            <a:r>
              <a:rPr lang="es-MX" sz="2400" dirty="0"/>
              <a:t>como posibilidades y, en ese horizonte, </a:t>
            </a:r>
            <a:r>
              <a:rPr lang="es-MX" sz="2400" b="1" dirty="0">
                <a:solidFill>
                  <a:schemeClr val="accent2">
                    <a:lumMod val="50000"/>
                  </a:schemeClr>
                </a:solidFill>
              </a:rPr>
              <a:t>implementar prácticas transformadoras </a:t>
            </a:r>
            <a:r>
              <a:rPr lang="es-MX" sz="2400" dirty="0"/>
              <a:t>(Díez- Palomar y Flecha, 2010).</a:t>
            </a:r>
          </a:p>
        </p:txBody>
      </p:sp>
      <p:pic>
        <p:nvPicPr>
          <p:cNvPr id="8" name="Imagen 7">
            <a:extLst>
              <a:ext uri="{FF2B5EF4-FFF2-40B4-BE49-F238E27FC236}">
                <a16:creationId xmlns:a16="http://schemas.microsoft.com/office/drawing/2014/main" id="{D732C6D1-BE18-47A8-AABD-35228563E888}"/>
              </a:ext>
            </a:extLst>
          </p:cNvPr>
          <p:cNvPicPr>
            <a:picLocks noChangeAspect="1"/>
          </p:cNvPicPr>
          <p:nvPr/>
        </p:nvPicPr>
        <p:blipFill>
          <a:blip r:embed="rId3"/>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306462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DFFAA814-A4D3-43FA-8066-77A7D38EA5AD}"/>
              </a:ext>
            </a:extLst>
          </p:cNvPr>
          <p:cNvSpPr>
            <a:spLocks noGrp="1"/>
          </p:cNvSpPr>
          <p:nvPr>
            <p:ph idx="1"/>
          </p:nvPr>
        </p:nvSpPr>
        <p:spPr>
          <a:xfrm>
            <a:off x="1329240" y="1259541"/>
            <a:ext cx="10236090" cy="1456765"/>
          </a:xfrm>
        </p:spPr>
        <p:txBody>
          <a:bodyPr/>
          <a:lstStyle/>
          <a:p>
            <a:pPr marL="0" indent="0">
              <a:buNone/>
            </a:pPr>
            <a:r>
              <a:rPr lang="es-MX" sz="2400" dirty="0"/>
              <a:t>                 En parejas, realicen lo siguiente: </a:t>
            </a:r>
          </a:p>
          <a:p>
            <a:pPr marL="0" indent="0" algn="just">
              <a:buNone/>
            </a:pPr>
            <a:r>
              <a:rPr lang="es-MX" sz="2000" dirty="0"/>
              <a:t>1. </a:t>
            </a:r>
            <a:r>
              <a:rPr lang="es-MX" sz="2000" dirty="0">
                <a:solidFill>
                  <a:schemeClr val="accent2">
                    <a:lumMod val="50000"/>
                  </a:schemeClr>
                </a:solidFill>
              </a:rPr>
              <a:t>Reflexionen</a:t>
            </a:r>
            <a:r>
              <a:rPr lang="es-MX" sz="2000" dirty="0"/>
              <a:t> sobre las </a:t>
            </a:r>
            <a:r>
              <a:rPr lang="es-MX" sz="2000" b="1" dirty="0">
                <a:solidFill>
                  <a:schemeClr val="accent2">
                    <a:lumMod val="50000"/>
                  </a:schemeClr>
                </a:solidFill>
              </a:rPr>
              <a:t>actividades</a:t>
            </a:r>
            <a:r>
              <a:rPr lang="es-MX" sz="2000" b="1" dirty="0"/>
              <a:t>, </a:t>
            </a:r>
            <a:r>
              <a:rPr lang="es-MX" sz="2000" b="1" dirty="0">
                <a:solidFill>
                  <a:schemeClr val="accent2">
                    <a:lumMod val="50000"/>
                  </a:schemeClr>
                </a:solidFill>
              </a:rPr>
              <a:t>aspectos, acciones o elementos que les hacen sentirse parte de la comunidad </a:t>
            </a:r>
            <a:r>
              <a:rPr lang="es-MX" sz="2000" dirty="0"/>
              <a:t>de aprendizaje en la que han trabajado durante este ciclo escolar, así como en </a:t>
            </a:r>
            <a:r>
              <a:rPr lang="es-MX" sz="2000" dirty="0">
                <a:solidFill>
                  <a:schemeClr val="accent2">
                    <a:lumMod val="50000"/>
                  </a:schemeClr>
                </a:solidFill>
              </a:rPr>
              <a:t>aquello que no les hace sentir parte</a:t>
            </a:r>
            <a:r>
              <a:rPr lang="es-MX" sz="2000" dirty="0"/>
              <a:t>. Enlístenlos en el siguiente esquema. </a:t>
            </a:r>
          </a:p>
          <a:p>
            <a:endParaRPr lang="es-MX" dirty="0"/>
          </a:p>
        </p:txBody>
      </p:sp>
      <p:pic>
        <p:nvPicPr>
          <p:cNvPr id="4" name="Imagen 3">
            <a:extLst>
              <a:ext uri="{FF2B5EF4-FFF2-40B4-BE49-F238E27FC236}">
                <a16:creationId xmlns:a16="http://schemas.microsoft.com/office/drawing/2014/main" id="{9B0790BC-FA1A-4627-81C1-3E07CA8B1F04}"/>
              </a:ext>
            </a:extLst>
          </p:cNvPr>
          <p:cNvPicPr>
            <a:picLocks noChangeAspect="1"/>
          </p:cNvPicPr>
          <p:nvPr/>
        </p:nvPicPr>
        <p:blipFill>
          <a:blip r:embed="rId2"/>
          <a:stretch>
            <a:fillRect/>
          </a:stretch>
        </p:blipFill>
        <p:spPr>
          <a:xfrm>
            <a:off x="483347" y="1143235"/>
            <a:ext cx="845893" cy="1005927"/>
          </a:xfrm>
          <a:prstGeom prst="rect">
            <a:avLst/>
          </a:prstGeom>
        </p:spPr>
      </p:pic>
      <p:sp>
        <p:nvSpPr>
          <p:cNvPr id="7" name="CuadroTexto 6">
            <a:extLst>
              <a:ext uri="{FF2B5EF4-FFF2-40B4-BE49-F238E27FC236}">
                <a16:creationId xmlns:a16="http://schemas.microsoft.com/office/drawing/2014/main" id="{829575DE-2CCD-4B7D-9AC1-5F13E90CCEA5}"/>
              </a:ext>
            </a:extLst>
          </p:cNvPr>
          <p:cNvSpPr txBox="1"/>
          <p:nvPr/>
        </p:nvSpPr>
        <p:spPr>
          <a:xfrm>
            <a:off x="483347" y="2716306"/>
            <a:ext cx="10941186" cy="1015663"/>
          </a:xfrm>
          <a:prstGeom prst="rect">
            <a:avLst/>
          </a:prstGeom>
          <a:noFill/>
        </p:spPr>
        <p:txBody>
          <a:bodyPr wrap="square">
            <a:spAutoFit/>
          </a:bodyPr>
          <a:lstStyle/>
          <a:p>
            <a:pPr marL="0" indent="0" algn="just">
              <a:buNone/>
            </a:pPr>
            <a:r>
              <a:rPr lang="es-MX" sz="2000" dirty="0"/>
              <a:t>2. </a:t>
            </a:r>
            <a:r>
              <a:rPr lang="es-MX" sz="2000" dirty="0">
                <a:solidFill>
                  <a:schemeClr val="accent2">
                    <a:lumMod val="50000"/>
                  </a:schemeClr>
                </a:solidFill>
              </a:rPr>
              <a:t>Identificar </a:t>
            </a:r>
            <a:r>
              <a:rPr lang="es-MX" sz="2000" dirty="0"/>
              <a:t>si se relacionan con sus </a:t>
            </a:r>
            <a:r>
              <a:rPr lang="es-MX" sz="2000" b="1" dirty="0">
                <a:solidFill>
                  <a:schemeClr val="accent2">
                    <a:lumMod val="50000"/>
                  </a:schemeClr>
                </a:solidFill>
              </a:rPr>
              <a:t>vivencias</a:t>
            </a:r>
            <a:r>
              <a:rPr lang="es-MX" sz="2000" dirty="0"/>
              <a:t>, con su </a:t>
            </a:r>
            <a:r>
              <a:rPr lang="es-MX" sz="2000" b="1" dirty="0">
                <a:solidFill>
                  <a:schemeClr val="accent2">
                    <a:lumMod val="50000"/>
                  </a:schemeClr>
                </a:solidFill>
              </a:rPr>
              <a:t>trayectoria de aprendizaje</a:t>
            </a:r>
            <a:r>
              <a:rPr lang="es-MX" sz="2000" dirty="0"/>
              <a:t> o con </a:t>
            </a:r>
            <a:r>
              <a:rPr lang="es-MX" sz="2000" b="1" dirty="0">
                <a:solidFill>
                  <a:schemeClr val="accent2">
                    <a:lumMod val="50000"/>
                  </a:schemeClr>
                </a:solidFill>
              </a:rPr>
              <a:t>creencias o prejuicios </a:t>
            </a:r>
            <a:r>
              <a:rPr lang="es-MX" sz="2000" dirty="0"/>
              <a:t>que tienen a partir de su </a:t>
            </a:r>
            <a:r>
              <a:rPr lang="es-MX" sz="2000" b="1" dirty="0">
                <a:solidFill>
                  <a:schemeClr val="accent2">
                    <a:lumMod val="50000"/>
                  </a:schemeClr>
                </a:solidFill>
              </a:rPr>
              <a:t>desarrollo profesional</a:t>
            </a:r>
            <a:r>
              <a:rPr lang="es-MX" sz="2000" dirty="0"/>
              <a:t>. Resáltenlos con algún color o alguna señalización. </a:t>
            </a:r>
          </a:p>
        </p:txBody>
      </p:sp>
      <p:pic>
        <p:nvPicPr>
          <p:cNvPr id="10" name="Marcador de contenido 6">
            <a:extLst>
              <a:ext uri="{FF2B5EF4-FFF2-40B4-BE49-F238E27FC236}">
                <a16:creationId xmlns:a16="http://schemas.microsoft.com/office/drawing/2014/main" id="{33A7563C-7C95-494C-9D73-FA8C188CB6AC}"/>
              </a:ext>
            </a:extLst>
          </p:cNvPr>
          <p:cNvPicPr>
            <a:picLocks noChangeAspect="1"/>
          </p:cNvPicPr>
          <p:nvPr/>
        </p:nvPicPr>
        <p:blipFill>
          <a:blip r:embed="rId3"/>
          <a:stretch>
            <a:fillRect/>
          </a:stretch>
        </p:blipFill>
        <p:spPr>
          <a:xfrm>
            <a:off x="2343747" y="3491753"/>
            <a:ext cx="8997353" cy="3249706"/>
          </a:xfrm>
          <a:prstGeom prst="rect">
            <a:avLst/>
          </a:prstGeom>
        </p:spPr>
      </p:pic>
      <p:pic>
        <p:nvPicPr>
          <p:cNvPr id="11" name="Imagen 10">
            <a:extLst>
              <a:ext uri="{FF2B5EF4-FFF2-40B4-BE49-F238E27FC236}">
                <a16:creationId xmlns:a16="http://schemas.microsoft.com/office/drawing/2014/main" id="{E2AC3D9D-F030-4F65-A518-691FC214E570}"/>
              </a:ext>
            </a:extLst>
          </p:cNvPr>
          <p:cNvPicPr>
            <a:picLocks noChangeAspect="1"/>
          </p:cNvPicPr>
          <p:nvPr/>
        </p:nvPicPr>
        <p:blipFill>
          <a:blip r:embed="rId4"/>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2351811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a:extLst>
              <a:ext uri="{FF2B5EF4-FFF2-40B4-BE49-F238E27FC236}">
                <a16:creationId xmlns:a16="http://schemas.microsoft.com/office/drawing/2014/main" id="{98C14621-4C97-4DC6-99A7-4F28E172C9C2}"/>
              </a:ext>
            </a:extLst>
          </p:cNvPr>
          <p:cNvPicPr>
            <a:picLocks noGrp="1" noChangeAspect="1"/>
          </p:cNvPicPr>
          <p:nvPr>
            <p:ph idx="1"/>
          </p:nvPr>
        </p:nvPicPr>
        <p:blipFill>
          <a:blip r:embed="rId2"/>
          <a:stretch>
            <a:fillRect/>
          </a:stretch>
        </p:blipFill>
        <p:spPr>
          <a:xfrm>
            <a:off x="838200" y="1690688"/>
            <a:ext cx="5903259" cy="3887066"/>
          </a:xfrm>
          <a:prstGeom prst="rect">
            <a:avLst/>
          </a:prstGeom>
        </p:spPr>
      </p:pic>
      <p:pic>
        <p:nvPicPr>
          <p:cNvPr id="3" name="Imagen 2">
            <a:extLst>
              <a:ext uri="{FF2B5EF4-FFF2-40B4-BE49-F238E27FC236}">
                <a16:creationId xmlns:a16="http://schemas.microsoft.com/office/drawing/2014/main" id="{D1C3A5CD-6797-4F84-AB45-E1BA45E1D34C}"/>
              </a:ext>
            </a:extLst>
          </p:cNvPr>
          <p:cNvPicPr>
            <a:picLocks noChangeAspect="1"/>
          </p:cNvPicPr>
          <p:nvPr/>
        </p:nvPicPr>
        <p:blipFill>
          <a:blip r:embed="rId3"/>
          <a:stretch>
            <a:fillRect/>
          </a:stretch>
        </p:blipFill>
        <p:spPr>
          <a:xfrm>
            <a:off x="7407504" y="1172670"/>
            <a:ext cx="4168165" cy="5379914"/>
          </a:xfrm>
          <a:prstGeom prst="rect">
            <a:avLst/>
          </a:prstGeom>
        </p:spPr>
      </p:pic>
      <p:pic>
        <p:nvPicPr>
          <p:cNvPr id="5" name="Imagen 4">
            <a:extLst>
              <a:ext uri="{FF2B5EF4-FFF2-40B4-BE49-F238E27FC236}">
                <a16:creationId xmlns:a16="http://schemas.microsoft.com/office/drawing/2014/main" id="{FE5E2A57-5FC0-4A07-8814-64460C14C73A}"/>
              </a:ext>
            </a:extLst>
          </p:cNvPr>
          <p:cNvPicPr>
            <a:picLocks noChangeAspect="1"/>
          </p:cNvPicPr>
          <p:nvPr/>
        </p:nvPicPr>
        <p:blipFill>
          <a:blip r:embed="rId4"/>
          <a:srcRect r="859" b="86081"/>
          <a:stretch>
            <a:fillRect/>
          </a:stretch>
        </p:blipFill>
        <p:spPr>
          <a:xfrm>
            <a:off x="142034" y="50307"/>
            <a:ext cx="11907931" cy="1122363"/>
          </a:xfrm>
          <a:prstGeom prst="rect">
            <a:avLst/>
          </a:prstGeom>
        </p:spPr>
      </p:pic>
    </p:spTree>
    <p:extLst>
      <p:ext uri="{BB962C8B-B14F-4D97-AF65-F5344CB8AC3E}">
        <p14:creationId xmlns:p14="http://schemas.microsoft.com/office/powerpoint/2010/main" val="19792387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EE51231D-1EED-4AC8-A0C2-850F79020639}"/>
              </a:ext>
            </a:extLst>
          </p:cNvPr>
          <p:cNvSpPr/>
          <p:nvPr/>
        </p:nvSpPr>
        <p:spPr>
          <a:xfrm>
            <a:off x="1780162" y="1581453"/>
            <a:ext cx="9893029" cy="1938992"/>
          </a:xfrm>
          <a:prstGeom prst="rect">
            <a:avLst/>
          </a:prstGeom>
        </p:spPr>
        <p:txBody>
          <a:bodyPr wrap="square">
            <a:spAutoFit/>
          </a:bodyPr>
          <a:lstStyle/>
          <a:p>
            <a:pPr algn="just"/>
            <a:r>
              <a:rPr lang="es-MX" sz="2400" dirty="0"/>
              <a:t>Destinen tiempo para compartirlas con el resto del colectivo, no con la intención de debatir, sino de </a:t>
            </a:r>
            <a:r>
              <a:rPr lang="es-MX" sz="2400" b="1" dirty="0">
                <a:solidFill>
                  <a:schemeClr val="accent2">
                    <a:lumMod val="50000"/>
                  </a:schemeClr>
                </a:solidFill>
              </a:rPr>
              <a:t>realizar un ejercicio de escucha y comprensión que respete las particularidades de las vivencias</a:t>
            </a:r>
            <a:r>
              <a:rPr lang="es-MX" sz="2400" dirty="0"/>
              <a:t>, pues al construir en comunidad </a:t>
            </a:r>
            <a:r>
              <a:rPr lang="es-MX" sz="2400" b="1" dirty="0"/>
              <a:t>interactúan distintas capacidades, saberes, estrategias, maneras de ser y comprender el mundo</a:t>
            </a:r>
            <a:r>
              <a:rPr lang="es-MX" sz="2400" dirty="0"/>
              <a:t>, etc.</a:t>
            </a:r>
          </a:p>
        </p:txBody>
      </p:sp>
      <p:sp>
        <p:nvSpPr>
          <p:cNvPr id="6" name="CuadroTexto 5">
            <a:extLst>
              <a:ext uri="{FF2B5EF4-FFF2-40B4-BE49-F238E27FC236}">
                <a16:creationId xmlns:a16="http://schemas.microsoft.com/office/drawing/2014/main" id="{4C791859-12F5-41B1-B018-9528FF7B9445}"/>
              </a:ext>
            </a:extLst>
          </p:cNvPr>
          <p:cNvSpPr txBox="1"/>
          <p:nvPr/>
        </p:nvSpPr>
        <p:spPr>
          <a:xfrm>
            <a:off x="593387" y="3667327"/>
            <a:ext cx="11225719" cy="2308324"/>
          </a:xfrm>
          <a:prstGeom prst="rect">
            <a:avLst/>
          </a:prstGeom>
          <a:noFill/>
        </p:spPr>
        <p:txBody>
          <a:bodyPr wrap="square" rtlCol="0">
            <a:spAutoFit/>
          </a:bodyPr>
          <a:lstStyle/>
          <a:p>
            <a:pPr algn="just"/>
            <a:r>
              <a:rPr lang="es-MX" sz="2400" dirty="0"/>
              <a:t>De acuerdo con Wenger (2001), las y los </a:t>
            </a:r>
            <a:r>
              <a:rPr lang="es-MX" sz="2400" b="1" dirty="0"/>
              <a:t>integrantes de una comunidad generan significados y desarrollan interpretaciones y negociaciones sobre las experiencias</a:t>
            </a:r>
            <a:r>
              <a:rPr lang="es-MX" sz="2400" dirty="0"/>
              <a:t>; </a:t>
            </a:r>
            <a:r>
              <a:rPr lang="es-MX" sz="2400" b="1" dirty="0"/>
              <a:t>comparten y conservan historias de aprendizaje</a:t>
            </a:r>
            <a:r>
              <a:rPr lang="es-MX" sz="2400" dirty="0"/>
              <a:t> como </a:t>
            </a:r>
            <a:r>
              <a:rPr lang="es-MX" sz="2400" b="1" dirty="0"/>
              <a:t>prácticas vivas </a:t>
            </a:r>
            <a:r>
              <a:rPr lang="es-MX" sz="2400" dirty="0"/>
              <a:t>que se adaptan a las necesidades emergentes; difunden, interpretan, emplean y comunican información y, </a:t>
            </a:r>
            <a:r>
              <a:rPr lang="es-MX" sz="2400" b="1" dirty="0"/>
              <a:t>mantienen un núcleo de identidad a través del compromiso, la participación y el conocimiento profundo de la comunidad.</a:t>
            </a:r>
          </a:p>
        </p:txBody>
      </p:sp>
      <p:pic>
        <p:nvPicPr>
          <p:cNvPr id="7" name="Imagen 6">
            <a:extLst>
              <a:ext uri="{FF2B5EF4-FFF2-40B4-BE49-F238E27FC236}">
                <a16:creationId xmlns:a16="http://schemas.microsoft.com/office/drawing/2014/main" id="{51A3D4AE-828B-4315-A426-86195FB3CE2E}"/>
              </a:ext>
            </a:extLst>
          </p:cNvPr>
          <p:cNvPicPr>
            <a:picLocks noChangeAspect="1"/>
          </p:cNvPicPr>
          <p:nvPr/>
        </p:nvPicPr>
        <p:blipFill>
          <a:blip r:embed="rId2"/>
          <a:stretch>
            <a:fillRect/>
          </a:stretch>
        </p:blipFill>
        <p:spPr>
          <a:xfrm>
            <a:off x="744372" y="1581453"/>
            <a:ext cx="845893" cy="975445"/>
          </a:xfrm>
          <a:prstGeom prst="rect">
            <a:avLst/>
          </a:prstGeom>
        </p:spPr>
      </p:pic>
      <p:pic>
        <p:nvPicPr>
          <p:cNvPr id="8" name="Imagen 7">
            <a:extLst>
              <a:ext uri="{FF2B5EF4-FFF2-40B4-BE49-F238E27FC236}">
                <a16:creationId xmlns:a16="http://schemas.microsoft.com/office/drawing/2014/main" id="{CF730ABF-20A6-407D-88E5-8D2687EA6B12}"/>
              </a:ext>
            </a:extLst>
          </p:cNvPr>
          <p:cNvPicPr>
            <a:picLocks noChangeAspect="1"/>
          </p:cNvPicPr>
          <p:nvPr/>
        </p:nvPicPr>
        <p:blipFill>
          <a:blip r:embed="rId3"/>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1840139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D58954-3F78-4C41-B965-D0BFCD994B80}"/>
              </a:ext>
            </a:extLst>
          </p:cNvPr>
          <p:cNvSpPr>
            <a:spLocks noGrp="1"/>
          </p:cNvSpPr>
          <p:nvPr>
            <p:ph type="title"/>
          </p:nvPr>
        </p:nvSpPr>
        <p:spPr>
          <a:xfrm>
            <a:off x="838200" y="757011"/>
            <a:ext cx="10515600" cy="1325563"/>
          </a:xfrm>
        </p:spPr>
        <p:txBody>
          <a:bodyPr>
            <a:noAutofit/>
          </a:bodyPr>
          <a:lstStyle/>
          <a:p>
            <a:r>
              <a:rPr lang="es-MX" sz="2000" b="1" dirty="0">
                <a:latin typeface="+mn-lt"/>
              </a:rPr>
              <a:t>Para el desarrollo de la siguiente actividad necesitarán: tarjetas de colores, marcadores y cinta adhesiva.</a:t>
            </a:r>
          </a:p>
        </p:txBody>
      </p:sp>
      <p:sp>
        <p:nvSpPr>
          <p:cNvPr id="3" name="Marcador de contenido 2">
            <a:extLst>
              <a:ext uri="{FF2B5EF4-FFF2-40B4-BE49-F238E27FC236}">
                <a16:creationId xmlns:a16="http://schemas.microsoft.com/office/drawing/2014/main" id="{783AD73E-3FEC-43C1-9A30-9A5D603EF485}"/>
              </a:ext>
            </a:extLst>
          </p:cNvPr>
          <p:cNvSpPr>
            <a:spLocks noGrp="1"/>
          </p:cNvSpPr>
          <p:nvPr>
            <p:ph idx="1"/>
          </p:nvPr>
        </p:nvSpPr>
        <p:spPr>
          <a:xfrm>
            <a:off x="1564434" y="1791472"/>
            <a:ext cx="9789365" cy="1203649"/>
          </a:xfrm>
        </p:spPr>
        <p:txBody>
          <a:bodyPr>
            <a:noAutofit/>
          </a:bodyPr>
          <a:lstStyle/>
          <a:p>
            <a:pPr marL="0" indent="0" algn="just">
              <a:buNone/>
            </a:pPr>
            <a:r>
              <a:rPr lang="es-MX" sz="2400" dirty="0"/>
              <a:t>En colectivo, en el centro del pizarrón, dibujen una </a:t>
            </a:r>
            <a:r>
              <a:rPr lang="es-MX" sz="2400" b="1" dirty="0"/>
              <a:t>espiral de Arquímedes </a:t>
            </a:r>
            <a:r>
              <a:rPr lang="es-MX" sz="2400" dirty="0"/>
              <a:t>(circular) que simbolice el ciclo escolar que están concluyendo. Esta espiral </a:t>
            </a:r>
            <a:r>
              <a:rPr lang="es-MX" sz="2400" b="1" dirty="0"/>
              <a:t>representa el aprendizaje como un proceso dinámico y expansivo</a:t>
            </a:r>
            <a:r>
              <a:rPr lang="es-MX" sz="2400" dirty="0"/>
              <a:t>, que se fortalece de manera constante y que tiene como base las experiencias previas. Realicen las siguientes acciones:</a:t>
            </a:r>
          </a:p>
        </p:txBody>
      </p:sp>
      <p:sp>
        <p:nvSpPr>
          <p:cNvPr id="4" name="Rectángulo 3">
            <a:extLst>
              <a:ext uri="{FF2B5EF4-FFF2-40B4-BE49-F238E27FC236}">
                <a16:creationId xmlns:a16="http://schemas.microsoft.com/office/drawing/2014/main" id="{1A61F7A2-2E91-4B47-A05F-DB1D42D6ED87}"/>
              </a:ext>
            </a:extLst>
          </p:cNvPr>
          <p:cNvSpPr/>
          <p:nvPr/>
        </p:nvSpPr>
        <p:spPr>
          <a:xfrm>
            <a:off x="1998746" y="3532819"/>
            <a:ext cx="4845697" cy="3170099"/>
          </a:xfrm>
          <a:prstGeom prst="rect">
            <a:avLst/>
          </a:prstGeom>
        </p:spPr>
        <p:txBody>
          <a:bodyPr wrap="square">
            <a:spAutoFit/>
          </a:bodyPr>
          <a:lstStyle/>
          <a:p>
            <a:pPr marL="285750" indent="-285750" algn="just">
              <a:buFont typeface="Arial" panose="020B0604020202020204" pitchFamily="34" charset="0"/>
              <a:buChar char="•"/>
            </a:pPr>
            <a:r>
              <a:rPr lang="es-MX" sz="2000" dirty="0">
                <a:solidFill>
                  <a:srgbClr val="000000"/>
                </a:solidFill>
                <a:latin typeface="Noto Sans"/>
              </a:rPr>
              <a:t>Cada una/uno tome marcadores para </a:t>
            </a:r>
            <a:r>
              <a:rPr lang="es-MX" sz="2000" b="1" dirty="0">
                <a:solidFill>
                  <a:srgbClr val="000000"/>
                </a:solidFill>
                <a:latin typeface="Noto Sans"/>
              </a:rPr>
              <a:t>escribir</a:t>
            </a:r>
            <a:r>
              <a:rPr lang="es-MX" sz="2000" dirty="0">
                <a:solidFill>
                  <a:srgbClr val="000000"/>
                </a:solidFill>
                <a:latin typeface="Noto Sans"/>
              </a:rPr>
              <a:t> en las tarjetas los </a:t>
            </a:r>
            <a:r>
              <a:rPr lang="es-MX" sz="2000" b="1" dirty="0">
                <a:solidFill>
                  <a:srgbClr val="000000"/>
                </a:solidFill>
                <a:latin typeface="Noto Sans"/>
              </a:rPr>
              <a:t>eventos</a:t>
            </a:r>
            <a:r>
              <a:rPr lang="es-MX" sz="2000" dirty="0">
                <a:solidFill>
                  <a:srgbClr val="000000"/>
                </a:solidFill>
                <a:latin typeface="Noto Sans"/>
              </a:rPr>
              <a:t> que creen que han </a:t>
            </a:r>
            <a:r>
              <a:rPr lang="es-MX" sz="2000" b="1" dirty="0">
                <a:solidFill>
                  <a:srgbClr val="000000"/>
                </a:solidFill>
                <a:latin typeface="Noto Sans"/>
              </a:rPr>
              <a:t>impactado al colectivo</a:t>
            </a:r>
            <a:r>
              <a:rPr lang="es-MX" sz="2000" dirty="0">
                <a:solidFill>
                  <a:srgbClr val="000000"/>
                </a:solidFill>
                <a:latin typeface="Noto Sans"/>
              </a:rPr>
              <a:t>, por ejemplo, una festividad, un problema social de la zona, la evaluación, la elaboración del Programa analítico, así como </a:t>
            </a:r>
            <a:r>
              <a:rPr lang="es-MX" sz="2000" b="1" dirty="0">
                <a:solidFill>
                  <a:srgbClr val="000000"/>
                </a:solidFill>
                <a:latin typeface="Noto Sans"/>
              </a:rPr>
              <a:t>lo más significativo de las sesiones del CTE</a:t>
            </a:r>
            <a:r>
              <a:rPr lang="es-MX" sz="2000" dirty="0">
                <a:solidFill>
                  <a:srgbClr val="000000"/>
                </a:solidFill>
                <a:latin typeface="Noto Sans"/>
              </a:rPr>
              <a:t>. </a:t>
            </a:r>
          </a:p>
        </p:txBody>
      </p:sp>
      <p:pic>
        <p:nvPicPr>
          <p:cNvPr id="5" name="Imagen 4">
            <a:extLst>
              <a:ext uri="{FF2B5EF4-FFF2-40B4-BE49-F238E27FC236}">
                <a16:creationId xmlns:a16="http://schemas.microsoft.com/office/drawing/2014/main" id="{598A85AD-F65D-44E3-B510-DD3A6246C3E8}"/>
              </a:ext>
            </a:extLst>
          </p:cNvPr>
          <p:cNvPicPr>
            <a:picLocks noChangeAspect="1"/>
          </p:cNvPicPr>
          <p:nvPr/>
        </p:nvPicPr>
        <p:blipFill>
          <a:blip r:embed="rId2"/>
          <a:stretch>
            <a:fillRect/>
          </a:stretch>
        </p:blipFill>
        <p:spPr>
          <a:xfrm>
            <a:off x="7339676" y="3308885"/>
            <a:ext cx="3632756" cy="3394033"/>
          </a:xfrm>
          <a:prstGeom prst="rect">
            <a:avLst/>
          </a:prstGeom>
        </p:spPr>
      </p:pic>
      <p:pic>
        <p:nvPicPr>
          <p:cNvPr id="6" name="Imagen 5">
            <a:extLst>
              <a:ext uri="{FF2B5EF4-FFF2-40B4-BE49-F238E27FC236}">
                <a16:creationId xmlns:a16="http://schemas.microsoft.com/office/drawing/2014/main" id="{D48226CD-BCEB-4E4C-A2E2-2E8BC0354142}"/>
              </a:ext>
            </a:extLst>
          </p:cNvPr>
          <p:cNvPicPr>
            <a:picLocks noChangeAspect="1"/>
          </p:cNvPicPr>
          <p:nvPr/>
        </p:nvPicPr>
        <p:blipFill>
          <a:blip r:embed="rId3"/>
          <a:stretch>
            <a:fillRect/>
          </a:stretch>
        </p:blipFill>
        <p:spPr>
          <a:xfrm>
            <a:off x="577759" y="1791472"/>
            <a:ext cx="845893" cy="975445"/>
          </a:xfrm>
          <a:prstGeom prst="rect">
            <a:avLst/>
          </a:prstGeom>
        </p:spPr>
      </p:pic>
      <p:pic>
        <p:nvPicPr>
          <p:cNvPr id="7" name="Imagen 6">
            <a:extLst>
              <a:ext uri="{FF2B5EF4-FFF2-40B4-BE49-F238E27FC236}">
                <a16:creationId xmlns:a16="http://schemas.microsoft.com/office/drawing/2014/main" id="{58A7730C-6D43-453B-97F7-3F75CF3C8EF1}"/>
              </a:ext>
            </a:extLst>
          </p:cNvPr>
          <p:cNvPicPr>
            <a:picLocks noChangeAspect="1"/>
          </p:cNvPicPr>
          <p:nvPr/>
        </p:nvPicPr>
        <p:blipFill>
          <a:blip r:embed="rId4"/>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1006092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1A61F7A2-2E91-4B47-A05F-DB1D42D6ED87}"/>
              </a:ext>
            </a:extLst>
          </p:cNvPr>
          <p:cNvSpPr/>
          <p:nvPr/>
        </p:nvSpPr>
        <p:spPr>
          <a:xfrm>
            <a:off x="1427276" y="1918314"/>
            <a:ext cx="7187805" cy="2862322"/>
          </a:xfrm>
          <a:prstGeom prst="rect">
            <a:avLst/>
          </a:prstGeom>
        </p:spPr>
        <p:txBody>
          <a:bodyPr wrap="square">
            <a:spAutoFit/>
          </a:bodyPr>
          <a:lstStyle/>
          <a:p>
            <a:pPr algn="just"/>
            <a:r>
              <a:rPr lang="es-MX" sz="2000" dirty="0">
                <a:solidFill>
                  <a:srgbClr val="000000"/>
                </a:solidFill>
                <a:latin typeface="Noto Sans"/>
              </a:rPr>
              <a:t>Enseguida, </a:t>
            </a:r>
            <a:r>
              <a:rPr lang="es-MX" sz="2000" b="1" dirty="0">
                <a:solidFill>
                  <a:srgbClr val="000000"/>
                </a:solidFill>
                <a:latin typeface="Noto Sans"/>
              </a:rPr>
              <a:t>coloquen los eventos a lo largo de la </a:t>
            </a:r>
            <a:r>
              <a:rPr lang="es-MX" sz="2000" b="1" dirty="0">
                <a:solidFill>
                  <a:srgbClr val="4B4B4D"/>
                </a:solidFill>
                <a:latin typeface="Noto Sans"/>
              </a:rPr>
              <a:t>espiral</a:t>
            </a:r>
            <a:r>
              <a:rPr lang="es-MX" sz="2000" dirty="0">
                <a:solidFill>
                  <a:srgbClr val="000000"/>
                </a:solidFill>
                <a:latin typeface="Noto Sans"/>
              </a:rPr>
              <a:t>; consideren como punto de </a:t>
            </a:r>
            <a:r>
              <a:rPr lang="es-MX" sz="2000" b="1" dirty="0">
                <a:solidFill>
                  <a:srgbClr val="000000"/>
                </a:solidFill>
                <a:latin typeface="Noto Sans"/>
              </a:rPr>
              <a:t>inicio del ciclo escolar el centro </a:t>
            </a:r>
            <a:r>
              <a:rPr lang="es-MX" sz="2000" dirty="0">
                <a:solidFill>
                  <a:srgbClr val="000000"/>
                </a:solidFill>
                <a:latin typeface="Noto Sans"/>
              </a:rPr>
              <a:t>de la espiral. </a:t>
            </a:r>
          </a:p>
          <a:p>
            <a:pPr marL="285750" indent="-285750" algn="just">
              <a:buFont typeface="Arial" panose="020B0604020202020204" pitchFamily="34" charset="0"/>
              <a:buChar char="•"/>
            </a:pPr>
            <a:endParaRPr lang="es-MX" sz="2000" dirty="0">
              <a:solidFill>
                <a:srgbClr val="000000"/>
              </a:solidFill>
              <a:latin typeface="Noto Sans"/>
            </a:endParaRPr>
          </a:p>
          <a:p>
            <a:pPr algn="just"/>
            <a:endParaRPr lang="es-MX" sz="2000" dirty="0">
              <a:solidFill>
                <a:srgbClr val="000000"/>
              </a:solidFill>
              <a:latin typeface="Noto Sans"/>
            </a:endParaRPr>
          </a:p>
          <a:p>
            <a:pPr algn="just"/>
            <a:r>
              <a:rPr lang="es-MX" sz="2000" dirty="0">
                <a:solidFill>
                  <a:srgbClr val="000000"/>
                </a:solidFill>
                <a:latin typeface="Noto Sans"/>
              </a:rPr>
              <a:t>Después, cada uno/una con ayuda de un marcador </a:t>
            </a:r>
            <a:r>
              <a:rPr lang="es-MX" sz="2000" b="1" dirty="0">
                <a:solidFill>
                  <a:srgbClr val="000000"/>
                </a:solidFill>
                <a:latin typeface="Noto Sans"/>
              </a:rPr>
              <a:t>señale</a:t>
            </a:r>
            <a:r>
              <a:rPr lang="es-MX" sz="2000" dirty="0">
                <a:solidFill>
                  <a:srgbClr val="000000"/>
                </a:solidFill>
                <a:latin typeface="Noto Sans"/>
              </a:rPr>
              <a:t> con alguna </a:t>
            </a:r>
            <a:r>
              <a:rPr lang="es-MX" sz="2000" b="1" dirty="0">
                <a:solidFill>
                  <a:srgbClr val="000000"/>
                </a:solidFill>
                <a:latin typeface="Noto Sans"/>
              </a:rPr>
              <a:t>iconografía</a:t>
            </a:r>
            <a:r>
              <a:rPr lang="es-MX" sz="2000" dirty="0">
                <a:solidFill>
                  <a:srgbClr val="000000"/>
                </a:solidFill>
                <a:latin typeface="Noto Sans"/>
              </a:rPr>
              <a:t> (palomita, estrella, punto) los </a:t>
            </a:r>
            <a:r>
              <a:rPr lang="es-MX" sz="2000" b="1" dirty="0">
                <a:solidFill>
                  <a:schemeClr val="accent2">
                    <a:lumMod val="50000"/>
                  </a:schemeClr>
                </a:solidFill>
                <a:latin typeface="Noto Sans"/>
              </a:rPr>
              <a:t>eventos que considera que han sido más significativos </a:t>
            </a:r>
            <a:r>
              <a:rPr lang="es-MX" sz="2000" dirty="0">
                <a:solidFill>
                  <a:srgbClr val="000000"/>
                </a:solidFill>
                <a:latin typeface="Noto Sans"/>
              </a:rPr>
              <a:t>para sí o con los que se haya sentido más identificada/o. </a:t>
            </a:r>
          </a:p>
        </p:txBody>
      </p:sp>
      <p:pic>
        <p:nvPicPr>
          <p:cNvPr id="5" name="Imagen 4">
            <a:extLst>
              <a:ext uri="{FF2B5EF4-FFF2-40B4-BE49-F238E27FC236}">
                <a16:creationId xmlns:a16="http://schemas.microsoft.com/office/drawing/2014/main" id="{598A85AD-F65D-44E3-B510-DD3A6246C3E8}"/>
              </a:ext>
            </a:extLst>
          </p:cNvPr>
          <p:cNvPicPr>
            <a:picLocks noChangeAspect="1"/>
          </p:cNvPicPr>
          <p:nvPr/>
        </p:nvPicPr>
        <p:blipFill>
          <a:blip r:embed="rId2"/>
          <a:stretch>
            <a:fillRect/>
          </a:stretch>
        </p:blipFill>
        <p:spPr>
          <a:xfrm>
            <a:off x="8829388" y="2212442"/>
            <a:ext cx="2636873" cy="2189230"/>
          </a:xfrm>
          <a:prstGeom prst="rect">
            <a:avLst/>
          </a:prstGeom>
        </p:spPr>
      </p:pic>
      <p:pic>
        <p:nvPicPr>
          <p:cNvPr id="6" name="Imagen 5">
            <a:extLst>
              <a:ext uri="{FF2B5EF4-FFF2-40B4-BE49-F238E27FC236}">
                <a16:creationId xmlns:a16="http://schemas.microsoft.com/office/drawing/2014/main" id="{D48226CD-BCEB-4E4C-A2E2-2E8BC0354142}"/>
              </a:ext>
            </a:extLst>
          </p:cNvPr>
          <p:cNvPicPr>
            <a:picLocks noChangeAspect="1"/>
          </p:cNvPicPr>
          <p:nvPr/>
        </p:nvPicPr>
        <p:blipFill>
          <a:blip r:embed="rId3"/>
          <a:stretch>
            <a:fillRect/>
          </a:stretch>
        </p:blipFill>
        <p:spPr>
          <a:xfrm>
            <a:off x="431844" y="1236996"/>
            <a:ext cx="845893" cy="975445"/>
          </a:xfrm>
          <a:prstGeom prst="rect">
            <a:avLst/>
          </a:prstGeom>
        </p:spPr>
      </p:pic>
      <p:pic>
        <p:nvPicPr>
          <p:cNvPr id="7" name="Imagen 6">
            <a:extLst>
              <a:ext uri="{FF2B5EF4-FFF2-40B4-BE49-F238E27FC236}">
                <a16:creationId xmlns:a16="http://schemas.microsoft.com/office/drawing/2014/main" id="{5B7E54B8-C0C8-420B-935C-2FB800052BF8}"/>
              </a:ext>
            </a:extLst>
          </p:cNvPr>
          <p:cNvPicPr>
            <a:picLocks noChangeAspect="1"/>
          </p:cNvPicPr>
          <p:nvPr/>
        </p:nvPicPr>
        <p:blipFill>
          <a:blip r:embed="rId4"/>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29364919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320179EF-B7AB-43E9-8674-435D9DB87BE0}"/>
              </a:ext>
            </a:extLst>
          </p:cNvPr>
          <p:cNvSpPr>
            <a:spLocks noGrp="1"/>
          </p:cNvSpPr>
          <p:nvPr>
            <p:ph idx="1"/>
          </p:nvPr>
        </p:nvSpPr>
        <p:spPr>
          <a:xfrm>
            <a:off x="838200" y="1079169"/>
            <a:ext cx="10955694" cy="3667929"/>
          </a:xfrm>
        </p:spPr>
        <p:txBody>
          <a:bodyPr>
            <a:normAutofit/>
          </a:bodyPr>
          <a:lstStyle/>
          <a:p>
            <a:pPr marL="0" indent="0">
              <a:buNone/>
            </a:pPr>
            <a:r>
              <a:rPr lang="es-MX" sz="2000" dirty="0"/>
              <a:t>Al finalizar, observen </a:t>
            </a:r>
            <a:r>
              <a:rPr lang="es-MX" sz="2000" b="1" dirty="0">
                <a:solidFill>
                  <a:schemeClr val="accent2">
                    <a:lumMod val="50000"/>
                  </a:schemeClr>
                </a:solidFill>
              </a:rPr>
              <a:t>la espiral de aprendizaje </a:t>
            </a:r>
            <a:r>
              <a:rPr lang="es-MX" sz="2000" dirty="0"/>
              <a:t>que construyeron y </a:t>
            </a:r>
            <a:r>
              <a:rPr lang="es-MX" sz="2000" b="1" dirty="0">
                <a:solidFill>
                  <a:schemeClr val="accent2">
                    <a:lumMod val="50000"/>
                  </a:schemeClr>
                </a:solidFill>
              </a:rPr>
              <a:t>reflexionen</a:t>
            </a:r>
            <a:r>
              <a:rPr lang="es-MX" sz="2000" dirty="0"/>
              <a:t> sobre la manera en que estas experiencias </a:t>
            </a:r>
            <a:r>
              <a:rPr lang="es-MX" sz="2000" b="1" dirty="0">
                <a:solidFill>
                  <a:schemeClr val="accent2">
                    <a:lumMod val="50000"/>
                  </a:schemeClr>
                </a:solidFill>
              </a:rPr>
              <a:t>contribuyen a consolidar su comunidad de aprendizaje</a:t>
            </a:r>
            <a:r>
              <a:rPr lang="es-MX" sz="2000" dirty="0"/>
              <a:t>.</a:t>
            </a:r>
          </a:p>
          <a:p>
            <a:r>
              <a:rPr lang="es-MX" sz="2000" dirty="0"/>
              <a:t>¿Por qué unos eventos nos han marcado de manera más significativa que otros?, ¿qué tienen de particular?</a:t>
            </a:r>
          </a:p>
          <a:p>
            <a:r>
              <a:rPr lang="es-MX" sz="2000" dirty="0"/>
              <a:t>¿Qué caracteriza estos eventos en cuanto a la participación y el involucramiento de quienes integramos la comunidad?</a:t>
            </a:r>
          </a:p>
          <a:p>
            <a:r>
              <a:rPr lang="es-MX" sz="2000" dirty="0"/>
              <a:t>¿De qué manera estas experiencias reflejan nuestro proceso de aprendizaje colaborativo y entre pares?</a:t>
            </a:r>
          </a:p>
          <a:p>
            <a:pPr marL="0" indent="0">
              <a:buNone/>
            </a:pPr>
            <a:r>
              <a:rPr lang="es-MX" sz="2000" dirty="0"/>
              <a:t>Posteriormente, considerando las reflexiones diversas que han realizado, todo lo que han construido y la experiencia de este ciclo escolar, </a:t>
            </a:r>
            <a:r>
              <a:rPr lang="es-MX" sz="2000" b="1" dirty="0">
                <a:solidFill>
                  <a:schemeClr val="accent2">
                    <a:lumMod val="50000"/>
                  </a:schemeClr>
                </a:solidFill>
              </a:rPr>
              <a:t>propongan tres elementos que les caracterizan </a:t>
            </a:r>
            <a:r>
              <a:rPr lang="es-MX" sz="2000" dirty="0"/>
              <a:t>y les hagan formar parte de la comunidad de aprendizaje y </a:t>
            </a:r>
            <a:r>
              <a:rPr lang="es-MX" sz="2000" b="1" dirty="0">
                <a:solidFill>
                  <a:schemeClr val="accent2">
                    <a:lumMod val="50000"/>
                  </a:schemeClr>
                </a:solidFill>
              </a:rPr>
              <a:t>redacten una frase que los identifique </a:t>
            </a:r>
            <a:r>
              <a:rPr lang="es-MX" sz="2000" dirty="0"/>
              <a:t>como tal.</a:t>
            </a:r>
          </a:p>
        </p:txBody>
      </p:sp>
      <p:pic>
        <p:nvPicPr>
          <p:cNvPr id="4" name="Imagen 3">
            <a:extLst>
              <a:ext uri="{FF2B5EF4-FFF2-40B4-BE49-F238E27FC236}">
                <a16:creationId xmlns:a16="http://schemas.microsoft.com/office/drawing/2014/main" id="{E8B25D12-8804-42D7-B1BA-BE1773C1DDE4}"/>
              </a:ext>
            </a:extLst>
          </p:cNvPr>
          <p:cNvPicPr>
            <a:picLocks noChangeAspect="1"/>
          </p:cNvPicPr>
          <p:nvPr/>
        </p:nvPicPr>
        <p:blipFill>
          <a:blip r:embed="rId2"/>
          <a:stretch>
            <a:fillRect/>
          </a:stretch>
        </p:blipFill>
        <p:spPr>
          <a:xfrm>
            <a:off x="2708280" y="4912915"/>
            <a:ext cx="6775440" cy="1731831"/>
          </a:xfrm>
          <a:prstGeom prst="rect">
            <a:avLst/>
          </a:prstGeom>
        </p:spPr>
      </p:pic>
      <p:pic>
        <p:nvPicPr>
          <p:cNvPr id="5" name="Imagen 4">
            <a:extLst>
              <a:ext uri="{FF2B5EF4-FFF2-40B4-BE49-F238E27FC236}">
                <a16:creationId xmlns:a16="http://schemas.microsoft.com/office/drawing/2014/main" id="{0DDF6022-0B5A-4EFF-9D3A-33A33D6269B5}"/>
              </a:ext>
            </a:extLst>
          </p:cNvPr>
          <p:cNvPicPr>
            <a:picLocks noChangeAspect="1"/>
          </p:cNvPicPr>
          <p:nvPr/>
        </p:nvPicPr>
        <p:blipFill>
          <a:blip r:embed="rId3"/>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10551370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AC8A625D-A988-407B-988C-C6EAF50CE88F}"/>
              </a:ext>
            </a:extLst>
          </p:cNvPr>
          <p:cNvSpPr>
            <a:spLocks noGrp="1"/>
          </p:cNvSpPr>
          <p:nvPr>
            <p:ph idx="1"/>
          </p:nvPr>
        </p:nvSpPr>
        <p:spPr>
          <a:xfrm>
            <a:off x="838199" y="1253331"/>
            <a:ext cx="11039669" cy="5458754"/>
          </a:xfrm>
        </p:spPr>
        <p:txBody>
          <a:bodyPr>
            <a:normAutofit fontScale="85000" lnSpcReduction="20000"/>
          </a:bodyPr>
          <a:lstStyle/>
          <a:p>
            <a:pPr marL="0" indent="0" algn="just">
              <a:buNone/>
            </a:pPr>
            <a:r>
              <a:rPr lang="es-MX" sz="3100" dirty="0"/>
              <a:t>Construir y mantener una comunidad de aprendizaje es un </a:t>
            </a:r>
            <a:r>
              <a:rPr lang="es-MX" sz="3100" b="1" dirty="0">
                <a:solidFill>
                  <a:schemeClr val="accent2">
                    <a:lumMod val="50000"/>
                  </a:schemeClr>
                </a:solidFill>
              </a:rPr>
              <a:t>proceso en el que cada participante decide, desde el conocimiento de sus posibilidades</a:t>
            </a:r>
            <a:r>
              <a:rPr lang="es-MX" sz="3100" dirty="0"/>
              <a:t> y la de las y los demás, </a:t>
            </a:r>
            <a:r>
              <a:rPr lang="es-MX" sz="3100" b="1" dirty="0">
                <a:solidFill>
                  <a:schemeClr val="accent2">
                    <a:lumMod val="50000"/>
                  </a:schemeClr>
                </a:solidFill>
              </a:rPr>
              <a:t>trabajar de forma conjunta para alcanzar alguna meta o desarrollar algún proyecto en común</a:t>
            </a:r>
            <a:r>
              <a:rPr lang="es-MX" sz="3100" dirty="0"/>
              <a:t>. Ha implicado la </a:t>
            </a:r>
            <a:r>
              <a:rPr lang="es-MX" sz="3100" b="1" dirty="0"/>
              <a:t>construcción de maneras de participación y organización propias</a:t>
            </a:r>
            <a:r>
              <a:rPr lang="es-MX" sz="3100" dirty="0"/>
              <a:t> a partir de su trayectoria y aprendizaje en donde se refleja que:</a:t>
            </a:r>
          </a:p>
          <a:p>
            <a:pPr marL="0" indent="0">
              <a:buNone/>
            </a:pPr>
            <a:endParaRPr lang="es-MX" sz="3100" dirty="0"/>
          </a:p>
          <a:p>
            <a:pPr lvl="1"/>
            <a:r>
              <a:rPr lang="es-MX" sz="3100" dirty="0"/>
              <a:t>el desarrollo de la </a:t>
            </a:r>
            <a:r>
              <a:rPr lang="es-MX" sz="3100" b="1" dirty="0"/>
              <a:t>identidad es continuo</a:t>
            </a:r>
            <a:r>
              <a:rPr lang="es-MX" sz="3100" dirty="0"/>
              <a:t>;</a:t>
            </a:r>
          </a:p>
          <a:p>
            <a:pPr lvl="1"/>
            <a:r>
              <a:rPr lang="es-MX" sz="3100" dirty="0"/>
              <a:t>la identidad se construye en </a:t>
            </a:r>
            <a:r>
              <a:rPr lang="es-MX" sz="3100" b="1" dirty="0"/>
              <a:t>contextos sociales</a:t>
            </a:r>
            <a:r>
              <a:rPr lang="es-MX" sz="3100" dirty="0"/>
              <a:t> y su temporalidad es más compleja que una noción lineal del tiempo (contextualización del saber)</a:t>
            </a:r>
          </a:p>
          <a:p>
            <a:pPr lvl="1"/>
            <a:r>
              <a:rPr lang="es-MX" sz="3100" dirty="0"/>
              <a:t>la identidad se define por la </a:t>
            </a:r>
            <a:r>
              <a:rPr lang="es-MX" sz="3100" b="1" dirty="0"/>
              <a:t>interacción de múltiples trayectorias </a:t>
            </a:r>
            <a:r>
              <a:rPr lang="es-MX" sz="3100" dirty="0"/>
              <a:t>convergentes y divergentes.</a:t>
            </a:r>
          </a:p>
          <a:p>
            <a:pPr lvl="1"/>
            <a:endParaRPr lang="es-MX" sz="3100" dirty="0"/>
          </a:p>
          <a:p>
            <a:pPr marL="1371600" lvl="3" indent="0" algn="just">
              <a:buNone/>
            </a:pPr>
            <a:r>
              <a:rPr lang="es-MX" sz="3100" dirty="0"/>
              <a:t>La identidad y el sentido de pertenencia no son un estado a alcanzar, sino un </a:t>
            </a:r>
            <a:r>
              <a:rPr lang="es-MX" sz="3100" b="1" dirty="0">
                <a:solidFill>
                  <a:schemeClr val="accent2">
                    <a:lumMod val="50000"/>
                  </a:schemeClr>
                </a:solidFill>
              </a:rPr>
              <a:t>proceso vivo y en constante movimiento que se nutre, fortalece y reinventa a lo largo del tiempo y de las experiencias vividas por el colectivo. </a:t>
            </a:r>
          </a:p>
          <a:p>
            <a:pPr marL="0" indent="0">
              <a:buNone/>
            </a:pPr>
            <a:endParaRPr lang="es-MX" sz="2000" dirty="0"/>
          </a:p>
        </p:txBody>
      </p:sp>
      <p:pic>
        <p:nvPicPr>
          <p:cNvPr id="4" name="Imagen 3">
            <a:extLst>
              <a:ext uri="{FF2B5EF4-FFF2-40B4-BE49-F238E27FC236}">
                <a16:creationId xmlns:a16="http://schemas.microsoft.com/office/drawing/2014/main" id="{8F42D56D-3913-49D9-9DC4-19470A8C94D3}"/>
              </a:ext>
            </a:extLst>
          </p:cNvPr>
          <p:cNvPicPr>
            <a:picLocks noChangeAspect="1"/>
          </p:cNvPicPr>
          <p:nvPr/>
        </p:nvPicPr>
        <p:blipFill>
          <a:blip r:embed="rId2"/>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9791199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AC8A625D-A988-407B-988C-C6EAF50CE88F}"/>
              </a:ext>
            </a:extLst>
          </p:cNvPr>
          <p:cNvSpPr>
            <a:spLocks noGrp="1"/>
          </p:cNvSpPr>
          <p:nvPr>
            <p:ph idx="1"/>
          </p:nvPr>
        </p:nvSpPr>
        <p:spPr>
          <a:xfrm>
            <a:off x="510989" y="1253330"/>
            <a:ext cx="11366880" cy="5322567"/>
          </a:xfrm>
        </p:spPr>
        <p:txBody>
          <a:bodyPr>
            <a:normAutofit/>
          </a:bodyPr>
          <a:lstStyle/>
          <a:p>
            <a:pPr marL="0" indent="0">
              <a:buNone/>
            </a:pPr>
            <a:r>
              <a:rPr lang="es-MX" sz="2000" dirty="0"/>
              <a:t>                Para continuar, van a trabajar en pares en el siguiente ejercicio. </a:t>
            </a:r>
          </a:p>
          <a:p>
            <a:pPr marL="0" indent="0">
              <a:buNone/>
            </a:pPr>
            <a:endParaRPr lang="es-MX" sz="2000" dirty="0"/>
          </a:p>
          <a:p>
            <a:r>
              <a:rPr lang="es-MX" sz="2000" dirty="0"/>
              <a:t>Pónganse de pie, mientras piensan en lo siguiente: ¿qué puedo ofrecer a favor de la comunidad de aprendizaje? Tomen en consideración los siguientes aspectos:</a:t>
            </a:r>
          </a:p>
          <a:p>
            <a:pPr marL="0" indent="0">
              <a:buNone/>
            </a:pPr>
            <a:r>
              <a:rPr lang="es-MX" sz="2000" b="1" dirty="0">
                <a:solidFill>
                  <a:srgbClr val="002060"/>
                </a:solidFill>
              </a:rPr>
              <a:t>Saberes</a:t>
            </a:r>
            <a:r>
              <a:rPr lang="es-MX" sz="2000" dirty="0"/>
              <a:t>: Por ejemplo, tengo experiencia en el uso de las TIC, la resolución de conflictos y la lectura.</a:t>
            </a:r>
          </a:p>
          <a:p>
            <a:pPr marL="0" indent="0">
              <a:buNone/>
            </a:pPr>
            <a:r>
              <a:rPr lang="es-MX" sz="2000" b="1" dirty="0">
                <a:solidFill>
                  <a:srgbClr val="C00000"/>
                </a:solidFill>
              </a:rPr>
              <a:t>Energía/Tiempo: </a:t>
            </a:r>
            <a:r>
              <a:rPr lang="es-MX" sz="2000" dirty="0"/>
              <a:t>Por ejemplo, este mes estoy finalizando un proyecto escolar, pero el próximo puedo liderar al equipo.</a:t>
            </a:r>
          </a:p>
          <a:p>
            <a:pPr marL="0" indent="0">
              <a:buNone/>
            </a:pPr>
            <a:r>
              <a:rPr lang="es-MX" sz="2000" b="1" dirty="0">
                <a:solidFill>
                  <a:schemeClr val="accent4">
                    <a:lumMod val="50000"/>
                  </a:schemeClr>
                </a:solidFill>
              </a:rPr>
              <a:t>Intereses</a:t>
            </a:r>
            <a:r>
              <a:rPr lang="es-MX" sz="2000" dirty="0"/>
              <a:t>: Por ejemplo, me apasiona compartir sobre arte, especialmente sobre danza.</a:t>
            </a:r>
          </a:p>
          <a:p>
            <a:r>
              <a:rPr lang="es-MX" sz="2000" dirty="0"/>
              <a:t>Colóquense frente a frente y compartan con su compañera o compañero sus reflexiones.</a:t>
            </a:r>
          </a:p>
          <a:p>
            <a:r>
              <a:rPr lang="es-MX" sz="2000" dirty="0"/>
              <a:t>Cuando terminen su intercambio, en una hoja escriban lo que su par puede aportar y reflexionen, desde sus posibilidades reales de participación y compromiso, ¿qué puedo ofrecer hoy, de manera genuina, para la consolidación de mi comunidad de aprendizaje?</a:t>
            </a:r>
          </a:p>
          <a:p>
            <a:r>
              <a:rPr lang="es-MX" sz="2000" dirty="0"/>
              <a:t>Después, dense la oportunidad de conversar sobre lo que identifican, compartiendo algunos ejemplos.</a:t>
            </a:r>
          </a:p>
          <a:p>
            <a:pPr marL="0" indent="0">
              <a:buNone/>
            </a:pPr>
            <a:endParaRPr lang="es-MX" sz="2000" dirty="0"/>
          </a:p>
        </p:txBody>
      </p:sp>
      <p:pic>
        <p:nvPicPr>
          <p:cNvPr id="4" name="Imagen 3">
            <a:extLst>
              <a:ext uri="{FF2B5EF4-FFF2-40B4-BE49-F238E27FC236}">
                <a16:creationId xmlns:a16="http://schemas.microsoft.com/office/drawing/2014/main" id="{E12767E6-E4C1-4310-88A6-8F4E591875C9}"/>
              </a:ext>
            </a:extLst>
          </p:cNvPr>
          <p:cNvPicPr>
            <a:picLocks noChangeAspect="1"/>
          </p:cNvPicPr>
          <p:nvPr/>
        </p:nvPicPr>
        <p:blipFill>
          <a:blip r:embed="rId2"/>
          <a:stretch>
            <a:fillRect/>
          </a:stretch>
        </p:blipFill>
        <p:spPr>
          <a:xfrm>
            <a:off x="586506" y="1129825"/>
            <a:ext cx="769687" cy="960203"/>
          </a:xfrm>
          <a:prstGeom prst="rect">
            <a:avLst/>
          </a:prstGeom>
        </p:spPr>
      </p:pic>
      <p:pic>
        <p:nvPicPr>
          <p:cNvPr id="5" name="Imagen 4">
            <a:extLst>
              <a:ext uri="{FF2B5EF4-FFF2-40B4-BE49-F238E27FC236}">
                <a16:creationId xmlns:a16="http://schemas.microsoft.com/office/drawing/2014/main" id="{61EFB319-DA59-4C52-9B35-B2EE073E2E7E}"/>
              </a:ext>
            </a:extLst>
          </p:cNvPr>
          <p:cNvPicPr>
            <a:picLocks noChangeAspect="1"/>
          </p:cNvPicPr>
          <p:nvPr/>
        </p:nvPicPr>
        <p:blipFill>
          <a:blip r:embed="rId3"/>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21325216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AC8A625D-A988-407B-988C-C6EAF50CE88F}"/>
              </a:ext>
            </a:extLst>
          </p:cNvPr>
          <p:cNvSpPr>
            <a:spLocks noGrp="1"/>
          </p:cNvSpPr>
          <p:nvPr>
            <p:ph idx="1"/>
          </p:nvPr>
        </p:nvSpPr>
        <p:spPr>
          <a:xfrm>
            <a:off x="838199" y="1253331"/>
            <a:ext cx="11039669" cy="4351338"/>
          </a:xfrm>
        </p:spPr>
        <p:txBody>
          <a:bodyPr>
            <a:normAutofit/>
          </a:bodyPr>
          <a:lstStyle/>
          <a:p>
            <a:r>
              <a:rPr lang="es-MX" sz="2400" dirty="0"/>
              <a:t>Posteriormente, en colectivo, enlisten las aportaciones que van a realizar para fortalecer la comunidad de aprendizaje (por lo menos tres en cada rubro).</a:t>
            </a:r>
          </a:p>
        </p:txBody>
      </p:sp>
      <p:pic>
        <p:nvPicPr>
          <p:cNvPr id="2" name="Imagen 1">
            <a:extLst>
              <a:ext uri="{FF2B5EF4-FFF2-40B4-BE49-F238E27FC236}">
                <a16:creationId xmlns:a16="http://schemas.microsoft.com/office/drawing/2014/main" id="{D7723F89-01E2-4DAA-8B44-2B65512E4A08}"/>
              </a:ext>
            </a:extLst>
          </p:cNvPr>
          <p:cNvPicPr>
            <a:picLocks noChangeAspect="1"/>
          </p:cNvPicPr>
          <p:nvPr/>
        </p:nvPicPr>
        <p:blipFill>
          <a:blip r:embed="rId2"/>
          <a:stretch>
            <a:fillRect/>
          </a:stretch>
        </p:blipFill>
        <p:spPr>
          <a:xfrm>
            <a:off x="1740688" y="2211611"/>
            <a:ext cx="9234689" cy="3158619"/>
          </a:xfrm>
          <a:prstGeom prst="rect">
            <a:avLst/>
          </a:prstGeom>
        </p:spPr>
      </p:pic>
      <p:pic>
        <p:nvPicPr>
          <p:cNvPr id="4" name="Imagen 3">
            <a:extLst>
              <a:ext uri="{FF2B5EF4-FFF2-40B4-BE49-F238E27FC236}">
                <a16:creationId xmlns:a16="http://schemas.microsoft.com/office/drawing/2014/main" id="{FDCC71F7-9D5F-4D54-B239-54D9B7D9AB33}"/>
              </a:ext>
            </a:extLst>
          </p:cNvPr>
          <p:cNvPicPr>
            <a:picLocks noChangeAspect="1"/>
          </p:cNvPicPr>
          <p:nvPr/>
        </p:nvPicPr>
        <p:blipFill>
          <a:blip r:embed="rId3"/>
          <a:stretch>
            <a:fillRect/>
          </a:stretch>
        </p:blipFill>
        <p:spPr>
          <a:xfrm>
            <a:off x="560293" y="2815476"/>
            <a:ext cx="845893" cy="975445"/>
          </a:xfrm>
          <a:prstGeom prst="rect">
            <a:avLst/>
          </a:prstGeom>
        </p:spPr>
      </p:pic>
      <p:pic>
        <p:nvPicPr>
          <p:cNvPr id="5" name="Imagen 4">
            <a:extLst>
              <a:ext uri="{FF2B5EF4-FFF2-40B4-BE49-F238E27FC236}">
                <a16:creationId xmlns:a16="http://schemas.microsoft.com/office/drawing/2014/main" id="{C74084E8-8CFB-484C-9EA0-AF706E1B60FD}"/>
              </a:ext>
            </a:extLst>
          </p:cNvPr>
          <p:cNvPicPr>
            <a:picLocks noChangeAspect="1"/>
          </p:cNvPicPr>
          <p:nvPr/>
        </p:nvPicPr>
        <p:blipFill>
          <a:blip r:embed="rId4"/>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19594382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A347D7A9-171B-4B1B-A0CE-0F18AC8D6740}"/>
              </a:ext>
            </a:extLst>
          </p:cNvPr>
          <p:cNvSpPr>
            <a:spLocks noGrp="1"/>
          </p:cNvSpPr>
          <p:nvPr>
            <p:ph idx="1"/>
          </p:nvPr>
        </p:nvSpPr>
        <p:spPr>
          <a:xfrm>
            <a:off x="616008" y="3429000"/>
            <a:ext cx="11010089" cy="2130358"/>
          </a:xfrm>
        </p:spPr>
        <p:txBody>
          <a:bodyPr/>
          <a:lstStyle/>
          <a:p>
            <a:pPr marL="0" indent="0" algn="just">
              <a:buNone/>
            </a:pPr>
            <a:r>
              <a:rPr lang="es-MX" sz="2400" dirty="0"/>
              <a:t>En colectivo reflexionen sobre </a:t>
            </a:r>
            <a:r>
              <a:rPr lang="es-MX" sz="2400" b="1" dirty="0">
                <a:solidFill>
                  <a:srgbClr val="002060"/>
                </a:solidFill>
              </a:rPr>
              <a:t>cómo la identidad colectiva docente y el sentido de pertenencia a la comunidad de aprendizaje se </a:t>
            </a:r>
            <a:r>
              <a:rPr lang="es-MX" sz="2400" b="1" dirty="0" err="1">
                <a:solidFill>
                  <a:srgbClr val="002060"/>
                </a:solidFill>
              </a:rPr>
              <a:t>co-construyen</a:t>
            </a:r>
            <a:r>
              <a:rPr lang="es-MX" sz="2400" b="1" dirty="0">
                <a:solidFill>
                  <a:srgbClr val="002060"/>
                </a:solidFill>
              </a:rPr>
              <a:t> en la interacción entre sus integrantes, sus experiencias y la relación con el contexto</a:t>
            </a:r>
            <a:r>
              <a:rPr lang="es-MX" sz="2400" dirty="0"/>
              <a:t>. Ahora, decidan cómo expresar aquellos elementos que les dan identidad (ej. compromiso, vinculación, experiencias, aprendizaje, etc.), a través de una imagen o dibujo que refleje cómo conciben su comunidad de aprendizaje.</a:t>
            </a:r>
          </a:p>
        </p:txBody>
      </p:sp>
      <p:pic>
        <p:nvPicPr>
          <p:cNvPr id="4" name="Imagen 3">
            <a:extLst>
              <a:ext uri="{FF2B5EF4-FFF2-40B4-BE49-F238E27FC236}">
                <a16:creationId xmlns:a16="http://schemas.microsoft.com/office/drawing/2014/main" id="{A793F2AB-021D-43EE-87DA-D8EF1AB909AF}"/>
              </a:ext>
            </a:extLst>
          </p:cNvPr>
          <p:cNvPicPr>
            <a:picLocks noChangeAspect="1"/>
          </p:cNvPicPr>
          <p:nvPr/>
        </p:nvPicPr>
        <p:blipFill>
          <a:blip r:embed="rId2"/>
          <a:stretch>
            <a:fillRect/>
          </a:stretch>
        </p:blipFill>
        <p:spPr>
          <a:xfrm>
            <a:off x="7739355" y="5165387"/>
            <a:ext cx="3886742" cy="1571844"/>
          </a:xfrm>
          <a:prstGeom prst="rect">
            <a:avLst/>
          </a:prstGeom>
        </p:spPr>
      </p:pic>
      <p:sp>
        <p:nvSpPr>
          <p:cNvPr id="5" name="Marcador de contenido 2">
            <a:extLst>
              <a:ext uri="{FF2B5EF4-FFF2-40B4-BE49-F238E27FC236}">
                <a16:creationId xmlns:a16="http://schemas.microsoft.com/office/drawing/2014/main" id="{B0CA2548-4894-4585-AC73-5CE67E70A41B}"/>
              </a:ext>
            </a:extLst>
          </p:cNvPr>
          <p:cNvSpPr txBox="1">
            <a:spLocks/>
          </p:cNvSpPr>
          <p:nvPr/>
        </p:nvSpPr>
        <p:spPr>
          <a:xfrm>
            <a:off x="590955" y="1298642"/>
            <a:ext cx="11010089" cy="21303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s-MX" sz="2400" b="1" dirty="0">
                <a:solidFill>
                  <a:srgbClr val="002060"/>
                </a:solidFill>
              </a:rPr>
              <a:t>Construir una identidad es asumir una pertenencia</a:t>
            </a:r>
            <a:r>
              <a:rPr lang="es-MX" sz="2400" dirty="0"/>
              <a:t>, formar parte de algo: uno se apropia de ciertas cualidades que están en los otros y otras, particularmente de los que están vinculados o relacionados, a la vez que uno se inserta o integra a esa entidad; hablar de identidad es, necesariamente</a:t>
            </a:r>
            <a:r>
              <a:rPr lang="es-MX" sz="2400" b="1" dirty="0">
                <a:solidFill>
                  <a:srgbClr val="002060"/>
                </a:solidFill>
              </a:rPr>
              <a:t>, hablar de quienes somos, quienes queremos ser, cómo queremos ser enjuiciados, considerados, reconocidos </a:t>
            </a:r>
            <a:r>
              <a:rPr lang="es-MX" sz="2400" dirty="0"/>
              <a:t>(Fuentes </a:t>
            </a:r>
            <a:r>
              <a:rPr lang="es-MX" sz="2400" i="1" dirty="0"/>
              <a:t>et al</a:t>
            </a:r>
            <a:r>
              <a:rPr lang="es-MX" sz="2400" dirty="0"/>
              <a:t>., 2020).</a:t>
            </a:r>
          </a:p>
        </p:txBody>
      </p:sp>
      <p:pic>
        <p:nvPicPr>
          <p:cNvPr id="6" name="Imagen 5">
            <a:extLst>
              <a:ext uri="{FF2B5EF4-FFF2-40B4-BE49-F238E27FC236}">
                <a16:creationId xmlns:a16="http://schemas.microsoft.com/office/drawing/2014/main" id="{700BDBE2-AB89-4305-81BE-BB92F63B753E}"/>
              </a:ext>
            </a:extLst>
          </p:cNvPr>
          <p:cNvPicPr>
            <a:picLocks noChangeAspect="1"/>
          </p:cNvPicPr>
          <p:nvPr/>
        </p:nvPicPr>
        <p:blipFill>
          <a:blip r:embed="rId3"/>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26573492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4A7BA5-263C-4234-9CEB-B5E45B9C6D21}"/>
              </a:ext>
            </a:extLst>
          </p:cNvPr>
          <p:cNvSpPr>
            <a:spLocks noGrp="1"/>
          </p:cNvSpPr>
          <p:nvPr>
            <p:ph type="title"/>
          </p:nvPr>
        </p:nvSpPr>
        <p:spPr>
          <a:xfrm>
            <a:off x="838200" y="1156996"/>
            <a:ext cx="10515600" cy="533692"/>
          </a:xfrm>
        </p:spPr>
        <p:txBody>
          <a:bodyPr>
            <a:noAutofit/>
          </a:bodyPr>
          <a:lstStyle/>
          <a:p>
            <a:r>
              <a:rPr lang="es-MX" sz="3600" b="1" dirty="0">
                <a:solidFill>
                  <a:schemeClr val="accent4">
                    <a:lumMod val="50000"/>
                  </a:schemeClr>
                </a:solidFill>
              </a:rPr>
              <a:t>Espacio 4. Mosaico de la transformación</a:t>
            </a:r>
          </a:p>
        </p:txBody>
      </p:sp>
      <p:sp>
        <p:nvSpPr>
          <p:cNvPr id="3" name="Marcador de contenido 2">
            <a:extLst>
              <a:ext uri="{FF2B5EF4-FFF2-40B4-BE49-F238E27FC236}">
                <a16:creationId xmlns:a16="http://schemas.microsoft.com/office/drawing/2014/main" id="{F036E3A0-3AAB-4A46-B788-974EA0FEE62A}"/>
              </a:ext>
            </a:extLst>
          </p:cNvPr>
          <p:cNvSpPr>
            <a:spLocks noGrp="1"/>
          </p:cNvSpPr>
          <p:nvPr>
            <p:ph idx="1"/>
          </p:nvPr>
        </p:nvSpPr>
        <p:spPr>
          <a:xfrm>
            <a:off x="838200" y="2598447"/>
            <a:ext cx="10515600" cy="1413686"/>
          </a:xfrm>
        </p:spPr>
        <p:txBody>
          <a:bodyPr>
            <a:normAutofit/>
          </a:bodyPr>
          <a:lstStyle/>
          <a:p>
            <a:pPr marL="0" indent="0" algn="just">
              <a:buNone/>
            </a:pPr>
            <a:r>
              <a:rPr lang="es-MX" sz="2400" b="1" dirty="0"/>
              <a:t>El camino </a:t>
            </a:r>
            <a:r>
              <a:rPr lang="es-MX" sz="2400" dirty="0"/>
              <a:t>de las comunidades de aprendizaje </a:t>
            </a:r>
            <a:r>
              <a:rPr lang="es-MX" sz="2400" b="1" dirty="0"/>
              <a:t>tiene formas variadas</a:t>
            </a:r>
            <a:r>
              <a:rPr lang="es-MX" sz="2400" dirty="0"/>
              <a:t>, no hay recetas. Todas representan una reestructuración, </a:t>
            </a:r>
            <a:r>
              <a:rPr lang="es-MX" sz="2400" b="1" dirty="0"/>
              <a:t>un cambio intencionado </a:t>
            </a:r>
            <a:r>
              <a:rPr lang="es-MX" sz="2400" dirty="0"/>
              <a:t>en el tiempo, el espacio y las relaciones entre sus integrantes para </a:t>
            </a:r>
            <a:r>
              <a:rPr lang="es-MX" sz="2400" b="1" dirty="0"/>
              <a:t>impulsar el trabajo colaborativo y el aprendizaje continuo</a:t>
            </a:r>
            <a:r>
              <a:rPr lang="es-MX" sz="2400" dirty="0"/>
              <a:t> y así, </a:t>
            </a:r>
            <a:r>
              <a:rPr lang="es-MX" sz="2400" b="1" dirty="0">
                <a:solidFill>
                  <a:schemeClr val="accent2">
                    <a:lumMod val="50000"/>
                  </a:schemeClr>
                </a:solidFill>
              </a:rPr>
              <a:t>reconstruir su práctica</a:t>
            </a:r>
            <a:r>
              <a:rPr lang="es-MX" sz="2400" dirty="0"/>
              <a:t>.</a:t>
            </a:r>
          </a:p>
        </p:txBody>
      </p:sp>
      <p:sp>
        <p:nvSpPr>
          <p:cNvPr id="5" name="Marcador de contenido 2">
            <a:extLst>
              <a:ext uri="{FF2B5EF4-FFF2-40B4-BE49-F238E27FC236}">
                <a16:creationId xmlns:a16="http://schemas.microsoft.com/office/drawing/2014/main" id="{C7DE5903-BED4-4250-9D71-757A84D9023F}"/>
              </a:ext>
            </a:extLst>
          </p:cNvPr>
          <p:cNvSpPr txBox="1">
            <a:spLocks/>
          </p:cNvSpPr>
          <p:nvPr/>
        </p:nvSpPr>
        <p:spPr>
          <a:xfrm>
            <a:off x="2067415" y="4613772"/>
            <a:ext cx="8672303" cy="15486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MX" sz="2400" dirty="0"/>
              <a:t>En colectivo se sugiere reflexionen si su comunidad de aprendizaje se ha fortalecido a lo largo de este ciclo escolar, para lo cual realizarán un </a:t>
            </a:r>
            <a:r>
              <a:rPr lang="es-MX" sz="2400" b="1" dirty="0">
                <a:solidFill>
                  <a:srgbClr val="7030A0"/>
                </a:solidFill>
              </a:rPr>
              <a:t>mosaico de la transformación. </a:t>
            </a:r>
            <a:endParaRPr lang="es-MX" sz="2400" dirty="0"/>
          </a:p>
        </p:txBody>
      </p:sp>
      <p:pic>
        <p:nvPicPr>
          <p:cNvPr id="6" name="Imagen 5">
            <a:extLst>
              <a:ext uri="{FF2B5EF4-FFF2-40B4-BE49-F238E27FC236}">
                <a16:creationId xmlns:a16="http://schemas.microsoft.com/office/drawing/2014/main" id="{1EC532BC-5C01-4162-8916-78D304B4776F}"/>
              </a:ext>
            </a:extLst>
          </p:cNvPr>
          <p:cNvPicPr>
            <a:picLocks noChangeAspect="1"/>
          </p:cNvPicPr>
          <p:nvPr/>
        </p:nvPicPr>
        <p:blipFill>
          <a:blip r:embed="rId2"/>
          <a:stretch>
            <a:fillRect/>
          </a:stretch>
        </p:blipFill>
        <p:spPr>
          <a:xfrm>
            <a:off x="988994" y="4613772"/>
            <a:ext cx="845893" cy="975445"/>
          </a:xfrm>
          <a:prstGeom prst="rect">
            <a:avLst/>
          </a:prstGeom>
        </p:spPr>
      </p:pic>
      <p:pic>
        <p:nvPicPr>
          <p:cNvPr id="8" name="Imagen 7">
            <a:extLst>
              <a:ext uri="{FF2B5EF4-FFF2-40B4-BE49-F238E27FC236}">
                <a16:creationId xmlns:a16="http://schemas.microsoft.com/office/drawing/2014/main" id="{09CD5CD9-31DE-4EEC-A3CF-8C8B3C359A53}"/>
              </a:ext>
            </a:extLst>
          </p:cNvPr>
          <p:cNvPicPr>
            <a:picLocks noChangeAspect="1"/>
          </p:cNvPicPr>
          <p:nvPr/>
        </p:nvPicPr>
        <p:blipFill>
          <a:blip r:embed="rId3"/>
          <a:stretch>
            <a:fillRect/>
          </a:stretch>
        </p:blipFill>
        <p:spPr>
          <a:xfrm>
            <a:off x="5324082" y="1690687"/>
            <a:ext cx="6029718" cy="717587"/>
          </a:xfrm>
          <a:prstGeom prst="rect">
            <a:avLst/>
          </a:prstGeom>
        </p:spPr>
      </p:pic>
      <p:pic>
        <p:nvPicPr>
          <p:cNvPr id="9" name="Imagen 8">
            <a:extLst>
              <a:ext uri="{FF2B5EF4-FFF2-40B4-BE49-F238E27FC236}">
                <a16:creationId xmlns:a16="http://schemas.microsoft.com/office/drawing/2014/main" id="{E1F4D94D-8C5F-4B06-BD20-2FAAF879E4AE}"/>
              </a:ext>
            </a:extLst>
          </p:cNvPr>
          <p:cNvPicPr>
            <a:picLocks noChangeAspect="1"/>
          </p:cNvPicPr>
          <p:nvPr/>
        </p:nvPicPr>
        <p:blipFill>
          <a:blip r:embed="rId4"/>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29812662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F036E3A0-3AAB-4A46-B788-974EA0FEE62A}"/>
              </a:ext>
            </a:extLst>
          </p:cNvPr>
          <p:cNvSpPr>
            <a:spLocks noGrp="1"/>
          </p:cNvSpPr>
          <p:nvPr>
            <p:ph idx="1"/>
          </p:nvPr>
        </p:nvSpPr>
        <p:spPr>
          <a:xfrm>
            <a:off x="667871" y="1226895"/>
            <a:ext cx="11165732" cy="2872835"/>
          </a:xfrm>
        </p:spPr>
        <p:txBody>
          <a:bodyPr>
            <a:normAutofit fontScale="92500"/>
          </a:bodyPr>
          <a:lstStyle/>
          <a:p>
            <a:pPr marL="0" indent="0" algn="just">
              <a:buNone/>
            </a:pPr>
            <a:r>
              <a:rPr lang="es-MX" sz="2400" dirty="0"/>
              <a:t>Necesitarán los siguientes materiales:</a:t>
            </a:r>
          </a:p>
          <a:p>
            <a:pPr marL="0" indent="0" algn="just">
              <a:buNone/>
            </a:pPr>
            <a:r>
              <a:rPr lang="es-MX" sz="2400" dirty="0"/>
              <a:t>1. Tres hojas de colores diferentes por participante; las que tengan a la mano, o bien, usen hojas blancas que puedan remarcar con algún plumín o color.</a:t>
            </a:r>
          </a:p>
          <a:p>
            <a:pPr marL="0" indent="0" algn="just">
              <a:buNone/>
            </a:pPr>
            <a:r>
              <a:rPr lang="es-MX" sz="2400" dirty="0"/>
              <a:t>2. Tijeras, regla, marcadores o colores.</a:t>
            </a:r>
          </a:p>
          <a:p>
            <a:pPr marL="0" indent="0" algn="just">
              <a:buNone/>
            </a:pPr>
            <a:endParaRPr lang="es-MX" sz="2400" dirty="0"/>
          </a:p>
          <a:p>
            <a:pPr marL="0" indent="0" algn="just">
              <a:buNone/>
            </a:pPr>
            <a:r>
              <a:rPr lang="es-MX" sz="2400" dirty="0"/>
              <a:t>a) Cada participante haga y recorte dos hexágonos de cada color (seis en total). Los colectivos grandes pueden realizar un hexágono de cada color. En éstos escriban lo siguiente:</a:t>
            </a:r>
          </a:p>
        </p:txBody>
      </p:sp>
      <p:pic>
        <p:nvPicPr>
          <p:cNvPr id="4" name="Imagen 3">
            <a:extLst>
              <a:ext uri="{FF2B5EF4-FFF2-40B4-BE49-F238E27FC236}">
                <a16:creationId xmlns:a16="http://schemas.microsoft.com/office/drawing/2014/main" id="{C5F5383B-ADF0-4FB3-A905-8EB90E9A69E8}"/>
              </a:ext>
            </a:extLst>
          </p:cNvPr>
          <p:cNvPicPr>
            <a:picLocks noChangeAspect="1"/>
          </p:cNvPicPr>
          <p:nvPr/>
        </p:nvPicPr>
        <p:blipFill>
          <a:blip r:embed="rId2"/>
          <a:stretch>
            <a:fillRect/>
          </a:stretch>
        </p:blipFill>
        <p:spPr>
          <a:xfrm>
            <a:off x="2607014" y="4099730"/>
            <a:ext cx="9056450" cy="2612355"/>
          </a:xfrm>
          <a:prstGeom prst="rect">
            <a:avLst/>
          </a:prstGeom>
        </p:spPr>
      </p:pic>
      <p:pic>
        <p:nvPicPr>
          <p:cNvPr id="5" name="Imagen 4">
            <a:extLst>
              <a:ext uri="{FF2B5EF4-FFF2-40B4-BE49-F238E27FC236}">
                <a16:creationId xmlns:a16="http://schemas.microsoft.com/office/drawing/2014/main" id="{9A60B616-2FFA-413D-85EA-ADDFA7D93DD0}"/>
              </a:ext>
            </a:extLst>
          </p:cNvPr>
          <p:cNvPicPr>
            <a:picLocks noChangeAspect="1"/>
          </p:cNvPicPr>
          <p:nvPr/>
        </p:nvPicPr>
        <p:blipFill>
          <a:blip r:embed="rId3"/>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3783704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a:extLst>
              <a:ext uri="{FF2B5EF4-FFF2-40B4-BE49-F238E27FC236}">
                <a16:creationId xmlns:a16="http://schemas.microsoft.com/office/drawing/2014/main" id="{A99351D9-6394-4DCA-BAFF-D0727EDDF0DE}"/>
              </a:ext>
            </a:extLst>
          </p:cNvPr>
          <p:cNvSpPr>
            <a:spLocks noGrp="1"/>
          </p:cNvSpPr>
          <p:nvPr>
            <p:ph type="title"/>
          </p:nvPr>
        </p:nvSpPr>
        <p:spPr>
          <a:xfrm>
            <a:off x="170329" y="2142565"/>
            <a:ext cx="2198915" cy="1825323"/>
          </a:xfrm>
        </p:spPr>
        <p:txBody>
          <a:bodyPr>
            <a:normAutofit fontScale="90000"/>
          </a:bodyPr>
          <a:lstStyle/>
          <a:p>
            <a:pPr algn="ctr"/>
            <a:r>
              <a:rPr lang="es-MX" b="1" dirty="0">
                <a:solidFill>
                  <a:schemeClr val="accent4">
                    <a:lumMod val="50000"/>
                  </a:schemeClr>
                </a:solidFill>
              </a:rPr>
              <a:t>Antes </a:t>
            </a:r>
            <a:br>
              <a:rPr lang="es-MX" b="1" dirty="0">
                <a:solidFill>
                  <a:schemeClr val="accent4">
                    <a:lumMod val="50000"/>
                  </a:schemeClr>
                </a:solidFill>
              </a:rPr>
            </a:br>
            <a:r>
              <a:rPr lang="es-MX" b="1" dirty="0">
                <a:solidFill>
                  <a:schemeClr val="accent4">
                    <a:lumMod val="50000"/>
                  </a:schemeClr>
                </a:solidFill>
              </a:rPr>
              <a:t>de </a:t>
            </a:r>
            <a:br>
              <a:rPr lang="es-MX" b="1" dirty="0">
                <a:solidFill>
                  <a:schemeClr val="accent4">
                    <a:lumMod val="50000"/>
                  </a:schemeClr>
                </a:solidFill>
              </a:rPr>
            </a:br>
            <a:r>
              <a:rPr lang="es-MX" b="1" dirty="0">
                <a:solidFill>
                  <a:schemeClr val="accent4">
                    <a:lumMod val="50000"/>
                  </a:schemeClr>
                </a:solidFill>
              </a:rPr>
              <a:t>comenzar</a:t>
            </a:r>
          </a:p>
        </p:txBody>
      </p:sp>
      <p:sp>
        <p:nvSpPr>
          <p:cNvPr id="5" name="Marcador de contenido 2">
            <a:extLst>
              <a:ext uri="{FF2B5EF4-FFF2-40B4-BE49-F238E27FC236}">
                <a16:creationId xmlns:a16="http://schemas.microsoft.com/office/drawing/2014/main" id="{1A1AC2E2-9346-4278-81F7-27387F351137}"/>
              </a:ext>
            </a:extLst>
          </p:cNvPr>
          <p:cNvSpPr txBox="1">
            <a:spLocks/>
          </p:cNvSpPr>
          <p:nvPr/>
        </p:nvSpPr>
        <p:spPr>
          <a:xfrm>
            <a:off x="415897" y="4037070"/>
            <a:ext cx="1707777" cy="599006"/>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MX" sz="2400" b="1" dirty="0"/>
              <a:t>Leer en colectivo</a:t>
            </a:r>
          </a:p>
          <a:p>
            <a:pPr marL="0" indent="0">
              <a:buFont typeface="Arial" panose="020B0604020202020204" pitchFamily="34" charset="0"/>
              <a:buNone/>
            </a:pPr>
            <a:r>
              <a:rPr lang="es-MX" sz="2400" b="1" dirty="0"/>
              <a:t>(en voz alta)</a:t>
            </a:r>
          </a:p>
        </p:txBody>
      </p:sp>
      <p:pic>
        <p:nvPicPr>
          <p:cNvPr id="6" name="Imagen 5">
            <a:extLst>
              <a:ext uri="{FF2B5EF4-FFF2-40B4-BE49-F238E27FC236}">
                <a16:creationId xmlns:a16="http://schemas.microsoft.com/office/drawing/2014/main" id="{79E52D4A-2DCA-4847-992B-2CCC64E3646E}"/>
              </a:ext>
            </a:extLst>
          </p:cNvPr>
          <p:cNvPicPr>
            <a:picLocks noChangeAspect="1"/>
          </p:cNvPicPr>
          <p:nvPr/>
        </p:nvPicPr>
        <p:blipFill>
          <a:blip r:embed="rId2"/>
          <a:stretch>
            <a:fillRect/>
          </a:stretch>
        </p:blipFill>
        <p:spPr>
          <a:xfrm>
            <a:off x="846840" y="1095076"/>
            <a:ext cx="845893" cy="975445"/>
          </a:xfrm>
          <a:prstGeom prst="rect">
            <a:avLst/>
          </a:prstGeom>
        </p:spPr>
      </p:pic>
      <p:pic>
        <p:nvPicPr>
          <p:cNvPr id="7" name="Imagen 6">
            <a:extLst>
              <a:ext uri="{FF2B5EF4-FFF2-40B4-BE49-F238E27FC236}">
                <a16:creationId xmlns:a16="http://schemas.microsoft.com/office/drawing/2014/main" id="{1B6366C2-82D6-4E7E-8BA1-840B415BC80B}"/>
              </a:ext>
            </a:extLst>
          </p:cNvPr>
          <p:cNvPicPr>
            <a:picLocks noChangeAspect="1"/>
          </p:cNvPicPr>
          <p:nvPr/>
        </p:nvPicPr>
        <p:blipFill>
          <a:blip r:embed="rId3"/>
          <a:srcRect r="859" b="86081"/>
          <a:stretch>
            <a:fillRect/>
          </a:stretch>
        </p:blipFill>
        <p:spPr>
          <a:xfrm>
            <a:off x="203387" y="146918"/>
            <a:ext cx="11907931" cy="975445"/>
          </a:xfrm>
          <a:prstGeom prst="rect">
            <a:avLst/>
          </a:prstGeom>
        </p:spPr>
      </p:pic>
      <p:pic>
        <p:nvPicPr>
          <p:cNvPr id="14" name="Marcador de contenido 13">
            <a:extLst>
              <a:ext uri="{FF2B5EF4-FFF2-40B4-BE49-F238E27FC236}">
                <a16:creationId xmlns:a16="http://schemas.microsoft.com/office/drawing/2014/main" id="{3CB0D502-1711-406B-A350-92A3C361AADF}"/>
              </a:ext>
            </a:extLst>
          </p:cNvPr>
          <p:cNvPicPr>
            <a:picLocks noGrp="1" noChangeAspect="1"/>
          </p:cNvPicPr>
          <p:nvPr>
            <p:ph idx="1"/>
          </p:nvPr>
        </p:nvPicPr>
        <p:blipFill>
          <a:blip r:embed="rId4"/>
          <a:stretch>
            <a:fillRect/>
          </a:stretch>
        </p:blipFill>
        <p:spPr>
          <a:xfrm>
            <a:off x="2369245" y="1173177"/>
            <a:ext cx="9652426" cy="5589422"/>
          </a:xfrm>
        </p:spPr>
      </p:pic>
    </p:spTree>
    <p:extLst>
      <p:ext uri="{BB962C8B-B14F-4D97-AF65-F5344CB8AC3E}">
        <p14:creationId xmlns:p14="http://schemas.microsoft.com/office/powerpoint/2010/main" val="1526660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E9C17D37-F28F-43EC-ADB4-B3EE9BA2F246}"/>
              </a:ext>
            </a:extLst>
          </p:cNvPr>
          <p:cNvSpPr>
            <a:spLocks noGrp="1"/>
          </p:cNvSpPr>
          <p:nvPr>
            <p:ph idx="1"/>
          </p:nvPr>
        </p:nvSpPr>
        <p:spPr>
          <a:xfrm>
            <a:off x="421341" y="1141359"/>
            <a:ext cx="11456894" cy="4351338"/>
          </a:xfrm>
        </p:spPr>
        <p:txBody>
          <a:bodyPr>
            <a:normAutofit/>
          </a:bodyPr>
          <a:lstStyle/>
          <a:p>
            <a:pPr marL="0" indent="0" algn="just">
              <a:buNone/>
            </a:pPr>
            <a:r>
              <a:rPr lang="es-MX" sz="2000" dirty="0"/>
              <a:t>b) En el pizarrón, </a:t>
            </a:r>
            <a:r>
              <a:rPr lang="es-MX" sz="2000" b="1" dirty="0"/>
              <a:t>coloquen en el centro</a:t>
            </a:r>
            <a:r>
              <a:rPr lang="es-MX" sz="2000" dirty="0"/>
              <a:t> un hexágono que diga: Nuestra comunidad de aprendizaje (</a:t>
            </a:r>
            <a:r>
              <a:rPr lang="es-MX" sz="2000" b="1" dirty="0"/>
              <a:t>nombre de la escuela) junto con su foto.</a:t>
            </a:r>
          </a:p>
          <a:p>
            <a:pPr marL="0" indent="0" algn="just">
              <a:buNone/>
            </a:pPr>
            <a:r>
              <a:rPr lang="es-MX" sz="2000" dirty="0"/>
              <a:t>c) Cada integrante del colectivo docente pase a </a:t>
            </a:r>
            <a:r>
              <a:rPr lang="es-MX" sz="2000" b="1" dirty="0"/>
              <a:t>colocar sus piezas</a:t>
            </a:r>
            <a:r>
              <a:rPr lang="es-MX" sz="2000" dirty="0"/>
              <a:t>, cuidando que cada una </a:t>
            </a:r>
            <a:r>
              <a:rPr lang="es-MX" sz="2000" b="1" dirty="0"/>
              <a:t>quede o toque</a:t>
            </a:r>
            <a:r>
              <a:rPr lang="es-MX" sz="2000" dirty="0"/>
              <a:t>, al menos, un lado de otra </a:t>
            </a:r>
            <a:r>
              <a:rPr lang="es-MX" sz="2000" b="1" dirty="0"/>
              <a:t>con la que tenga relación</a:t>
            </a:r>
            <a:r>
              <a:rPr lang="es-MX" sz="2000" dirty="0"/>
              <a:t>; por ejemplo, si un hexágono dice “Modificar la comunicación con las familias”, puede ponerse con otro que diga “Integrar asambleas comunitarias”.</a:t>
            </a:r>
          </a:p>
          <a:p>
            <a:pPr marL="0" indent="0" algn="just">
              <a:buNone/>
            </a:pPr>
            <a:r>
              <a:rPr lang="es-MX" sz="2000" dirty="0"/>
              <a:t>d) Habrá piezas que no necesariamente tengan la posibilidad de relacionarse con otras, pero es importante </a:t>
            </a:r>
            <a:r>
              <a:rPr lang="es-MX" sz="2000" b="1" dirty="0"/>
              <a:t>buscarles un espacio </a:t>
            </a:r>
            <a:r>
              <a:rPr lang="es-MX" sz="2000" dirty="0"/>
              <a:t>porque representa el pensamiento de un miembro de la comunidad de aprendizaje.</a:t>
            </a:r>
          </a:p>
          <a:p>
            <a:pPr marL="0" indent="0" algn="just">
              <a:buNone/>
            </a:pPr>
            <a:r>
              <a:rPr lang="es-MX" sz="2000" dirty="0"/>
              <a:t>e) Una vez que hayan puesto todos los hexágonos </a:t>
            </a:r>
            <a:r>
              <a:rPr lang="es-MX" sz="2000" b="1" dirty="0"/>
              <a:t>observen su mosaico de la transformación</a:t>
            </a:r>
            <a:r>
              <a:rPr lang="es-MX" sz="2000" dirty="0"/>
              <a:t>. Es posible que pueda verse de la siguiente forma:</a:t>
            </a:r>
          </a:p>
        </p:txBody>
      </p:sp>
      <p:pic>
        <p:nvPicPr>
          <p:cNvPr id="7" name="Imagen 6">
            <a:extLst>
              <a:ext uri="{FF2B5EF4-FFF2-40B4-BE49-F238E27FC236}">
                <a16:creationId xmlns:a16="http://schemas.microsoft.com/office/drawing/2014/main" id="{A2DD99D1-D5E5-4F18-ACAC-D51293D90B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5430" y="4316498"/>
            <a:ext cx="4312729" cy="2352397"/>
          </a:xfrm>
          <a:prstGeom prst="rect">
            <a:avLst/>
          </a:prstGeom>
        </p:spPr>
      </p:pic>
      <p:pic>
        <p:nvPicPr>
          <p:cNvPr id="4" name="Imagen 3">
            <a:extLst>
              <a:ext uri="{FF2B5EF4-FFF2-40B4-BE49-F238E27FC236}">
                <a16:creationId xmlns:a16="http://schemas.microsoft.com/office/drawing/2014/main" id="{B2ABC9C8-2E14-4AEA-A358-F6F9E199B396}"/>
              </a:ext>
            </a:extLst>
          </p:cNvPr>
          <p:cNvPicPr>
            <a:picLocks noChangeAspect="1"/>
          </p:cNvPicPr>
          <p:nvPr/>
        </p:nvPicPr>
        <p:blipFill>
          <a:blip r:embed="rId3"/>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29136288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80FF321F-5537-455D-9EB8-1B68269E7BDE}"/>
              </a:ext>
            </a:extLst>
          </p:cNvPr>
          <p:cNvSpPr>
            <a:spLocks noGrp="1"/>
          </p:cNvSpPr>
          <p:nvPr>
            <p:ph idx="1"/>
          </p:nvPr>
        </p:nvSpPr>
        <p:spPr>
          <a:xfrm>
            <a:off x="573932" y="1253331"/>
            <a:ext cx="11361906" cy="4351338"/>
          </a:xfrm>
        </p:spPr>
        <p:txBody>
          <a:bodyPr>
            <a:normAutofit/>
          </a:bodyPr>
          <a:lstStyle/>
          <a:p>
            <a:pPr marL="0" indent="0" algn="just">
              <a:buNone/>
            </a:pPr>
            <a:r>
              <a:rPr lang="es-MX" sz="2400" dirty="0"/>
              <a:t>Reflexionen sobre la </a:t>
            </a:r>
            <a:r>
              <a:rPr lang="es-MX" sz="2400" b="1" dirty="0"/>
              <a:t>forma en la que se han distribuido los colores </a:t>
            </a:r>
            <a:r>
              <a:rPr lang="es-MX" sz="2400" dirty="0"/>
              <a:t>en su comunidad de aprendizaje y lo que significa. </a:t>
            </a:r>
          </a:p>
          <a:p>
            <a:pPr marL="0" indent="0" algn="just">
              <a:buNone/>
            </a:pPr>
            <a:r>
              <a:rPr lang="es-MX" sz="2400" dirty="0"/>
              <a:t>Dialoguen a partir de las siguientes preguntas y luego anoten una reflexión final.</a:t>
            </a:r>
          </a:p>
          <a:p>
            <a:pPr algn="just"/>
            <a:r>
              <a:rPr lang="es-MX" sz="2400" b="1" dirty="0"/>
              <a:t>¿Cuál es el color que está más presente en el mosaico?, ¿por qué creen que es así?, ¿qué podría significar?</a:t>
            </a:r>
          </a:p>
          <a:p>
            <a:pPr algn="just"/>
            <a:r>
              <a:rPr lang="es-MX" sz="2400" b="1" dirty="0"/>
              <a:t>¿Cuál es el color menos presente?, ¿qué significa?</a:t>
            </a:r>
          </a:p>
          <a:p>
            <a:pPr algn="just"/>
            <a:r>
              <a:rPr lang="es-MX" sz="2400" b="1" dirty="0"/>
              <a:t>¿Qué significan los huecos o hexágonos sin relaciones?, ¿qué representan para la comunidad?</a:t>
            </a:r>
          </a:p>
        </p:txBody>
      </p:sp>
      <p:pic>
        <p:nvPicPr>
          <p:cNvPr id="5" name="Imagen 4">
            <a:extLst>
              <a:ext uri="{FF2B5EF4-FFF2-40B4-BE49-F238E27FC236}">
                <a16:creationId xmlns:a16="http://schemas.microsoft.com/office/drawing/2014/main" id="{DFE50402-155D-4A45-B555-B4BCAEB49756}"/>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rot="15469044">
            <a:off x="2548243" y="4392400"/>
            <a:ext cx="1597090" cy="1597090"/>
          </a:xfrm>
          <a:prstGeom prst="rect">
            <a:avLst/>
          </a:prstGeom>
        </p:spPr>
      </p:pic>
      <p:pic>
        <p:nvPicPr>
          <p:cNvPr id="6" name="Imagen 5">
            <a:extLst>
              <a:ext uri="{FF2B5EF4-FFF2-40B4-BE49-F238E27FC236}">
                <a16:creationId xmlns:a16="http://schemas.microsoft.com/office/drawing/2014/main" id="{3BA04569-FDD6-47D9-91ED-EBCF1B435B9F}"/>
              </a:ext>
            </a:extLst>
          </p:cNvPr>
          <p:cNvPicPr>
            <a:picLocks noChangeAspect="1"/>
          </p:cNvPicPr>
          <p:nvPr/>
        </p:nvPicPr>
        <p:blipFill>
          <a:blip r:embed="rId5"/>
          <a:stretch>
            <a:fillRect/>
          </a:stretch>
        </p:blipFill>
        <p:spPr>
          <a:xfrm>
            <a:off x="4295865" y="4533966"/>
            <a:ext cx="7811177" cy="2141406"/>
          </a:xfrm>
          <a:prstGeom prst="rect">
            <a:avLst/>
          </a:prstGeom>
        </p:spPr>
      </p:pic>
      <p:pic>
        <p:nvPicPr>
          <p:cNvPr id="7" name="Imagen 6">
            <a:extLst>
              <a:ext uri="{FF2B5EF4-FFF2-40B4-BE49-F238E27FC236}">
                <a16:creationId xmlns:a16="http://schemas.microsoft.com/office/drawing/2014/main" id="{2A19FC4F-9E79-45BF-A4F0-4DFD61EB5F01}"/>
              </a:ext>
            </a:extLst>
          </p:cNvPr>
          <p:cNvPicPr>
            <a:picLocks noChangeAspect="1"/>
          </p:cNvPicPr>
          <p:nvPr/>
        </p:nvPicPr>
        <p:blipFill>
          <a:blip r:embed="rId6"/>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34684118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6E654FC4-6DAC-4057-B4FE-D30B7157DBBE}"/>
              </a:ext>
            </a:extLst>
          </p:cNvPr>
          <p:cNvSpPr>
            <a:spLocks noGrp="1"/>
          </p:cNvSpPr>
          <p:nvPr>
            <p:ph idx="1"/>
          </p:nvPr>
        </p:nvSpPr>
        <p:spPr>
          <a:xfrm>
            <a:off x="838200" y="1313434"/>
            <a:ext cx="10515600" cy="5223554"/>
          </a:xfrm>
        </p:spPr>
        <p:txBody>
          <a:bodyPr>
            <a:normAutofit fontScale="85000" lnSpcReduction="20000"/>
          </a:bodyPr>
          <a:lstStyle/>
          <a:p>
            <a:pPr marL="0" indent="0" algn="just">
              <a:buNone/>
            </a:pPr>
            <a:r>
              <a:rPr lang="es-MX" dirty="0"/>
              <a:t>Al observar su mosaico de la transformación, es importante que </a:t>
            </a:r>
            <a:r>
              <a:rPr lang="es-MX" b="1" dirty="0">
                <a:solidFill>
                  <a:srgbClr val="7030A0"/>
                </a:solidFill>
              </a:rPr>
              <a:t>identifiquen la forma en que colocaron los distintos elementos </a:t>
            </a:r>
            <a:r>
              <a:rPr lang="es-MX" dirty="0"/>
              <a:t>y cómo éstos brindan un sentido de comunidad, apoyo, identidad y pertenencia que permite conformar un sentido de apego al aprendizaje y a la comunidad, </a:t>
            </a:r>
            <a:r>
              <a:rPr lang="es-MX" b="1" dirty="0">
                <a:solidFill>
                  <a:srgbClr val="7030A0"/>
                </a:solidFill>
              </a:rPr>
              <a:t>reconociendo el conocimiento y los saberes que se generan en el colectivo.</a:t>
            </a:r>
          </a:p>
          <a:p>
            <a:pPr marL="0" indent="0">
              <a:buNone/>
            </a:pPr>
            <a:endParaRPr lang="es-MX" dirty="0"/>
          </a:p>
          <a:p>
            <a:pPr marL="0" indent="0" algn="just">
              <a:buNone/>
            </a:pPr>
            <a:r>
              <a:rPr lang="es-MX" dirty="0"/>
              <a:t>En este contexto, </a:t>
            </a:r>
            <a:r>
              <a:rPr lang="es-MX" b="1" dirty="0"/>
              <a:t>el sentido de pertenencia, de acuerdo con Du </a:t>
            </a:r>
            <a:r>
              <a:rPr lang="es-MX" b="1" dirty="0" err="1"/>
              <a:t>Toit-Brits</a:t>
            </a:r>
            <a:r>
              <a:rPr lang="es-MX" b="1" dirty="0"/>
              <a:t> (2022), permite: desenvolverse en la comunidad de aprendizaje; brindar mayor autonomía y mejorar la participación activa en el aprendizaje. Todo desde un marco en el que se promueve la aceptación, el respeto, la inclusión y el apoyo. </a:t>
            </a:r>
            <a:r>
              <a:rPr lang="es-MX" dirty="0"/>
              <a:t>Con ello, se reafirma la concepción de que la conformación, desarrollo y seguimiento de las comunidades de aprendizaje es un proceso continuo, flexible y dinámico, generando un entorno en el que todas y todos se sientan valorados y reconocidos.</a:t>
            </a:r>
          </a:p>
          <a:p>
            <a:pPr marL="0" indent="0">
              <a:buNone/>
            </a:pPr>
            <a:endParaRPr lang="es-MX" dirty="0"/>
          </a:p>
          <a:p>
            <a:pPr marL="1371600" lvl="3" indent="0">
              <a:buNone/>
            </a:pPr>
            <a:r>
              <a:rPr lang="es-MX" sz="2600" dirty="0"/>
              <a:t>Recuerden que, parafraseando al </a:t>
            </a:r>
            <a:r>
              <a:rPr lang="es-MX" sz="2600" b="1" dirty="0">
                <a:solidFill>
                  <a:schemeClr val="accent2">
                    <a:lumMod val="50000"/>
                  </a:schemeClr>
                </a:solidFill>
              </a:rPr>
              <a:t>Dr. Gabriel Cámara</a:t>
            </a:r>
            <a:r>
              <a:rPr lang="es-MX" sz="2600" dirty="0">
                <a:solidFill>
                  <a:schemeClr val="accent2">
                    <a:lumMod val="50000"/>
                  </a:schemeClr>
                </a:solidFill>
              </a:rPr>
              <a:t>, </a:t>
            </a:r>
            <a:r>
              <a:rPr lang="es-MX" sz="2600" b="1" i="1" dirty="0">
                <a:solidFill>
                  <a:schemeClr val="accent2">
                    <a:lumMod val="50000"/>
                  </a:schemeClr>
                </a:solidFill>
              </a:rPr>
              <a:t>una comunidad de aprendizaje no se impone; se construye y se contagia por entusiasmo al vivenciarla</a:t>
            </a:r>
            <a:r>
              <a:rPr lang="es-MX" sz="2600" b="1" i="1" dirty="0"/>
              <a:t>.</a:t>
            </a:r>
          </a:p>
        </p:txBody>
      </p:sp>
      <p:pic>
        <p:nvPicPr>
          <p:cNvPr id="4" name="Imagen 3">
            <a:extLst>
              <a:ext uri="{FF2B5EF4-FFF2-40B4-BE49-F238E27FC236}">
                <a16:creationId xmlns:a16="http://schemas.microsoft.com/office/drawing/2014/main" id="{885B79FA-5984-4C6A-AA11-AB6A43893226}"/>
              </a:ext>
            </a:extLst>
          </p:cNvPr>
          <p:cNvPicPr>
            <a:picLocks noChangeAspect="1"/>
          </p:cNvPicPr>
          <p:nvPr/>
        </p:nvPicPr>
        <p:blipFill>
          <a:blip r:embed="rId2"/>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7779361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3D9A5FB-BDB9-4EBB-9135-6396496D9DF3}"/>
              </a:ext>
            </a:extLst>
          </p:cNvPr>
          <p:cNvSpPr>
            <a:spLocks noGrp="1"/>
          </p:cNvSpPr>
          <p:nvPr>
            <p:ph type="title"/>
          </p:nvPr>
        </p:nvSpPr>
        <p:spPr>
          <a:xfrm>
            <a:off x="640977" y="1226152"/>
            <a:ext cx="10515600" cy="599006"/>
          </a:xfrm>
        </p:spPr>
        <p:txBody>
          <a:bodyPr>
            <a:normAutofit/>
          </a:bodyPr>
          <a:lstStyle/>
          <a:p>
            <a:r>
              <a:rPr lang="es-MX" sz="3600" b="1" dirty="0">
                <a:solidFill>
                  <a:schemeClr val="accent4">
                    <a:lumMod val="75000"/>
                  </a:schemeClr>
                </a:solidFill>
              </a:rPr>
              <a:t>Colofón</a:t>
            </a:r>
          </a:p>
        </p:txBody>
      </p:sp>
      <p:sp>
        <p:nvSpPr>
          <p:cNvPr id="3" name="Marcador de contenido 2">
            <a:extLst>
              <a:ext uri="{FF2B5EF4-FFF2-40B4-BE49-F238E27FC236}">
                <a16:creationId xmlns:a16="http://schemas.microsoft.com/office/drawing/2014/main" id="{19D5B8D8-2750-44FC-BE51-12F69470A6AB}"/>
              </a:ext>
            </a:extLst>
          </p:cNvPr>
          <p:cNvSpPr>
            <a:spLocks noGrp="1"/>
          </p:cNvSpPr>
          <p:nvPr>
            <p:ph idx="1"/>
          </p:nvPr>
        </p:nvSpPr>
        <p:spPr>
          <a:xfrm>
            <a:off x="1160929" y="1825158"/>
            <a:ext cx="10515600" cy="5032842"/>
          </a:xfrm>
        </p:spPr>
        <p:txBody>
          <a:bodyPr>
            <a:noAutofit/>
          </a:bodyPr>
          <a:lstStyle/>
          <a:p>
            <a:pPr algn="just"/>
            <a:r>
              <a:rPr lang="es-MX" sz="2000" b="1" dirty="0">
                <a:solidFill>
                  <a:srgbClr val="7030A0"/>
                </a:solidFill>
              </a:rPr>
              <a:t>Maestras, agentes educativas, directoras, supervisoras y ATP; maestros, agentes educativos, directores, supervisores y ATP: </a:t>
            </a:r>
            <a:endParaRPr lang="es-MX" sz="2000" dirty="0">
              <a:solidFill>
                <a:srgbClr val="7030A0"/>
              </a:solidFill>
            </a:endParaRPr>
          </a:p>
          <a:p>
            <a:pPr algn="just"/>
            <a:r>
              <a:rPr lang="es-MX" sz="2000" dirty="0">
                <a:solidFill>
                  <a:srgbClr val="000000"/>
                </a:solidFill>
              </a:rPr>
              <a:t>Están concluyendo el </a:t>
            </a:r>
            <a:r>
              <a:rPr lang="es-MX" sz="2000" b="1" dirty="0">
                <a:solidFill>
                  <a:srgbClr val="002060"/>
                </a:solidFill>
              </a:rPr>
              <a:t>Taller intensivo para personal Docente “Estar siendo en comunidad de aprendizaje”</a:t>
            </a:r>
            <a:r>
              <a:rPr lang="es-MX" sz="2000" dirty="0">
                <a:solidFill>
                  <a:srgbClr val="002060"/>
                </a:solidFill>
              </a:rPr>
              <a:t>, </a:t>
            </a:r>
            <a:r>
              <a:rPr lang="es-MX" sz="2000" dirty="0">
                <a:solidFill>
                  <a:srgbClr val="000000"/>
                </a:solidFill>
              </a:rPr>
              <a:t>a partir del cual han reflexionado sobre el sentido y alcance de </a:t>
            </a:r>
            <a:r>
              <a:rPr lang="es-MX" sz="2000" b="1" dirty="0">
                <a:solidFill>
                  <a:srgbClr val="000000"/>
                </a:solidFill>
              </a:rPr>
              <a:t>dos procesos fundamentales </a:t>
            </a:r>
            <a:r>
              <a:rPr lang="es-MX" sz="2000" dirty="0">
                <a:solidFill>
                  <a:srgbClr val="000000"/>
                </a:solidFill>
              </a:rPr>
              <a:t>que movilizan las comunidades de aprendizaje: </a:t>
            </a:r>
          </a:p>
          <a:p>
            <a:pPr algn="just"/>
            <a:r>
              <a:rPr lang="es-MX" sz="2000" b="1" dirty="0">
                <a:solidFill>
                  <a:srgbClr val="002060"/>
                </a:solidFill>
              </a:rPr>
              <a:t>Contextualización del aprendizaje en colectivo</a:t>
            </a:r>
            <a:r>
              <a:rPr lang="es-MX" sz="2000" dirty="0">
                <a:solidFill>
                  <a:srgbClr val="000000"/>
                </a:solidFill>
              </a:rPr>
              <a:t>, que </a:t>
            </a:r>
            <a:r>
              <a:rPr lang="es-MX" sz="2000" b="1" dirty="0">
                <a:solidFill>
                  <a:srgbClr val="000000"/>
                </a:solidFill>
              </a:rPr>
              <a:t>implica reconocer</a:t>
            </a:r>
            <a:r>
              <a:rPr lang="es-MX" sz="2000" dirty="0">
                <a:solidFill>
                  <a:srgbClr val="000000"/>
                </a:solidFill>
              </a:rPr>
              <a:t> las características socioculturales, institucionales y pedagógicas del entorno escolar, así como las necesidades de toda la comunidad educativa. Esto hace posible que </a:t>
            </a:r>
            <a:r>
              <a:rPr lang="es-MX" sz="2000" b="1" dirty="0">
                <a:solidFill>
                  <a:srgbClr val="000000"/>
                </a:solidFill>
              </a:rPr>
              <a:t>el conocimiento adquiera mayor relevancia cuando se vincula con el contexto en el que se desarrolla la labor educativa</a:t>
            </a:r>
            <a:r>
              <a:rPr lang="es-MX" sz="2000" dirty="0">
                <a:solidFill>
                  <a:srgbClr val="000000"/>
                </a:solidFill>
              </a:rPr>
              <a:t>. </a:t>
            </a:r>
          </a:p>
          <a:p>
            <a:pPr algn="just"/>
            <a:r>
              <a:rPr lang="es-MX" sz="2000" b="1" dirty="0">
                <a:solidFill>
                  <a:srgbClr val="002060"/>
                </a:solidFill>
              </a:rPr>
              <a:t>Sentido de pertenencia e identidad colectiva</a:t>
            </a:r>
            <a:r>
              <a:rPr lang="es-MX" sz="2000" dirty="0">
                <a:solidFill>
                  <a:srgbClr val="000000"/>
                </a:solidFill>
              </a:rPr>
              <a:t>, que permite </a:t>
            </a:r>
            <a:r>
              <a:rPr lang="es-MX" sz="2000" b="1" dirty="0">
                <a:solidFill>
                  <a:srgbClr val="000000"/>
                </a:solidFill>
              </a:rPr>
              <a:t>reconocer significados compartidos, relaciones de compromiso mutuo y la corresponsabilidad</a:t>
            </a:r>
            <a:r>
              <a:rPr lang="es-MX" sz="2000" dirty="0">
                <a:solidFill>
                  <a:srgbClr val="000000"/>
                </a:solidFill>
              </a:rPr>
              <a:t>, lo que contribuye a </a:t>
            </a:r>
            <a:r>
              <a:rPr lang="es-MX" sz="2000" b="1" dirty="0">
                <a:solidFill>
                  <a:srgbClr val="000000"/>
                </a:solidFill>
              </a:rPr>
              <a:t>compartir saberes, confrontar creencias y resignificar las prácticas</a:t>
            </a:r>
            <a:r>
              <a:rPr lang="es-MX" sz="2000" dirty="0">
                <a:solidFill>
                  <a:srgbClr val="000000"/>
                </a:solidFill>
              </a:rPr>
              <a:t> desde la autonomía profesional, favoreciendo la </a:t>
            </a:r>
            <a:r>
              <a:rPr lang="es-MX" sz="2000" b="1" dirty="0">
                <a:solidFill>
                  <a:srgbClr val="000000"/>
                </a:solidFill>
              </a:rPr>
              <a:t>continuidad de su comunidad a largo plazo</a:t>
            </a:r>
            <a:r>
              <a:rPr lang="es-MX" sz="2000" dirty="0">
                <a:solidFill>
                  <a:srgbClr val="000000"/>
                </a:solidFill>
              </a:rPr>
              <a:t>. </a:t>
            </a:r>
          </a:p>
        </p:txBody>
      </p:sp>
      <p:pic>
        <p:nvPicPr>
          <p:cNvPr id="4" name="Imagen 3">
            <a:extLst>
              <a:ext uri="{FF2B5EF4-FFF2-40B4-BE49-F238E27FC236}">
                <a16:creationId xmlns:a16="http://schemas.microsoft.com/office/drawing/2014/main" id="{3FBAE5F2-1C87-455D-988F-273789AF60E4}"/>
              </a:ext>
            </a:extLst>
          </p:cNvPr>
          <p:cNvPicPr>
            <a:picLocks noChangeAspect="1"/>
          </p:cNvPicPr>
          <p:nvPr/>
        </p:nvPicPr>
        <p:blipFill>
          <a:blip r:embed="rId2"/>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32594279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F1774665-E8B1-4CD7-80DF-4187353B6901}"/>
              </a:ext>
            </a:extLst>
          </p:cNvPr>
          <p:cNvSpPr>
            <a:spLocks noGrp="1"/>
          </p:cNvSpPr>
          <p:nvPr>
            <p:ph idx="1"/>
          </p:nvPr>
        </p:nvSpPr>
        <p:spPr>
          <a:xfrm>
            <a:off x="838200" y="1287046"/>
            <a:ext cx="10515600" cy="5171739"/>
          </a:xfrm>
        </p:spPr>
        <p:txBody>
          <a:bodyPr>
            <a:noAutofit/>
          </a:bodyPr>
          <a:lstStyle/>
          <a:p>
            <a:pPr marL="0" indent="0" algn="just">
              <a:buNone/>
            </a:pPr>
            <a:r>
              <a:rPr lang="es-MX" sz="2000" dirty="0">
                <a:solidFill>
                  <a:srgbClr val="000000"/>
                </a:solidFill>
                <a:latin typeface="Noto Sans"/>
              </a:rPr>
              <a:t>Como saben, la comunidad de aprendizaje </a:t>
            </a:r>
            <a:r>
              <a:rPr lang="es-MX" sz="2000" b="1" dirty="0">
                <a:solidFill>
                  <a:srgbClr val="000000"/>
                </a:solidFill>
                <a:latin typeface="Noto Sans"/>
              </a:rPr>
              <a:t>es el medio y no el fin</a:t>
            </a:r>
            <a:r>
              <a:rPr lang="es-MX" sz="2000" dirty="0">
                <a:solidFill>
                  <a:srgbClr val="000000"/>
                </a:solidFill>
                <a:latin typeface="Noto Sans"/>
              </a:rPr>
              <a:t>, pues su </a:t>
            </a:r>
            <a:r>
              <a:rPr lang="es-MX" sz="2000" b="1" dirty="0">
                <a:solidFill>
                  <a:schemeClr val="accent2">
                    <a:lumMod val="50000"/>
                  </a:schemeClr>
                </a:solidFill>
                <a:latin typeface="Noto Sans"/>
              </a:rPr>
              <a:t>intención</a:t>
            </a:r>
            <a:r>
              <a:rPr lang="es-MX" sz="2000" dirty="0">
                <a:solidFill>
                  <a:srgbClr val="000000"/>
                </a:solidFill>
                <a:latin typeface="Noto Sans"/>
              </a:rPr>
              <a:t> central es la </a:t>
            </a:r>
            <a:r>
              <a:rPr lang="es-MX" sz="2000" b="1" dirty="0">
                <a:solidFill>
                  <a:schemeClr val="accent2">
                    <a:lumMod val="50000"/>
                  </a:schemeClr>
                </a:solidFill>
                <a:latin typeface="Noto Sans"/>
              </a:rPr>
              <a:t>transformación educativa</a:t>
            </a:r>
            <a:r>
              <a:rPr lang="es-MX" sz="2000" dirty="0">
                <a:solidFill>
                  <a:srgbClr val="000000"/>
                </a:solidFill>
                <a:latin typeface="Noto Sans"/>
              </a:rPr>
              <a:t>, de forma crítica y con sentido social, desde el colectivo.  </a:t>
            </a:r>
            <a:r>
              <a:rPr lang="es-MX" sz="2000" b="1" dirty="0">
                <a:solidFill>
                  <a:srgbClr val="002060"/>
                </a:solidFill>
                <a:latin typeface="Noto Sans"/>
              </a:rPr>
              <a:t>Se reconoce su </a:t>
            </a:r>
            <a:r>
              <a:rPr lang="es-MX" sz="2000" b="1" dirty="0">
                <a:solidFill>
                  <a:schemeClr val="accent2">
                    <a:lumMod val="50000"/>
                  </a:schemeClr>
                </a:solidFill>
                <a:latin typeface="Noto Sans"/>
              </a:rPr>
              <a:t>carácter emancipador</a:t>
            </a:r>
            <a:r>
              <a:rPr lang="es-MX" sz="2000" b="1" dirty="0">
                <a:solidFill>
                  <a:srgbClr val="002060"/>
                </a:solidFill>
                <a:latin typeface="Noto Sans"/>
              </a:rPr>
              <a:t>, expresado en la capacidad de sus miembros para </a:t>
            </a:r>
            <a:r>
              <a:rPr lang="es-MX" sz="2000" b="1" dirty="0">
                <a:solidFill>
                  <a:schemeClr val="accent2">
                    <a:lumMod val="50000"/>
                  </a:schemeClr>
                </a:solidFill>
                <a:latin typeface="Noto Sans"/>
              </a:rPr>
              <a:t>asumirse como sujetos activos que cuestionan, reflexionan y transforman su labor profesional</a:t>
            </a:r>
            <a:r>
              <a:rPr lang="es-MX" sz="2000" b="1" dirty="0">
                <a:solidFill>
                  <a:srgbClr val="002060"/>
                </a:solidFill>
                <a:latin typeface="Noto Sans"/>
              </a:rPr>
              <a:t>.</a:t>
            </a:r>
          </a:p>
          <a:p>
            <a:pPr marL="0" indent="0" algn="just">
              <a:buNone/>
            </a:pPr>
            <a:r>
              <a:rPr lang="es-MX" sz="2000" dirty="0">
                <a:solidFill>
                  <a:srgbClr val="000000"/>
                </a:solidFill>
                <a:latin typeface="Noto Sans"/>
              </a:rPr>
              <a:t>Con este </a:t>
            </a:r>
            <a:r>
              <a:rPr lang="es-MX" sz="2000" dirty="0">
                <a:solidFill>
                  <a:srgbClr val="1E5B4F"/>
                </a:solidFill>
                <a:latin typeface="Noto Sans"/>
              </a:rPr>
              <a:t>Taller </a:t>
            </a:r>
            <a:r>
              <a:rPr lang="es-MX" sz="2000" dirty="0">
                <a:solidFill>
                  <a:srgbClr val="000000"/>
                </a:solidFill>
                <a:latin typeface="Noto Sans"/>
              </a:rPr>
              <a:t>se culmina la experiencia que inició en enero 2026; no así las comunidades de aprendizaje, que siguen vigentes, en tanto que forman parte del quehacer cotidiano de cada colectivo docente. </a:t>
            </a:r>
            <a:endParaRPr lang="es-MX" sz="2000" dirty="0"/>
          </a:p>
          <a:p>
            <a:pPr marL="0" indent="0">
              <a:buNone/>
            </a:pPr>
            <a:r>
              <a:rPr lang="es-MX" sz="2000" dirty="0">
                <a:solidFill>
                  <a:srgbClr val="000000"/>
                </a:solidFill>
                <a:latin typeface="Noto Sans"/>
              </a:rPr>
              <a:t>Por ahora, nos despedimos con esta frase de Freire (2004, p.92): </a:t>
            </a:r>
          </a:p>
          <a:p>
            <a:pPr marL="0" indent="0">
              <a:buNone/>
            </a:pPr>
            <a:r>
              <a:rPr lang="es-MX" sz="2000" b="1" i="1" dirty="0">
                <a:solidFill>
                  <a:schemeClr val="accent2">
                    <a:lumMod val="50000"/>
                  </a:schemeClr>
                </a:solidFill>
                <a:latin typeface="Noto Sans"/>
              </a:rPr>
              <a:t>“Si no puedo, por un lado, estimular los sueños imposibles, tampoco debo, por el otro, negar a quien sueña el derecho de soñar”. </a:t>
            </a:r>
          </a:p>
          <a:p>
            <a:pPr marL="0" indent="0" algn="just">
              <a:buNone/>
            </a:pPr>
            <a:r>
              <a:rPr lang="es-MX" sz="2000" dirty="0">
                <a:solidFill>
                  <a:srgbClr val="000000"/>
                </a:solidFill>
                <a:latin typeface="Noto Sans"/>
              </a:rPr>
              <a:t>Esto invita a reconocer que </a:t>
            </a:r>
            <a:r>
              <a:rPr lang="es-MX" sz="2000" b="1" dirty="0">
                <a:solidFill>
                  <a:srgbClr val="002060"/>
                </a:solidFill>
                <a:latin typeface="Noto Sans"/>
              </a:rPr>
              <a:t>la escuela es un espacio donde existe la oportunidad para cuestionar lo establecido, </a:t>
            </a:r>
            <a:r>
              <a:rPr lang="es-MX" sz="2000" b="1" dirty="0">
                <a:solidFill>
                  <a:schemeClr val="accent2">
                    <a:lumMod val="50000"/>
                  </a:schemeClr>
                </a:solidFill>
                <a:latin typeface="Noto Sans"/>
              </a:rPr>
              <a:t>construir nuevas formas de enseñar y aprender, y generar cambios significativos</a:t>
            </a:r>
            <a:r>
              <a:rPr lang="es-MX" sz="2000" b="1" dirty="0">
                <a:solidFill>
                  <a:srgbClr val="002060"/>
                </a:solidFill>
                <a:latin typeface="Noto Sans"/>
              </a:rPr>
              <a:t> que fortalezcan sus comunidades de aprendizaje. </a:t>
            </a:r>
          </a:p>
          <a:p>
            <a:pPr algn="just"/>
            <a:endParaRPr lang="es-MX" sz="2000" b="1" dirty="0">
              <a:solidFill>
                <a:srgbClr val="002060"/>
              </a:solidFill>
              <a:latin typeface="Noto Sans"/>
            </a:endParaRPr>
          </a:p>
          <a:p>
            <a:pPr marL="0" indent="0" algn="ctr">
              <a:buNone/>
            </a:pPr>
            <a:r>
              <a:rPr lang="es-MX" sz="2000" b="1" dirty="0">
                <a:solidFill>
                  <a:srgbClr val="731834"/>
                </a:solidFill>
                <a:latin typeface="Noto Sans"/>
              </a:rPr>
              <a:t>¡Juntas y juntos transformamos la educación! </a:t>
            </a:r>
            <a:endParaRPr lang="es-MX" sz="2000" b="1" dirty="0"/>
          </a:p>
        </p:txBody>
      </p:sp>
      <p:pic>
        <p:nvPicPr>
          <p:cNvPr id="4" name="Imagen 3">
            <a:extLst>
              <a:ext uri="{FF2B5EF4-FFF2-40B4-BE49-F238E27FC236}">
                <a16:creationId xmlns:a16="http://schemas.microsoft.com/office/drawing/2014/main" id="{7B8E3E15-CE90-4F36-A53E-E8788994FAEA}"/>
              </a:ext>
            </a:extLst>
          </p:cNvPr>
          <p:cNvPicPr>
            <a:picLocks noChangeAspect="1"/>
          </p:cNvPicPr>
          <p:nvPr/>
        </p:nvPicPr>
        <p:blipFill>
          <a:blip r:embed="rId2"/>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29264821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848117-4794-4D26-95A3-01E7E4BB0194}"/>
              </a:ext>
            </a:extLst>
          </p:cNvPr>
          <p:cNvSpPr>
            <a:spLocks noGrp="1"/>
          </p:cNvSpPr>
          <p:nvPr>
            <p:ph type="title"/>
          </p:nvPr>
        </p:nvSpPr>
        <p:spPr>
          <a:xfrm>
            <a:off x="838200" y="998376"/>
            <a:ext cx="10515600" cy="692312"/>
          </a:xfrm>
        </p:spPr>
        <p:txBody>
          <a:bodyPr>
            <a:normAutofit fontScale="90000"/>
          </a:bodyPr>
          <a:lstStyle/>
          <a:p>
            <a:r>
              <a:rPr lang="es-MX" b="1" dirty="0">
                <a:solidFill>
                  <a:schemeClr val="accent4">
                    <a:lumMod val="50000"/>
                  </a:schemeClr>
                </a:solidFill>
                <a:latin typeface="Calibri" panose="020F0502020204030204" pitchFamily="34" charset="0"/>
              </a:rPr>
              <a:t>Tablero de novedades </a:t>
            </a:r>
            <a:endParaRPr lang="es-MX" dirty="0">
              <a:solidFill>
                <a:schemeClr val="accent4">
                  <a:lumMod val="50000"/>
                </a:schemeClr>
              </a:solidFill>
            </a:endParaRPr>
          </a:p>
        </p:txBody>
      </p:sp>
      <p:pic>
        <p:nvPicPr>
          <p:cNvPr id="4" name="Marcador de contenido 3">
            <a:extLst>
              <a:ext uri="{FF2B5EF4-FFF2-40B4-BE49-F238E27FC236}">
                <a16:creationId xmlns:a16="http://schemas.microsoft.com/office/drawing/2014/main" id="{EF1931CB-2D50-43E5-8DBA-AD4ECCB00D06}"/>
              </a:ext>
            </a:extLst>
          </p:cNvPr>
          <p:cNvPicPr>
            <a:picLocks noGrp="1" noChangeAspect="1"/>
          </p:cNvPicPr>
          <p:nvPr>
            <p:ph idx="1"/>
          </p:nvPr>
        </p:nvPicPr>
        <p:blipFill>
          <a:blip r:embed="rId2"/>
          <a:stretch>
            <a:fillRect/>
          </a:stretch>
        </p:blipFill>
        <p:spPr>
          <a:xfrm>
            <a:off x="1666672" y="1819071"/>
            <a:ext cx="9687128" cy="4583751"/>
          </a:xfrm>
          <a:prstGeom prst="rect">
            <a:avLst/>
          </a:prstGeom>
        </p:spPr>
      </p:pic>
      <p:pic>
        <p:nvPicPr>
          <p:cNvPr id="5" name="Imagen 4">
            <a:extLst>
              <a:ext uri="{FF2B5EF4-FFF2-40B4-BE49-F238E27FC236}">
                <a16:creationId xmlns:a16="http://schemas.microsoft.com/office/drawing/2014/main" id="{FA700E38-05D3-4B01-837F-FB03C4DCA037}"/>
              </a:ext>
            </a:extLst>
          </p:cNvPr>
          <p:cNvPicPr>
            <a:picLocks noChangeAspect="1"/>
          </p:cNvPicPr>
          <p:nvPr/>
        </p:nvPicPr>
        <p:blipFill>
          <a:blip r:embed="rId3"/>
          <a:srcRect r="859" b="86081"/>
          <a:stretch>
            <a:fillRect/>
          </a:stretch>
        </p:blipFill>
        <p:spPr>
          <a:xfrm>
            <a:off x="284069" y="137953"/>
            <a:ext cx="11907931" cy="975445"/>
          </a:xfrm>
          <a:prstGeom prst="rect">
            <a:avLst/>
          </a:prstGeom>
        </p:spPr>
      </p:pic>
    </p:spTree>
    <p:extLst>
      <p:ext uri="{BB962C8B-B14F-4D97-AF65-F5344CB8AC3E}">
        <p14:creationId xmlns:p14="http://schemas.microsoft.com/office/powerpoint/2010/main" val="40865055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848117-4794-4D26-95A3-01E7E4BB0194}"/>
              </a:ext>
            </a:extLst>
          </p:cNvPr>
          <p:cNvSpPr>
            <a:spLocks noGrp="1"/>
          </p:cNvSpPr>
          <p:nvPr>
            <p:ph type="title"/>
          </p:nvPr>
        </p:nvSpPr>
        <p:spPr>
          <a:xfrm>
            <a:off x="838200" y="998376"/>
            <a:ext cx="10515600" cy="692312"/>
          </a:xfrm>
        </p:spPr>
        <p:txBody>
          <a:bodyPr>
            <a:normAutofit fontScale="90000"/>
          </a:bodyPr>
          <a:lstStyle/>
          <a:p>
            <a:r>
              <a:rPr lang="es-MX" b="1" dirty="0">
                <a:solidFill>
                  <a:srgbClr val="000000"/>
                </a:solidFill>
                <a:latin typeface="Calibri" panose="020F0502020204030204" pitchFamily="34" charset="0"/>
              </a:rPr>
              <a:t>Tablero de novedades </a:t>
            </a:r>
            <a:endParaRPr lang="es-MX" dirty="0"/>
          </a:p>
        </p:txBody>
      </p:sp>
      <p:pic>
        <p:nvPicPr>
          <p:cNvPr id="5" name="Imagen 4">
            <a:extLst>
              <a:ext uri="{FF2B5EF4-FFF2-40B4-BE49-F238E27FC236}">
                <a16:creationId xmlns:a16="http://schemas.microsoft.com/office/drawing/2014/main" id="{83F9B768-CC0A-4B06-84B1-EEC2A8E3BB08}"/>
              </a:ext>
            </a:extLst>
          </p:cNvPr>
          <p:cNvPicPr>
            <a:picLocks noChangeAspect="1"/>
          </p:cNvPicPr>
          <p:nvPr/>
        </p:nvPicPr>
        <p:blipFill rotWithShape="1">
          <a:blip r:embed="rId2"/>
          <a:srcRect l="1681"/>
          <a:stretch/>
        </p:blipFill>
        <p:spPr>
          <a:xfrm>
            <a:off x="1877438" y="1556426"/>
            <a:ext cx="9349902" cy="4970834"/>
          </a:xfrm>
          <a:prstGeom prst="rect">
            <a:avLst/>
          </a:prstGeom>
        </p:spPr>
      </p:pic>
      <p:pic>
        <p:nvPicPr>
          <p:cNvPr id="4" name="Imagen 3">
            <a:extLst>
              <a:ext uri="{FF2B5EF4-FFF2-40B4-BE49-F238E27FC236}">
                <a16:creationId xmlns:a16="http://schemas.microsoft.com/office/drawing/2014/main" id="{9923D994-40AD-4ECA-A173-6968B5AA66E8}"/>
              </a:ext>
            </a:extLst>
          </p:cNvPr>
          <p:cNvPicPr>
            <a:picLocks noChangeAspect="1"/>
          </p:cNvPicPr>
          <p:nvPr/>
        </p:nvPicPr>
        <p:blipFill>
          <a:blip r:embed="rId3"/>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27052388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87E3B1D8-E00E-4FE6-8DF8-4D924143D6F4}"/>
              </a:ext>
            </a:extLst>
          </p:cNvPr>
          <p:cNvSpPr>
            <a:spLocks noGrp="1"/>
          </p:cNvSpPr>
          <p:nvPr>
            <p:ph idx="1"/>
          </p:nvPr>
        </p:nvSpPr>
        <p:spPr>
          <a:xfrm>
            <a:off x="810209" y="1688841"/>
            <a:ext cx="10983686" cy="4627983"/>
          </a:xfrm>
        </p:spPr>
        <p:txBody>
          <a:bodyPr>
            <a:normAutofit fontScale="40000" lnSpcReduction="20000"/>
          </a:bodyPr>
          <a:lstStyle/>
          <a:p>
            <a:r>
              <a:rPr lang="es-MX" sz="1400" dirty="0">
                <a:solidFill>
                  <a:srgbClr val="FDFFFF"/>
                </a:solidFill>
                <a:latin typeface="Noto Sans"/>
              </a:rPr>
              <a:t>27 </a:t>
            </a:r>
            <a:r>
              <a:rPr lang="es-MX" sz="1000" dirty="0">
                <a:solidFill>
                  <a:srgbClr val="97979A"/>
                </a:solidFill>
                <a:latin typeface="Noto Sans"/>
              </a:rPr>
              <a:t>Educación Básica </a:t>
            </a:r>
            <a:r>
              <a:rPr lang="es-MX" sz="1000" dirty="0">
                <a:solidFill>
                  <a:srgbClr val="97979A"/>
                </a:solidFill>
                <a:latin typeface="Webdings" panose="05030102010509060703" pitchFamily="18" charset="2"/>
              </a:rPr>
              <a:t> </a:t>
            </a:r>
            <a:r>
              <a:rPr lang="es-MX" sz="1000" dirty="0">
                <a:solidFill>
                  <a:srgbClr val="97979A"/>
                </a:solidFill>
                <a:latin typeface="Noto Sans"/>
              </a:rPr>
              <a:t>Ciclo escolar 2025-2026 </a:t>
            </a:r>
            <a:endParaRPr lang="es-MX" sz="1000" dirty="0">
              <a:solidFill>
                <a:srgbClr val="000000"/>
              </a:solidFill>
              <a:latin typeface="Noto Sans"/>
            </a:endParaRPr>
          </a:p>
          <a:p>
            <a:r>
              <a:rPr lang="es-MX" sz="1700" dirty="0">
                <a:latin typeface="Noto Sans"/>
              </a:rPr>
              <a:t>Aviña, J. (2025). Construcción colaborativa del conocimiento e inclusión educativa: perspectiva desde la epistemología de Peirce. En Mar, S. (Coord.). Pragmatismo. Una epistemología en movimiento. Red Durango de Investigadores Educativos A.C. </a:t>
            </a:r>
            <a:r>
              <a:rPr lang="es-MX" sz="1900" dirty="0">
                <a:solidFill>
                  <a:srgbClr val="0462C1"/>
                </a:solidFill>
                <a:latin typeface="Noto Sans"/>
              </a:rPr>
              <a:t>https://www.researchgate.net/profile/Luis-Cortes-Renteria/publication/391953457_PRAGMATISMO_UNA_EPISTEMOLOGIA_EN_MOVIMIENTO/links/682eabf4df0e3f544f569eda/PRAGMATISMO-UNA-EPISTEMOLOGIA-EN-MOVIMIENTO.pdf#page=9 </a:t>
            </a:r>
          </a:p>
          <a:p>
            <a:r>
              <a:rPr lang="es-MX" sz="1900" dirty="0">
                <a:solidFill>
                  <a:srgbClr val="000000"/>
                </a:solidFill>
                <a:latin typeface="Noto Sans"/>
              </a:rPr>
              <a:t>Balderas, I. (2014). Propuesta de guion de entrevista para el estudio de la identidad docente. </a:t>
            </a:r>
            <a:r>
              <a:rPr lang="es-MX" sz="1900" i="1" dirty="0">
                <a:solidFill>
                  <a:srgbClr val="000000"/>
                </a:solidFill>
                <a:latin typeface="Noto Sans"/>
              </a:rPr>
              <a:t>Revista Latinoamericana de Metodología de la Investigación Social – </a:t>
            </a:r>
            <a:r>
              <a:rPr lang="es-MX" sz="1900" i="1" dirty="0" err="1">
                <a:solidFill>
                  <a:srgbClr val="000000"/>
                </a:solidFill>
                <a:latin typeface="Noto Sans"/>
              </a:rPr>
              <a:t>ReLMIS</a:t>
            </a:r>
            <a:r>
              <a:rPr lang="es-MX" sz="1900" i="1" dirty="0">
                <a:solidFill>
                  <a:srgbClr val="000000"/>
                </a:solidFill>
                <a:latin typeface="Noto Sans"/>
              </a:rPr>
              <a:t>, </a:t>
            </a:r>
            <a:r>
              <a:rPr lang="es-MX" sz="1900" dirty="0">
                <a:solidFill>
                  <a:srgbClr val="000000"/>
                </a:solidFill>
                <a:latin typeface="Noto Sans"/>
              </a:rPr>
              <a:t>3(6), 73-87. </a:t>
            </a:r>
            <a:r>
              <a:rPr lang="es-MX" sz="1900" dirty="0">
                <a:solidFill>
                  <a:srgbClr val="0462C1"/>
                </a:solidFill>
                <a:latin typeface="Noto Sans"/>
              </a:rPr>
              <a:t>https://relmis.com.ar/ojs/index.php/relmis/article/view/117/120 </a:t>
            </a:r>
          </a:p>
          <a:p>
            <a:r>
              <a:rPr lang="es-MX" sz="1900" dirty="0">
                <a:solidFill>
                  <a:srgbClr val="000000"/>
                </a:solidFill>
                <a:latin typeface="Noto Sans"/>
              </a:rPr>
              <a:t>Díez-Palomar y Flecha. (2010). Comunidades de aprendizaje: un proyecto de transformación social y educativa. </a:t>
            </a:r>
            <a:r>
              <a:rPr lang="es-MX" sz="1900" i="1" dirty="0">
                <a:solidFill>
                  <a:srgbClr val="000000"/>
                </a:solidFill>
                <a:latin typeface="Noto Sans"/>
              </a:rPr>
              <a:t>Revista interuniversitaria del </a:t>
            </a:r>
            <a:r>
              <a:rPr lang="es-MX" sz="1900" dirty="0">
                <a:solidFill>
                  <a:srgbClr val="000000"/>
                </a:solidFill>
                <a:latin typeface="Noto Sans"/>
              </a:rPr>
              <a:t>profesorado, 67(24, 1). 19 – 30. ISSN 0213-8646. </a:t>
            </a:r>
          </a:p>
          <a:p>
            <a:r>
              <a:rPr lang="en-US" sz="1900" dirty="0">
                <a:solidFill>
                  <a:srgbClr val="000000"/>
                </a:solidFill>
                <a:latin typeface="Noto Sans"/>
              </a:rPr>
              <a:t>Du Toit-Brits, C. (2022). Exploring the importance of a sense of belonging for a sense of ownership in learning. S</a:t>
            </a:r>
            <a:r>
              <a:rPr lang="en-US" sz="1900" i="1" dirty="0">
                <a:solidFill>
                  <a:srgbClr val="000000"/>
                </a:solidFill>
                <a:latin typeface="Noto Sans"/>
              </a:rPr>
              <a:t>outh African Journal of Higher Education</a:t>
            </a:r>
            <a:r>
              <a:rPr lang="en-US" sz="1900" dirty="0">
                <a:solidFill>
                  <a:srgbClr val="000000"/>
                </a:solidFill>
                <a:latin typeface="Noto Sans"/>
              </a:rPr>
              <a:t>, 36(5), 58–76. </a:t>
            </a:r>
            <a:r>
              <a:rPr lang="en-US" sz="1900" dirty="0">
                <a:solidFill>
                  <a:srgbClr val="0462C1"/>
                </a:solidFill>
                <a:latin typeface="Noto Sans"/>
              </a:rPr>
              <a:t>https://doi.org/10.20853/36-5-4345 </a:t>
            </a:r>
          </a:p>
          <a:p>
            <a:r>
              <a:rPr lang="es-MX" sz="1900" dirty="0" err="1">
                <a:solidFill>
                  <a:srgbClr val="000000"/>
                </a:solidFill>
                <a:latin typeface="Noto Sans"/>
              </a:rPr>
              <a:t>Elboj</a:t>
            </a:r>
            <a:r>
              <a:rPr lang="es-MX" sz="1900" dirty="0">
                <a:solidFill>
                  <a:srgbClr val="000000"/>
                </a:solidFill>
                <a:latin typeface="Noto Sans"/>
              </a:rPr>
              <a:t>, C., </a:t>
            </a:r>
            <a:r>
              <a:rPr lang="es-MX" sz="1900" dirty="0" err="1">
                <a:solidFill>
                  <a:srgbClr val="000000"/>
                </a:solidFill>
                <a:latin typeface="Noto Sans"/>
              </a:rPr>
              <a:t>Puigdellívol</a:t>
            </a:r>
            <a:r>
              <a:rPr lang="es-MX" sz="1900" dirty="0">
                <a:solidFill>
                  <a:srgbClr val="000000"/>
                </a:solidFill>
                <a:latin typeface="Noto Sans"/>
              </a:rPr>
              <a:t>, I., Soler, M., y Valls, R. (2002). </a:t>
            </a:r>
            <a:r>
              <a:rPr lang="es-MX" sz="1900" i="1" dirty="0">
                <a:solidFill>
                  <a:srgbClr val="000000"/>
                </a:solidFill>
                <a:latin typeface="Noto Sans"/>
              </a:rPr>
              <a:t>Comunidades de aprendizaje. Transformar la educación</a:t>
            </a:r>
            <a:r>
              <a:rPr lang="es-MX" sz="1900" dirty="0">
                <a:solidFill>
                  <a:srgbClr val="000000"/>
                </a:solidFill>
                <a:latin typeface="Noto Sans"/>
              </a:rPr>
              <a:t>. Barcelona: Graó. </a:t>
            </a:r>
          </a:p>
          <a:p>
            <a:r>
              <a:rPr lang="es-MX" sz="1900" dirty="0">
                <a:solidFill>
                  <a:srgbClr val="000000"/>
                </a:solidFill>
                <a:latin typeface="Noto Sans"/>
              </a:rPr>
              <a:t>Freire, P. (2004). Pedagogía de la autonomía: Saberes necesarios para la práctica educativa. Siglo XXI Editores. </a:t>
            </a:r>
            <a:r>
              <a:rPr lang="es-MX" sz="1900" dirty="0">
                <a:solidFill>
                  <a:srgbClr val="0462C1"/>
                </a:solidFill>
                <a:latin typeface="Noto Sans"/>
              </a:rPr>
              <a:t>https://proletarios.org/books/Paulo-Freire-Pedagogia_de_la_autonomia.pdf?utm_source= </a:t>
            </a:r>
          </a:p>
          <a:p>
            <a:r>
              <a:rPr lang="es-MX" sz="1900" dirty="0">
                <a:solidFill>
                  <a:srgbClr val="000000"/>
                </a:solidFill>
                <a:latin typeface="Noto Sans"/>
              </a:rPr>
              <a:t>Figueroa, I. y Gómez, M. (2015). Cuestionar y problematizar la propia práctica: Investigación Acción Transformadora en los procesos de desarrollo profesional docente. </a:t>
            </a:r>
            <a:r>
              <a:rPr lang="es-MX" sz="1900" i="1" dirty="0" err="1">
                <a:solidFill>
                  <a:srgbClr val="000000"/>
                </a:solidFill>
                <a:latin typeface="Noto Sans"/>
              </a:rPr>
              <a:t>Summa</a:t>
            </a:r>
            <a:r>
              <a:rPr lang="es-MX" sz="1900" i="1" dirty="0">
                <a:solidFill>
                  <a:srgbClr val="000000"/>
                </a:solidFill>
                <a:latin typeface="Noto Sans"/>
              </a:rPr>
              <a:t> Psicológica, 12</a:t>
            </a:r>
            <a:r>
              <a:rPr lang="es-MX" sz="1900" dirty="0">
                <a:solidFill>
                  <a:srgbClr val="000000"/>
                </a:solidFill>
                <a:latin typeface="Noto Sans"/>
              </a:rPr>
              <a:t>(1): 31-42. </a:t>
            </a:r>
          </a:p>
          <a:p>
            <a:r>
              <a:rPr lang="es-MX" sz="1900" dirty="0">
                <a:solidFill>
                  <a:srgbClr val="000000"/>
                </a:solidFill>
                <a:latin typeface="Noto Sans"/>
              </a:rPr>
              <a:t>Fuentes, R., Arzola, D. y González, A. (2020). La identidad profesional docente, un acercamiento a su estudio. </a:t>
            </a:r>
            <a:r>
              <a:rPr lang="es-MX" sz="1900" i="1" dirty="0">
                <a:solidFill>
                  <a:srgbClr val="000000"/>
                </a:solidFill>
                <a:latin typeface="Noto Sans"/>
              </a:rPr>
              <a:t>IE Revista de investigación educativa de la REDIECH</a:t>
            </a:r>
            <a:r>
              <a:rPr lang="es-MX" sz="1900" dirty="0">
                <a:solidFill>
                  <a:srgbClr val="000000"/>
                </a:solidFill>
                <a:latin typeface="Noto Sans"/>
              </a:rPr>
              <a:t>, 11. 1 – 20. Red de Investigadores Educativos Chihuahua A. C. </a:t>
            </a:r>
            <a:r>
              <a:rPr lang="es-MX" sz="1900" dirty="0">
                <a:solidFill>
                  <a:srgbClr val="0462C1"/>
                </a:solidFill>
                <a:latin typeface="Noto Sans"/>
              </a:rPr>
              <a:t>https://www.redalyc.org/journal/5216/521662150021/html/?utm_source=copilot.com </a:t>
            </a:r>
          </a:p>
          <a:p>
            <a:r>
              <a:rPr lang="es-MX" sz="1900" dirty="0">
                <a:solidFill>
                  <a:srgbClr val="000000"/>
                </a:solidFill>
                <a:latin typeface="Noto Sans"/>
              </a:rPr>
              <a:t>Galindo, L. y Arango, M. (2009). Estrategia Didáctica: la mediación en el aprendizaje colaborativo en la educación médica. </a:t>
            </a:r>
            <a:r>
              <a:rPr lang="es-MX" sz="1900" i="1" dirty="0">
                <a:solidFill>
                  <a:srgbClr val="000000"/>
                </a:solidFill>
                <a:latin typeface="Noto Sans"/>
              </a:rPr>
              <a:t>Revista Médica Universidad de Antioquía </a:t>
            </a:r>
            <a:r>
              <a:rPr lang="es-MX" sz="1900" dirty="0">
                <a:solidFill>
                  <a:srgbClr val="000000"/>
                </a:solidFill>
                <a:latin typeface="Noto Sans"/>
              </a:rPr>
              <a:t>(22) 3, 284-291. </a:t>
            </a:r>
          </a:p>
          <a:p>
            <a:r>
              <a:rPr lang="es-MX" sz="1900" dirty="0">
                <a:solidFill>
                  <a:srgbClr val="000000"/>
                </a:solidFill>
                <a:latin typeface="Noto Sans"/>
              </a:rPr>
              <a:t>Martín. R., </a:t>
            </a:r>
            <a:r>
              <a:rPr lang="es-MX" sz="1900" dirty="0" err="1">
                <a:solidFill>
                  <a:srgbClr val="000000"/>
                </a:solidFill>
                <a:latin typeface="Noto Sans"/>
              </a:rPr>
              <a:t>Rinaudo</a:t>
            </a:r>
            <a:r>
              <a:rPr lang="es-MX" sz="1900" dirty="0">
                <a:solidFill>
                  <a:srgbClr val="000000"/>
                </a:solidFill>
                <a:latin typeface="Noto Sans"/>
              </a:rPr>
              <a:t>, M. y </a:t>
            </a:r>
            <a:r>
              <a:rPr lang="es-MX" sz="1900" dirty="0" err="1">
                <a:solidFill>
                  <a:srgbClr val="000000"/>
                </a:solidFill>
                <a:latin typeface="Noto Sans"/>
              </a:rPr>
              <a:t>Paoloni</a:t>
            </a:r>
            <a:r>
              <a:rPr lang="es-MX" sz="1900" dirty="0">
                <a:solidFill>
                  <a:srgbClr val="000000"/>
                </a:solidFill>
                <a:latin typeface="Noto Sans"/>
              </a:rPr>
              <a:t>, P. (2019). (</a:t>
            </a:r>
            <a:r>
              <a:rPr lang="es-MX" sz="1900" dirty="0" err="1">
                <a:solidFill>
                  <a:srgbClr val="000000"/>
                </a:solidFill>
                <a:latin typeface="Noto Sans"/>
              </a:rPr>
              <a:t>Comp</a:t>
            </a:r>
            <a:r>
              <a:rPr lang="es-MX" sz="1900" dirty="0">
                <a:solidFill>
                  <a:srgbClr val="000000"/>
                </a:solidFill>
                <a:latin typeface="Noto Sans"/>
              </a:rPr>
              <a:t>). Comunidades, estudios y experiencias sobre contextos y comunidades de aprendizaje. 1ra edición. Villa María: </a:t>
            </a:r>
            <a:r>
              <a:rPr lang="es-MX" sz="1900" dirty="0" err="1">
                <a:solidFill>
                  <a:srgbClr val="000000"/>
                </a:solidFill>
                <a:latin typeface="Noto Sans"/>
              </a:rPr>
              <a:t>Eduvim</a:t>
            </a:r>
            <a:r>
              <a:rPr lang="es-MX" sz="1900" dirty="0">
                <a:solidFill>
                  <a:srgbClr val="000000"/>
                </a:solidFill>
                <a:latin typeface="Noto Sans"/>
              </a:rPr>
              <a:t>. </a:t>
            </a:r>
          </a:p>
          <a:p>
            <a:r>
              <a:rPr lang="es-MX" sz="1900" dirty="0">
                <a:solidFill>
                  <a:srgbClr val="000000"/>
                </a:solidFill>
                <a:latin typeface="Noto Sans"/>
              </a:rPr>
              <a:t>Mercado, A. y Hernández, A. (2010). El proceso de construcción de la identidad colectiva. </a:t>
            </a:r>
            <a:r>
              <a:rPr lang="es-MX" sz="1900" i="1" dirty="0">
                <a:solidFill>
                  <a:srgbClr val="000000"/>
                </a:solidFill>
                <a:latin typeface="Noto Sans"/>
              </a:rPr>
              <a:t>Convergencia, 17</a:t>
            </a:r>
            <a:r>
              <a:rPr lang="es-MX" sz="1900" dirty="0">
                <a:solidFill>
                  <a:srgbClr val="000000"/>
                </a:solidFill>
                <a:latin typeface="Noto Sans"/>
              </a:rPr>
              <a:t>(53): 229-251. </a:t>
            </a:r>
            <a:r>
              <a:rPr lang="es-MX" sz="1900" dirty="0">
                <a:solidFill>
                  <a:srgbClr val="0462C1"/>
                </a:solidFill>
                <a:latin typeface="Noto Sans"/>
              </a:rPr>
              <a:t>https://www.scielo.org.mx/scielo.php?script=sci_arttext&amp;pid=S1405-14352010000200010 </a:t>
            </a:r>
          </a:p>
          <a:p>
            <a:r>
              <a:rPr lang="es-MX" sz="1900" dirty="0">
                <a:solidFill>
                  <a:srgbClr val="000000"/>
                </a:solidFill>
                <a:latin typeface="Noto Sans"/>
              </a:rPr>
              <a:t>Molina, E. (2005). Creación y desarrollo de comunidades de aprendizaje: Hacia la mejora educativa. </a:t>
            </a:r>
            <a:r>
              <a:rPr lang="es-MX" sz="1900" i="1" dirty="0">
                <a:solidFill>
                  <a:srgbClr val="000000"/>
                </a:solidFill>
                <a:latin typeface="Noto Sans"/>
              </a:rPr>
              <a:t>Revista de Educación 337</a:t>
            </a:r>
            <a:r>
              <a:rPr lang="es-MX" sz="1900" dirty="0">
                <a:solidFill>
                  <a:srgbClr val="000000"/>
                </a:solidFill>
                <a:latin typeface="Noto Sans"/>
              </a:rPr>
              <a:t>: 235-250. </a:t>
            </a:r>
            <a:r>
              <a:rPr lang="es-MX" sz="1900" dirty="0">
                <a:solidFill>
                  <a:srgbClr val="0462C1"/>
                </a:solidFill>
                <a:latin typeface="Noto Sans"/>
              </a:rPr>
              <a:t>https://cmapspublic2.ihmc.us/rid=1279042516328_433996408_20112/comunidades%20de%20aprendizaje.pdf </a:t>
            </a:r>
          </a:p>
          <a:p>
            <a:r>
              <a:rPr lang="es-MX" sz="1900" dirty="0">
                <a:solidFill>
                  <a:srgbClr val="000000"/>
                </a:solidFill>
                <a:latin typeface="Noto Sans"/>
              </a:rPr>
              <a:t>Rivas, J. (2005). Pedagogía de la dignidad de estar siendo. Entrevista con Hugo Zemelman y Estela Quintar. </a:t>
            </a:r>
            <a:r>
              <a:rPr lang="es-MX" sz="1900" i="1" dirty="0">
                <a:solidFill>
                  <a:srgbClr val="000000"/>
                </a:solidFill>
                <a:latin typeface="Noto Sans"/>
              </a:rPr>
              <a:t>Revista Interamericana de Educación de Adultos</a:t>
            </a:r>
            <a:r>
              <a:rPr lang="es-MX" sz="1900" dirty="0">
                <a:solidFill>
                  <a:srgbClr val="000000"/>
                </a:solidFill>
                <a:latin typeface="Noto Sans"/>
              </a:rPr>
              <a:t>, vol. 27, núm. 1, 2005, pp. 113-140. Centro de Cooperación Regional para la Educación de Adultos en América Latina y el Caribe, Pátzcuaro, México. </a:t>
            </a:r>
            <a:r>
              <a:rPr lang="es-MX" sz="1900" dirty="0">
                <a:solidFill>
                  <a:srgbClr val="0462C1"/>
                </a:solidFill>
                <a:latin typeface="Noto Sans"/>
              </a:rPr>
              <a:t>https://www.redalyc.org/pdf/4575/457545085021.pdf </a:t>
            </a:r>
          </a:p>
          <a:p>
            <a:r>
              <a:rPr lang="es-MX" sz="1900" dirty="0">
                <a:solidFill>
                  <a:srgbClr val="000000"/>
                </a:solidFill>
                <a:latin typeface="Noto Sans"/>
              </a:rPr>
              <a:t>Rubio, J. y Gómez, T. (2021). Aprendizaje contextualizado y expansivo: Una propuesta para dialogar con las incertidumbres en los procesos educativos. </a:t>
            </a:r>
            <a:r>
              <a:rPr lang="es-MX" sz="1900" i="1" dirty="0">
                <a:solidFill>
                  <a:srgbClr val="000000"/>
                </a:solidFill>
                <a:latin typeface="Noto Sans"/>
              </a:rPr>
              <a:t>Actualidades Investigativas en Educación</a:t>
            </a:r>
            <a:r>
              <a:rPr lang="es-MX" sz="1900" dirty="0">
                <a:solidFill>
                  <a:srgbClr val="000000"/>
                </a:solidFill>
                <a:latin typeface="Noto Sans"/>
              </a:rPr>
              <a:t>, 21(3): 1-23. </a:t>
            </a:r>
            <a:r>
              <a:rPr lang="es-MX" sz="1900" dirty="0">
                <a:solidFill>
                  <a:srgbClr val="0462C1"/>
                </a:solidFill>
                <a:latin typeface="Noto Sans"/>
              </a:rPr>
              <a:t>https://www.redalyc.org/journal/447/44768298005/html/ </a:t>
            </a:r>
          </a:p>
          <a:p>
            <a:r>
              <a:rPr lang="es-MX" sz="1900" dirty="0">
                <a:solidFill>
                  <a:srgbClr val="000000"/>
                </a:solidFill>
                <a:latin typeface="Noto Sans"/>
              </a:rPr>
              <a:t>Salazar, J. (2015). El aprendizaje en los docentes y su integración a la práctica de aula. </a:t>
            </a:r>
            <a:r>
              <a:rPr lang="es-MX" sz="1900" i="1" dirty="0">
                <a:solidFill>
                  <a:srgbClr val="000000"/>
                </a:solidFill>
                <a:latin typeface="Noto Sans"/>
              </a:rPr>
              <a:t>Perspectiva Educacional. Formación de Profesores, 54</a:t>
            </a:r>
            <a:r>
              <a:rPr lang="es-MX" sz="1900" dirty="0">
                <a:solidFill>
                  <a:srgbClr val="000000"/>
                </a:solidFill>
                <a:latin typeface="Noto Sans"/>
              </a:rPr>
              <a:t>(1): 55-74. </a:t>
            </a:r>
            <a:r>
              <a:rPr lang="es-MX" sz="1900" dirty="0">
                <a:solidFill>
                  <a:srgbClr val="0462C1"/>
                </a:solidFill>
                <a:latin typeface="Noto Sans"/>
              </a:rPr>
              <a:t>https://www.perspectivaeducacional.cl/index.php/peducacional/article/view/195/148 </a:t>
            </a:r>
          </a:p>
          <a:p>
            <a:r>
              <a:rPr lang="es-MX" sz="1900" dirty="0">
                <a:solidFill>
                  <a:srgbClr val="000000"/>
                </a:solidFill>
                <a:latin typeface="Noto Sans"/>
              </a:rPr>
              <a:t>Velázquez, E., Ulloa, L. y Hernández, J. (2008). La estimulación del aprendizaje. </a:t>
            </a:r>
            <a:r>
              <a:rPr lang="es-MX" sz="1900" i="1" dirty="0">
                <a:solidFill>
                  <a:srgbClr val="000000"/>
                </a:solidFill>
                <a:latin typeface="Noto Sans"/>
              </a:rPr>
              <a:t>Varona, 48-49</a:t>
            </a:r>
            <a:r>
              <a:rPr lang="es-MX" sz="1900" dirty="0">
                <a:solidFill>
                  <a:srgbClr val="000000"/>
                </a:solidFill>
                <a:latin typeface="Noto Sans"/>
              </a:rPr>
              <a:t>: 50-54. </a:t>
            </a:r>
            <a:r>
              <a:rPr lang="es-MX" sz="1900" dirty="0">
                <a:solidFill>
                  <a:srgbClr val="0462C1"/>
                </a:solidFill>
                <a:latin typeface="Noto Sans"/>
              </a:rPr>
              <a:t>https://www.redalyc.org/pdf/3606/360636904008.pdf </a:t>
            </a:r>
          </a:p>
          <a:p>
            <a:r>
              <a:rPr lang="es-MX" sz="1900" dirty="0">
                <a:solidFill>
                  <a:srgbClr val="000000"/>
                </a:solidFill>
                <a:latin typeface="Noto Sans"/>
              </a:rPr>
              <a:t>Wenger, E. (2001). </a:t>
            </a:r>
            <a:r>
              <a:rPr lang="es-MX" sz="1900" i="1" dirty="0">
                <a:solidFill>
                  <a:srgbClr val="000000"/>
                </a:solidFill>
                <a:latin typeface="Noto Sans"/>
              </a:rPr>
              <a:t>Comunidades de práctica. Aprendizaje, significado e identidad</a:t>
            </a:r>
            <a:r>
              <a:rPr lang="es-MX" sz="1900" dirty="0">
                <a:solidFill>
                  <a:srgbClr val="000000"/>
                </a:solidFill>
                <a:latin typeface="Noto Sans"/>
              </a:rPr>
              <a:t>, 1° edición. Paidós Ibérica, S</a:t>
            </a:r>
            <a:r>
              <a:rPr lang="es-MX" sz="1500" dirty="0">
                <a:solidFill>
                  <a:srgbClr val="000000"/>
                </a:solidFill>
                <a:latin typeface="Noto Sans"/>
              </a:rPr>
              <a:t>.</a:t>
            </a:r>
            <a:endParaRPr lang="es-MX" sz="1500" dirty="0"/>
          </a:p>
        </p:txBody>
      </p:sp>
      <p:sp>
        <p:nvSpPr>
          <p:cNvPr id="4" name="Rectángulo 3">
            <a:extLst>
              <a:ext uri="{FF2B5EF4-FFF2-40B4-BE49-F238E27FC236}">
                <a16:creationId xmlns:a16="http://schemas.microsoft.com/office/drawing/2014/main" id="{BE2438A8-96EB-47A7-8F7F-352E708BE1E1}"/>
              </a:ext>
            </a:extLst>
          </p:cNvPr>
          <p:cNvSpPr/>
          <p:nvPr/>
        </p:nvSpPr>
        <p:spPr>
          <a:xfrm>
            <a:off x="995858" y="1238252"/>
            <a:ext cx="1338380" cy="369332"/>
          </a:xfrm>
          <a:prstGeom prst="rect">
            <a:avLst/>
          </a:prstGeom>
        </p:spPr>
        <p:txBody>
          <a:bodyPr wrap="none">
            <a:spAutoFit/>
          </a:bodyPr>
          <a:lstStyle/>
          <a:p>
            <a:r>
              <a:rPr lang="es-MX" b="1" dirty="0"/>
              <a:t>Referencias </a:t>
            </a:r>
          </a:p>
        </p:txBody>
      </p:sp>
      <p:pic>
        <p:nvPicPr>
          <p:cNvPr id="5" name="Imagen 4">
            <a:extLst>
              <a:ext uri="{FF2B5EF4-FFF2-40B4-BE49-F238E27FC236}">
                <a16:creationId xmlns:a16="http://schemas.microsoft.com/office/drawing/2014/main" id="{7CAAF425-E6E3-4321-BF13-4901C5A6ED7C}"/>
              </a:ext>
            </a:extLst>
          </p:cNvPr>
          <p:cNvPicPr>
            <a:picLocks noChangeAspect="1"/>
          </p:cNvPicPr>
          <p:nvPr/>
        </p:nvPicPr>
        <p:blipFill>
          <a:blip r:embed="rId2"/>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2692046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2F234A-FAB1-4CA5-95F5-6E8087AB7E10}"/>
              </a:ext>
            </a:extLst>
          </p:cNvPr>
          <p:cNvSpPr>
            <a:spLocks noGrp="1"/>
          </p:cNvSpPr>
          <p:nvPr>
            <p:ph type="title"/>
          </p:nvPr>
        </p:nvSpPr>
        <p:spPr>
          <a:xfrm>
            <a:off x="838200" y="1082351"/>
            <a:ext cx="10515600" cy="608337"/>
          </a:xfrm>
        </p:spPr>
        <p:txBody>
          <a:bodyPr>
            <a:normAutofit fontScale="90000"/>
          </a:bodyPr>
          <a:lstStyle/>
          <a:p>
            <a:r>
              <a:rPr lang="es-MX" b="1" dirty="0">
                <a:solidFill>
                  <a:schemeClr val="accent4">
                    <a:lumMod val="50000"/>
                  </a:schemeClr>
                </a:solidFill>
                <a:latin typeface="Calibri" panose="020F0502020204030204" pitchFamily="34" charset="0"/>
              </a:rPr>
              <a:t>Bienvenida</a:t>
            </a:r>
            <a:r>
              <a:rPr lang="es-MX" b="1" dirty="0">
                <a:solidFill>
                  <a:srgbClr val="000000"/>
                </a:solidFill>
                <a:latin typeface="Calibri" panose="020F0502020204030204" pitchFamily="34" charset="0"/>
              </a:rPr>
              <a:t> </a:t>
            </a:r>
            <a:endParaRPr lang="es-MX" dirty="0"/>
          </a:p>
        </p:txBody>
      </p:sp>
      <p:sp>
        <p:nvSpPr>
          <p:cNvPr id="4" name="CuadroTexto 3">
            <a:extLst>
              <a:ext uri="{FF2B5EF4-FFF2-40B4-BE49-F238E27FC236}">
                <a16:creationId xmlns:a16="http://schemas.microsoft.com/office/drawing/2014/main" id="{121D2AD6-BD0C-46CB-95FC-D67988366C44}"/>
              </a:ext>
            </a:extLst>
          </p:cNvPr>
          <p:cNvSpPr txBox="1"/>
          <p:nvPr/>
        </p:nvSpPr>
        <p:spPr>
          <a:xfrm>
            <a:off x="838200" y="1696119"/>
            <a:ext cx="10788749" cy="646331"/>
          </a:xfrm>
          <a:prstGeom prst="rect">
            <a:avLst/>
          </a:prstGeom>
          <a:noFill/>
        </p:spPr>
        <p:txBody>
          <a:bodyPr wrap="square" rtlCol="0">
            <a:spAutoFit/>
          </a:bodyPr>
          <a:lstStyle/>
          <a:p>
            <a:r>
              <a:rPr lang="es-MX" b="1" dirty="0">
                <a:solidFill>
                  <a:srgbClr val="7030A0"/>
                </a:solidFill>
              </a:rPr>
              <a:t>Estimadas maestras, agentes educativas, directoras, supervisoras y ATP; estimados maestros, agentes educativos, directores, supervisores y ATP:</a:t>
            </a:r>
          </a:p>
        </p:txBody>
      </p:sp>
      <p:graphicFrame>
        <p:nvGraphicFramePr>
          <p:cNvPr id="5" name="Diagrama 4">
            <a:extLst>
              <a:ext uri="{FF2B5EF4-FFF2-40B4-BE49-F238E27FC236}">
                <a16:creationId xmlns:a16="http://schemas.microsoft.com/office/drawing/2014/main" id="{E7A9644E-03DC-4FC2-8600-A040A4F8ED12}"/>
              </a:ext>
            </a:extLst>
          </p:cNvPr>
          <p:cNvGraphicFramePr/>
          <p:nvPr>
            <p:extLst>
              <p:ext uri="{D42A27DB-BD31-4B8C-83A1-F6EECF244321}">
                <p14:modId xmlns:p14="http://schemas.microsoft.com/office/powerpoint/2010/main" val="1783162253"/>
              </p:ext>
            </p:extLst>
          </p:nvPr>
        </p:nvGraphicFramePr>
        <p:xfrm>
          <a:off x="212164" y="2475589"/>
          <a:ext cx="4422588" cy="32068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a 7">
            <a:extLst>
              <a:ext uri="{FF2B5EF4-FFF2-40B4-BE49-F238E27FC236}">
                <a16:creationId xmlns:a16="http://schemas.microsoft.com/office/drawing/2014/main" id="{197EC8FD-FA4A-4835-9E58-C63C4630911A}"/>
              </a:ext>
            </a:extLst>
          </p:cNvPr>
          <p:cNvGraphicFramePr/>
          <p:nvPr>
            <p:extLst>
              <p:ext uri="{D42A27DB-BD31-4B8C-83A1-F6EECF244321}">
                <p14:modId xmlns:p14="http://schemas.microsoft.com/office/powerpoint/2010/main" val="1618389193"/>
              </p:ext>
            </p:extLst>
          </p:nvPr>
        </p:nvGraphicFramePr>
        <p:xfrm>
          <a:off x="4380754" y="2475589"/>
          <a:ext cx="7599082" cy="351034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6" name="Imagen 5">
            <a:extLst>
              <a:ext uri="{FF2B5EF4-FFF2-40B4-BE49-F238E27FC236}">
                <a16:creationId xmlns:a16="http://schemas.microsoft.com/office/drawing/2014/main" id="{48B02783-284B-477A-A026-1DF0C594427D}"/>
              </a:ext>
            </a:extLst>
          </p:cNvPr>
          <p:cNvPicPr>
            <a:picLocks noChangeAspect="1"/>
          </p:cNvPicPr>
          <p:nvPr/>
        </p:nvPicPr>
        <p:blipFill>
          <a:blip r:embed="rId12"/>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7752300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56B28D-052B-482E-BB02-CDAA36D5359C}"/>
              </a:ext>
            </a:extLst>
          </p:cNvPr>
          <p:cNvSpPr>
            <a:spLocks noGrp="1"/>
          </p:cNvSpPr>
          <p:nvPr>
            <p:ph type="title"/>
          </p:nvPr>
        </p:nvSpPr>
        <p:spPr>
          <a:xfrm>
            <a:off x="4459942" y="1059450"/>
            <a:ext cx="4621306" cy="596994"/>
          </a:xfrm>
        </p:spPr>
        <p:txBody>
          <a:bodyPr>
            <a:normAutofit/>
          </a:bodyPr>
          <a:lstStyle/>
          <a:p>
            <a:r>
              <a:rPr lang="es-MX" sz="3100" b="1" dirty="0"/>
              <a:t>Que maestras y maestros:</a:t>
            </a:r>
          </a:p>
        </p:txBody>
      </p:sp>
      <p:sp>
        <p:nvSpPr>
          <p:cNvPr id="3" name="Marcador de contenido 2">
            <a:extLst>
              <a:ext uri="{FF2B5EF4-FFF2-40B4-BE49-F238E27FC236}">
                <a16:creationId xmlns:a16="http://schemas.microsoft.com/office/drawing/2014/main" id="{14F5AFF1-4B27-4EA0-9820-70AB97810215}"/>
              </a:ext>
            </a:extLst>
          </p:cNvPr>
          <p:cNvSpPr>
            <a:spLocks noGrp="1"/>
          </p:cNvSpPr>
          <p:nvPr>
            <p:ph idx="1"/>
          </p:nvPr>
        </p:nvSpPr>
        <p:spPr>
          <a:xfrm>
            <a:off x="3236259" y="1950664"/>
            <a:ext cx="8526350" cy="4413477"/>
          </a:xfrm>
        </p:spPr>
        <p:txBody>
          <a:bodyPr>
            <a:normAutofit/>
          </a:bodyPr>
          <a:lstStyle/>
          <a:p>
            <a:pPr algn="just"/>
            <a:r>
              <a:rPr lang="es-MX" sz="2400" dirty="0"/>
              <a:t>Fortalezcan su comunidad de aprendizaje a través de analizar </a:t>
            </a:r>
            <a:r>
              <a:rPr lang="es-MX" sz="2400" dirty="0">
                <a:solidFill>
                  <a:schemeClr val="accent2">
                    <a:lumMod val="75000"/>
                  </a:schemeClr>
                </a:solidFill>
              </a:rPr>
              <a:t>los procesos que dinamizan su conformación </a:t>
            </a:r>
            <a:r>
              <a:rPr lang="es-MX" sz="2400" dirty="0"/>
              <a:t>desde la reflexión colectiva crítica y situada de sus experiencias y saberes con la finalidad de </a:t>
            </a:r>
            <a:r>
              <a:rPr lang="es-MX" sz="2400" b="1" dirty="0">
                <a:solidFill>
                  <a:srgbClr val="002060"/>
                </a:solidFill>
              </a:rPr>
              <a:t>transformar su práctica </a:t>
            </a:r>
            <a:r>
              <a:rPr lang="es-MX" sz="2400" dirty="0"/>
              <a:t>en concordancia con su contexto y realidad educativa.</a:t>
            </a:r>
            <a:br>
              <a:rPr lang="es-MX" sz="2400" dirty="0"/>
            </a:br>
            <a:endParaRPr lang="es-MX" sz="2400" dirty="0"/>
          </a:p>
          <a:p>
            <a:pPr algn="just"/>
            <a:r>
              <a:rPr lang="es-MX" sz="2400" dirty="0"/>
              <a:t>Desarrollen capacidades para </a:t>
            </a:r>
            <a:r>
              <a:rPr lang="es-MX" sz="2400" b="1" dirty="0">
                <a:solidFill>
                  <a:srgbClr val="002060"/>
                </a:solidFill>
              </a:rPr>
              <a:t>contextualizar los aprendizajes profesionales</a:t>
            </a:r>
            <a:r>
              <a:rPr lang="es-MX" sz="2400" dirty="0"/>
              <a:t> en la práctica educativa que orienten </a:t>
            </a:r>
            <a:r>
              <a:rPr lang="es-MX" sz="2400" dirty="0">
                <a:solidFill>
                  <a:srgbClr val="C00000"/>
                </a:solidFill>
              </a:rPr>
              <a:t>la atención a las problemáticas </a:t>
            </a:r>
            <a:r>
              <a:rPr lang="es-MX" sz="2400" dirty="0"/>
              <a:t>del aula y de la escuela.</a:t>
            </a:r>
          </a:p>
          <a:p>
            <a:pPr algn="just"/>
            <a:r>
              <a:rPr lang="es-MX" sz="2400" dirty="0"/>
              <a:t>Fortalezcan los distintos elementos que han construido como </a:t>
            </a:r>
            <a:r>
              <a:rPr lang="es-MX" sz="2400" b="1" dirty="0">
                <a:solidFill>
                  <a:srgbClr val="002060"/>
                </a:solidFill>
              </a:rPr>
              <a:t>sentidos de pertenencia e identidad colectiva </a:t>
            </a:r>
            <a:r>
              <a:rPr lang="es-MX" sz="2400" dirty="0"/>
              <a:t>para realizar un trazo prospectivo sobre su comunidad de aprendizaje.</a:t>
            </a:r>
          </a:p>
        </p:txBody>
      </p:sp>
      <p:sp>
        <p:nvSpPr>
          <p:cNvPr id="5" name="CuadroTexto 4">
            <a:extLst>
              <a:ext uri="{FF2B5EF4-FFF2-40B4-BE49-F238E27FC236}">
                <a16:creationId xmlns:a16="http://schemas.microsoft.com/office/drawing/2014/main" id="{51D94767-EA2A-4B8C-B04C-948CA1A7F1CD}"/>
              </a:ext>
            </a:extLst>
          </p:cNvPr>
          <p:cNvSpPr txBox="1"/>
          <p:nvPr/>
        </p:nvSpPr>
        <p:spPr>
          <a:xfrm>
            <a:off x="2366594" y="6289029"/>
            <a:ext cx="8400933" cy="369332"/>
          </a:xfrm>
          <a:prstGeom prst="rect">
            <a:avLst/>
          </a:prstGeom>
          <a:noFill/>
        </p:spPr>
        <p:txBody>
          <a:bodyPr wrap="square">
            <a:spAutoFit/>
          </a:bodyPr>
          <a:lstStyle/>
          <a:p>
            <a:pPr marL="0" indent="0" algn="ctr">
              <a:buNone/>
            </a:pPr>
            <a:r>
              <a:rPr lang="es-MX" sz="1800" b="1" dirty="0">
                <a:solidFill>
                  <a:srgbClr val="7A5E20"/>
                </a:solidFill>
                <a:latin typeface="Noto Sans"/>
              </a:rPr>
              <a:t>¡Sean bienvenidas y bienvenido </a:t>
            </a:r>
            <a:r>
              <a:rPr lang="es-MX" sz="1800" b="1" dirty="0" err="1">
                <a:solidFill>
                  <a:srgbClr val="7A5E20"/>
                </a:solidFill>
                <a:latin typeface="Noto Sans"/>
              </a:rPr>
              <a:t>sta</a:t>
            </a:r>
            <a:r>
              <a:rPr lang="es-MX" sz="1800" b="1" dirty="0">
                <a:solidFill>
                  <a:srgbClr val="7A5E20"/>
                </a:solidFill>
                <a:latin typeface="Noto Sans"/>
              </a:rPr>
              <a:t> experiencia de aprendizaje!</a:t>
            </a:r>
            <a:r>
              <a:rPr lang="es-MX" sz="1800" dirty="0">
                <a:solidFill>
                  <a:srgbClr val="7A5E20"/>
                </a:solidFill>
                <a:latin typeface="Noto Sans"/>
              </a:rPr>
              <a:t> </a:t>
            </a:r>
            <a:endParaRPr lang="es-MX" sz="1800" dirty="0"/>
          </a:p>
        </p:txBody>
      </p:sp>
      <p:sp>
        <p:nvSpPr>
          <p:cNvPr id="7" name="CuadroTexto 6">
            <a:extLst>
              <a:ext uri="{FF2B5EF4-FFF2-40B4-BE49-F238E27FC236}">
                <a16:creationId xmlns:a16="http://schemas.microsoft.com/office/drawing/2014/main" id="{925876C1-995C-4AFE-8D91-C2581026E9B3}"/>
              </a:ext>
            </a:extLst>
          </p:cNvPr>
          <p:cNvSpPr txBox="1"/>
          <p:nvPr/>
        </p:nvSpPr>
        <p:spPr>
          <a:xfrm>
            <a:off x="573741" y="4705581"/>
            <a:ext cx="2662518" cy="369332"/>
          </a:xfrm>
          <a:prstGeom prst="rect">
            <a:avLst/>
          </a:prstGeom>
          <a:noFill/>
        </p:spPr>
        <p:txBody>
          <a:bodyPr wrap="square">
            <a:spAutoFit/>
          </a:bodyPr>
          <a:lstStyle/>
          <a:p>
            <a:pPr marL="0" indent="0">
              <a:buNone/>
            </a:pPr>
            <a:r>
              <a:rPr lang="es-MX" sz="1800" b="1" dirty="0">
                <a:solidFill>
                  <a:srgbClr val="002060"/>
                </a:solidFill>
              </a:rPr>
              <a:t>Propósitos específicos</a:t>
            </a:r>
          </a:p>
        </p:txBody>
      </p:sp>
      <p:sp>
        <p:nvSpPr>
          <p:cNvPr id="8" name="CuadroTexto 7">
            <a:extLst>
              <a:ext uri="{FF2B5EF4-FFF2-40B4-BE49-F238E27FC236}">
                <a16:creationId xmlns:a16="http://schemas.microsoft.com/office/drawing/2014/main" id="{A6E4ED71-23D0-41CF-94C6-56ACAE0C33BC}"/>
              </a:ext>
            </a:extLst>
          </p:cNvPr>
          <p:cNvSpPr txBox="1"/>
          <p:nvPr/>
        </p:nvSpPr>
        <p:spPr>
          <a:xfrm>
            <a:off x="672353" y="2267181"/>
            <a:ext cx="2662518" cy="369332"/>
          </a:xfrm>
          <a:prstGeom prst="rect">
            <a:avLst/>
          </a:prstGeom>
          <a:noFill/>
        </p:spPr>
        <p:txBody>
          <a:bodyPr wrap="square">
            <a:spAutoFit/>
          </a:bodyPr>
          <a:lstStyle/>
          <a:p>
            <a:pPr marL="0" indent="0">
              <a:buNone/>
            </a:pPr>
            <a:r>
              <a:rPr lang="es-MX" sz="1800" b="1" dirty="0">
                <a:solidFill>
                  <a:srgbClr val="002060"/>
                </a:solidFill>
              </a:rPr>
              <a:t>Propósito </a:t>
            </a:r>
            <a:r>
              <a:rPr lang="es-MX" b="1" dirty="0">
                <a:solidFill>
                  <a:srgbClr val="002060"/>
                </a:solidFill>
              </a:rPr>
              <a:t>General</a:t>
            </a:r>
            <a:endParaRPr lang="es-MX" sz="1800" b="1" dirty="0">
              <a:solidFill>
                <a:srgbClr val="002060"/>
              </a:solidFill>
            </a:endParaRPr>
          </a:p>
        </p:txBody>
      </p:sp>
      <p:pic>
        <p:nvPicPr>
          <p:cNvPr id="9" name="Imagen 8">
            <a:extLst>
              <a:ext uri="{FF2B5EF4-FFF2-40B4-BE49-F238E27FC236}">
                <a16:creationId xmlns:a16="http://schemas.microsoft.com/office/drawing/2014/main" id="{AD46A1BF-360D-42E7-9100-1584B7FCC15F}"/>
              </a:ext>
            </a:extLst>
          </p:cNvPr>
          <p:cNvPicPr>
            <a:picLocks noChangeAspect="1"/>
          </p:cNvPicPr>
          <p:nvPr/>
        </p:nvPicPr>
        <p:blipFill>
          <a:blip r:embed="rId2"/>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37270856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0069D42-9BB5-4938-BECC-1833F96AE1FD}"/>
              </a:ext>
            </a:extLst>
          </p:cNvPr>
          <p:cNvSpPr>
            <a:spLocks noGrp="1"/>
          </p:cNvSpPr>
          <p:nvPr>
            <p:ph type="title"/>
          </p:nvPr>
        </p:nvSpPr>
        <p:spPr>
          <a:xfrm>
            <a:off x="838200" y="1091682"/>
            <a:ext cx="10515600" cy="599006"/>
          </a:xfrm>
        </p:spPr>
        <p:txBody>
          <a:bodyPr>
            <a:normAutofit/>
          </a:bodyPr>
          <a:lstStyle/>
          <a:p>
            <a:r>
              <a:rPr lang="es-MX" sz="3600" b="1" dirty="0">
                <a:solidFill>
                  <a:schemeClr val="accent4">
                    <a:lumMod val="50000"/>
                  </a:schemeClr>
                </a:solidFill>
                <a:latin typeface="+mn-lt"/>
              </a:rPr>
              <a:t>De los Espacios</a:t>
            </a:r>
          </a:p>
        </p:txBody>
      </p:sp>
      <p:sp>
        <p:nvSpPr>
          <p:cNvPr id="3" name="Marcador de contenido 2">
            <a:extLst>
              <a:ext uri="{FF2B5EF4-FFF2-40B4-BE49-F238E27FC236}">
                <a16:creationId xmlns:a16="http://schemas.microsoft.com/office/drawing/2014/main" id="{F2B7C3D3-7CAE-4A55-8EF1-06218B04FEC0}"/>
              </a:ext>
            </a:extLst>
          </p:cNvPr>
          <p:cNvSpPr>
            <a:spLocks noGrp="1"/>
          </p:cNvSpPr>
          <p:nvPr>
            <p:ph idx="1"/>
          </p:nvPr>
        </p:nvSpPr>
        <p:spPr>
          <a:xfrm>
            <a:off x="838200" y="1788301"/>
            <a:ext cx="10515600" cy="1071631"/>
          </a:xfrm>
        </p:spPr>
        <p:txBody>
          <a:bodyPr>
            <a:normAutofit/>
          </a:bodyPr>
          <a:lstStyle/>
          <a:p>
            <a:pPr algn="just"/>
            <a:r>
              <a:rPr lang="es-MX" sz="2000" dirty="0"/>
              <a:t>La </a:t>
            </a:r>
            <a:r>
              <a:rPr lang="es-MX" sz="2000" b="1" dirty="0">
                <a:solidFill>
                  <a:schemeClr val="accent2">
                    <a:lumMod val="75000"/>
                  </a:schemeClr>
                </a:solidFill>
              </a:rPr>
              <a:t>Carpeta para la reflexión</a:t>
            </a:r>
            <a:r>
              <a:rPr lang="es-MX" sz="2000" dirty="0">
                <a:solidFill>
                  <a:schemeClr val="accent2">
                    <a:lumMod val="75000"/>
                  </a:schemeClr>
                </a:solidFill>
              </a:rPr>
              <a:t> </a:t>
            </a:r>
            <a:r>
              <a:rPr lang="es-MX" sz="2000" dirty="0"/>
              <a:t>es el </a:t>
            </a:r>
            <a:r>
              <a:rPr lang="es-MX" sz="2000" b="1" dirty="0"/>
              <a:t>recurso formativo </a:t>
            </a:r>
            <a:r>
              <a:rPr lang="es-MX" sz="2000" dirty="0"/>
              <a:t>que orienta el desarrollo del Taller; es flexible y permite </a:t>
            </a:r>
            <a:r>
              <a:rPr lang="es-MX" sz="2000" b="1" dirty="0">
                <a:solidFill>
                  <a:srgbClr val="7030A0"/>
                </a:solidFill>
              </a:rPr>
              <a:t>documentar, analizar, resignificar y fortalecer la práctica docente</a:t>
            </a:r>
            <a:r>
              <a:rPr lang="es-MX" sz="2000" dirty="0"/>
              <a:t>, además de acompañar la reflexión sobre el quehacer cotidiano. </a:t>
            </a:r>
          </a:p>
        </p:txBody>
      </p:sp>
      <p:pic>
        <p:nvPicPr>
          <p:cNvPr id="4" name="Imagen 3">
            <a:extLst>
              <a:ext uri="{FF2B5EF4-FFF2-40B4-BE49-F238E27FC236}">
                <a16:creationId xmlns:a16="http://schemas.microsoft.com/office/drawing/2014/main" id="{36142D64-C9F3-4E9B-BD03-612F1584FE3D}"/>
              </a:ext>
            </a:extLst>
          </p:cNvPr>
          <p:cNvPicPr>
            <a:picLocks noChangeAspect="1"/>
          </p:cNvPicPr>
          <p:nvPr/>
        </p:nvPicPr>
        <p:blipFill>
          <a:blip r:embed="rId2"/>
          <a:stretch>
            <a:fillRect/>
          </a:stretch>
        </p:blipFill>
        <p:spPr>
          <a:xfrm>
            <a:off x="2033081" y="2714017"/>
            <a:ext cx="9902757" cy="3557834"/>
          </a:xfrm>
          <a:prstGeom prst="rect">
            <a:avLst/>
          </a:prstGeom>
        </p:spPr>
      </p:pic>
      <p:pic>
        <p:nvPicPr>
          <p:cNvPr id="5" name="Imagen 4">
            <a:extLst>
              <a:ext uri="{FF2B5EF4-FFF2-40B4-BE49-F238E27FC236}">
                <a16:creationId xmlns:a16="http://schemas.microsoft.com/office/drawing/2014/main" id="{94F7AE48-8565-4CC4-92BA-301D01FE13B0}"/>
              </a:ext>
            </a:extLst>
          </p:cNvPr>
          <p:cNvPicPr>
            <a:picLocks noChangeAspect="1"/>
          </p:cNvPicPr>
          <p:nvPr/>
        </p:nvPicPr>
        <p:blipFill>
          <a:blip r:embed="rId3"/>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1369053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E7A2B5D-56DE-4FD9-B665-16871501D6E3}"/>
              </a:ext>
            </a:extLst>
          </p:cNvPr>
          <p:cNvSpPr>
            <a:spLocks noGrp="1"/>
          </p:cNvSpPr>
          <p:nvPr>
            <p:ph type="title"/>
          </p:nvPr>
        </p:nvSpPr>
        <p:spPr>
          <a:xfrm>
            <a:off x="838200" y="1063690"/>
            <a:ext cx="10515600" cy="626998"/>
          </a:xfrm>
        </p:spPr>
        <p:txBody>
          <a:bodyPr>
            <a:noAutofit/>
          </a:bodyPr>
          <a:lstStyle/>
          <a:p>
            <a:r>
              <a:rPr lang="es-MX" sz="3200" b="1" dirty="0">
                <a:solidFill>
                  <a:schemeClr val="accent4">
                    <a:lumMod val="50000"/>
                  </a:schemeClr>
                </a:solidFill>
                <a:latin typeface="Calibri" panose="020F0502020204030204" pitchFamily="34" charset="0"/>
              </a:rPr>
              <a:t>Espacio 1 . Movilizar las comunidades de aprendizaje </a:t>
            </a:r>
            <a:endParaRPr lang="es-MX" sz="3200" dirty="0">
              <a:solidFill>
                <a:schemeClr val="accent4">
                  <a:lumMod val="50000"/>
                </a:schemeClr>
              </a:solidFill>
            </a:endParaRPr>
          </a:p>
        </p:txBody>
      </p:sp>
      <p:sp>
        <p:nvSpPr>
          <p:cNvPr id="3" name="Marcador de contenido 2">
            <a:extLst>
              <a:ext uri="{FF2B5EF4-FFF2-40B4-BE49-F238E27FC236}">
                <a16:creationId xmlns:a16="http://schemas.microsoft.com/office/drawing/2014/main" id="{0EC9CFEA-BB52-4659-8FBF-E05AD81A66C6}"/>
              </a:ext>
            </a:extLst>
          </p:cNvPr>
          <p:cNvSpPr>
            <a:spLocks noGrp="1"/>
          </p:cNvSpPr>
          <p:nvPr>
            <p:ph idx="1"/>
          </p:nvPr>
        </p:nvSpPr>
        <p:spPr>
          <a:xfrm>
            <a:off x="551066" y="3886894"/>
            <a:ext cx="10936922" cy="348112"/>
          </a:xfrm>
        </p:spPr>
        <p:txBody>
          <a:bodyPr>
            <a:normAutofit fontScale="77500" lnSpcReduction="20000"/>
          </a:bodyPr>
          <a:lstStyle/>
          <a:p>
            <a:pPr algn="just"/>
            <a:r>
              <a:rPr lang="es-MX" sz="2000" dirty="0"/>
              <a:t>Para fortalecer y consolidar las comunidades de aprendizaje, se ha propuesto abordar diversos procesos que las movilizan:</a:t>
            </a:r>
          </a:p>
        </p:txBody>
      </p:sp>
      <p:pic>
        <p:nvPicPr>
          <p:cNvPr id="5" name="Imagen 4">
            <a:extLst>
              <a:ext uri="{FF2B5EF4-FFF2-40B4-BE49-F238E27FC236}">
                <a16:creationId xmlns:a16="http://schemas.microsoft.com/office/drawing/2014/main" id="{ADAC67F3-F2DC-40FD-BDE8-056118CD0EDD}"/>
              </a:ext>
            </a:extLst>
          </p:cNvPr>
          <p:cNvPicPr>
            <a:picLocks noChangeAspect="1"/>
          </p:cNvPicPr>
          <p:nvPr/>
        </p:nvPicPr>
        <p:blipFill rotWithShape="1">
          <a:blip r:embed="rId2"/>
          <a:srcRect l="2930" b="5093"/>
          <a:stretch/>
        </p:blipFill>
        <p:spPr>
          <a:xfrm>
            <a:off x="2298601" y="4235006"/>
            <a:ext cx="7365352" cy="2426040"/>
          </a:xfrm>
          <a:prstGeom prst="rect">
            <a:avLst/>
          </a:prstGeom>
        </p:spPr>
      </p:pic>
      <p:pic>
        <p:nvPicPr>
          <p:cNvPr id="8" name="Imagen 7">
            <a:extLst>
              <a:ext uri="{FF2B5EF4-FFF2-40B4-BE49-F238E27FC236}">
                <a16:creationId xmlns:a16="http://schemas.microsoft.com/office/drawing/2014/main" id="{829E9DCF-744C-4C41-96CB-547916A6783F}"/>
              </a:ext>
            </a:extLst>
          </p:cNvPr>
          <p:cNvPicPr>
            <a:picLocks noChangeAspect="1"/>
          </p:cNvPicPr>
          <p:nvPr/>
        </p:nvPicPr>
        <p:blipFill>
          <a:blip r:embed="rId3"/>
          <a:stretch>
            <a:fillRect/>
          </a:stretch>
        </p:blipFill>
        <p:spPr>
          <a:xfrm>
            <a:off x="6532599" y="1690688"/>
            <a:ext cx="5150927" cy="1070441"/>
          </a:xfrm>
          <a:prstGeom prst="rect">
            <a:avLst/>
          </a:prstGeom>
        </p:spPr>
      </p:pic>
      <p:graphicFrame>
        <p:nvGraphicFramePr>
          <p:cNvPr id="4" name="Diagrama 3">
            <a:extLst>
              <a:ext uri="{FF2B5EF4-FFF2-40B4-BE49-F238E27FC236}">
                <a16:creationId xmlns:a16="http://schemas.microsoft.com/office/drawing/2014/main" id="{110311E5-561A-4B3F-99C9-49BE3B3BA5D6}"/>
              </a:ext>
            </a:extLst>
          </p:cNvPr>
          <p:cNvGraphicFramePr/>
          <p:nvPr>
            <p:extLst>
              <p:ext uri="{D42A27DB-BD31-4B8C-83A1-F6EECF244321}">
                <p14:modId xmlns:p14="http://schemas.microsoft.com/office/powerpoint/2010/main" val="3004579246"/>
              </p:ext>
            </p:extLst>
          </p:nvPr>
        </p:nvGraphicFramePr>
        <p:xfrm>
          <a:off x="508474" y="2052919"/>
          <a:ext cx="11022106" cy="24260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CuadroTexto 5">
            <a:extLst>
              <a:ext uri="{FF2B5EF4-FFF2-40B4-BE49-F238E27FC236}">
                <a16:creationId xmlns:a16="http://schemas.microsoft.com/office/drawing/2014/main" id="{E3EBC278-D94E-477D-9115-D1304FED672E}"/>
              </a:ext>
            </a:extLst>
          </p:cNvPr>
          <p:cNvSpPr txBox="1"/>
          <p:nvPr/>
        </p:nvSpPr>
        <p:spPr>
          <a:xfrm>
            <a:off x="9702326" y="4478959"/>
            <a:ext cx="2330824" cy="2308324"/>
          </a:xfrm>
          <a:prstGeom prst="rect">
            <a:avLst/>
          </a:prstGeom>
          <a:noFill/>
        </p:spPr>
        <p:txBody>
          <a:bodyPr wrap="square" rtlCol="0">
            <a:spAutoFit/>
          </a:bodyPr>
          <a:lstStyle/>
          <a:p>
            <a:pPr algn="just"/>
            <a:r>
              <a:rPr lang="es-MX" dirty="0"/>
              <a:t>A partir de estos procesos que se encuentran interrelacionados entre si </a:t>
            </a:r>
            <a:r>
              <a:rPr lang="es-MX" b="1" dirty="0">
                <a:solidFill>
                  <a:schemeClr val="accent2">
                    <a:lumMod val="50000"/>
                  </a:schemeClr>
                </a:solidFill>
              </a:rPr>
              <a:t>se desarrollan capacidades de forma transversal</a:t>
            </a:r>
            <a:r>
              <a:rPr lang="es-MX" b="1" dirty="0"/>
              <a:t> a lo largo del tiempo.</a:t>
            </a:r>
            <a:endParaRPr lang="es-MX" b="1" dirty="0">
              <a:solidFill>
                <a:schemeClr val="accent2">
                  <a:lumMod val="50000"/>
                </a:schemeClr>
              </a:solidFill>
            </a:endParaRPr>
          </a:p>
        </p:txBody>
      </p:sp>
      <p:pic>
        <p:nvPicPr>
          <p:cNvPr id="9" name="Imagen 8">
            <a:extLst>
              <a:ext uri="{FF2B5EF4-FFF2-40B4-BE49-F238E27FC236}">
                <a16:creationId xmlns:a16="http://schemas.microsoft.com/office/drawing/2014/main" id="{CB6D9595-0CD1-4BB0-B8F7-822D6F5E7491}"/>
              </a:ext>
            </a:extLst>
          </p:cNvPr>
          <p:cNvPicPr>
            <a:picLocks noChangeAspect="1"/>
          </p:cNvPicPr>
          <p:nvPr/>
        </p:nvPicPr>
        <p:blipFill>
          <a:blip r:embed="rId9"/>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2921138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D271C19C-4F13-435E-9068-02552C479387}"/>
              </a:ext>
            </a:extLst>
          </p:cNvPr>
          <p:cNvSpPr>
            <a:spLocks noGrp="1"/>
          </p:cNvSpPr>
          <p:nvPr>
            <p:ph idx="1"/>
          </p:nvPr>
        </p:nvSpPr>
        <p:spPr>
          <a:xfrm>
            <a:off x="339581" y="2970409"/>
            <a:ext cx="1999331" cy="2354489"/>
          </a:xfrm>
        </p:spPr>
        <p:txBody>
          <a:bodyPr>
            <a:normAutofit fontScale="92500" lnSpcReduction="20000"/>
          </a:bodyPr>
          <a:lstStyle/>
          <a:p>
            <a:pPr algn="just"/>
            <a:r>
              <a:rPr lang="es-MX" sz="2000" dirty="0"/>
              <a:t>En </a:t>
            </a:r>
            <a:r>
              <a:rPr lang="es-MX" sz="2000" dirty="0">
                <a:solidFill>
                  <a:schemeClr val="accent2">
                    <a:lumMod val="75000"/>
                  </a:schemeClr>
                </a:solidFill>
              </a:rPr>
              <a:t>pares o triadas </a:t>
            </a:r>
            <a:r>
              <a:rPr lang="es-MX" sz="2000" dirty="0"/>
              <a:t>identifiquen la capacidad que corresponde a cada enunciado y coloquen el icono que consideren adecuado. </a:t>
            </a:r>
          </a:p>
        </p:txBody>
      </p:sp>
      <p:pic>
        <p:nvPicPr>
          <p:cNvPr id="4" name="Imagen 3">
            <a:extLst>
              <a:ext uri="{FF2B5EF4-FFF2-40B4-BE49-F238E27FC236}">
                <a16:creationId xmlns:a16="http://schemas.microsoft.com/office/drawing/2014/main" id="{7C0E94DD-75A4-4D0B-B90A-9B3486C30375}"/>
              </a:ext>
            </a:extLst>
          </p:cNvPr>
          <p:cNvPicPr>
            <a:picLocks noChangeAspect="1"/>
          </p:cNvPicPr>
          <p:nvPr/>
        </p:nvPicPr>
        <p:blipFill rotWithShape="1">
          <a:blip r:embed="rId2"/>
          <a:srcRect l="6527" t="4626"/>
          <a:stretch/>
        </p:blipFill>
        <p:spPr>
          <a:xfrm>
            <a:off x="2730574" y="1066251"/>
            <a:ext cx="9121845" cy="5472436"/>
          </a:xfrm>
          <a:prstGeom prst="rect">
            <a:avLst/>
          </a:prstGeom>
        </p:spPr>
      </p:pic>
      <p:pic>
        <p:nvPicPr>
          <p:cNvPr id="6" name="Imagen 5">
            <a:extLst>
              <a:ext uri="{FF2B5EF4-FFF2-40B4-BE49-F238E27FC236}">
                <a16:creationId xmlns:a16="http://schemas.microsoft.com/office/drawing/2014/main" id="{200E9C87-7FD9-47C5-88A5-9DF8653B549F}"/>
              </a:ext>
            </a:extLst>
          </p:cNvPr>
          <p:cNvPicPr>
            <a:picLocks noChangeAspect="1"/>
          </p:cNvPicPr>
          <p:nvPr/>
        </p:nvPicPr>
        <p:blipFill>
          <a:blip r:embed="rId3"/>
          <a:stretch>
            <a:fillRect/>
          </a:stretch>
        </p:blipFill>
        <p:spPr>
          <a:xfrm>
            <a:off x="916301" y="1641189"/>
            <a:ext cx="845893" cy="1005927"/>
          </a:xfrm>
          <a:prstGeom prst="rect">
            <a:avLst/>
          </a:prstGeom>
        </p:spPr>
      </p:pic>
      <p:pic>
        <p:nvPicPr>
          <p:cNvPr id="5" name="Imagen 4">
            <a:extLst>
              <a:ext uri="{FF2B5EF4-FFF2-40B4-BE49-F238E27FC236}">
                <a16:creationId xmlns:a16="http://schemas.microsoft.com/office/drawing/2014/main" id="{0F7B8757-7F2A-41BC-BED2-1414A877E1A6}"/>
              </a:ext>
            </a:extLst>
          </p:cNvPr>
          <p:cNvPicPr>
            <a:picLocks noChangeAspect="1"/>
          </p:cNvPicPr>
          <p:nvPr/>
        </p:nvPicPr>
        <p:blipFill>
          <a:blip r:embed="rId4"/>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1465127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BB7A32B7-1C10-4CCB-821B-B9F489BB223F}"/>
              </a:ext>
            </a:extLst>
          </p:cNvPr>
          <p:cNvSpPr>
            <a:spLocks noGrp="1"/>
          </p:cNvSpPr>
          <p:nvPr>
            <p:ph idx="1"/>
          </p:nvPr>
        </p:nvSpPr>
        <p:spPr>
          <a:xfrm>
            <a:off x="1242135" y="1340433"/>
            <a:ext cx="10790979" cy="889583"/>
          </a:xfrm>
        </p:spPr>
        <p:txBody>
          <a:bodyPr>
            <a:normAutofit/>
          </a:bodyPr>
          <a:lstStyle/>
          <a:p>
            <a:pPr marL="0" indent="0" algn="just">
              <a:buNone/>
            </a:pPr>
            <a:r>
              <a:rPr lang="es-MX" sz="1800" dirty="0"/>
              <a:t>En colectivo, </a:t>
            </a:r>
            <a:r>
              <a:rPr lang="es-MX" sz="1800" b="1" dirty="0">
                <a:solidFill>
                  <a:schemeClr val="accent2">
                    <a:lumMod val="75000"/>
                  </a:schemeClr>
                </a:solidFill>
              </a:rPr>
              <a:t>compartan las relaciones entre las capacidades </a:t>
            </a:r>
            <a:r>
              <a:rPr lang="es-MX" sz="1800" dirty="0"/>
              <a:t>y los </a:t>
            </a:r>
            <a:r>
              <a:rPr lang="es-MX" sz="1800" b="1" dirty="0">
                <a:solidFill>
                  <a:schemeClr val="accent2">
                    <a:lumMod val="75000"/>
                  </a:schemeClr>
                </a:solidFill>
              </a:rPr>
              <a:t>enunciados</a:t>
            </a:r>
            <a:r>
              <a:rPr lang="es-MX" sz="1800" dirty="0"/>
              <a:t>, y </a:t>
            </a:r>
            <a:r>
              <a:rPr lang="es-MX" sz="1800" b="1" dirty="0">
                <a:solidFill>
                  <a:srgbClr val="002060"/>
                </a:solidFill>
              </a:rPr>
              <a:t>argumenten sus respuestas</a:t>
            </a:r>
            <a:r>
              <a:rPr lang="es-MX" sz="1800" dirty="0"/>
              <a:t>; identifiquen si hay enunciados que asociaron con más de una capacidad y por qué sucede esto. Al cierre, sinteticen y escriban algunas ideas sobre lo comentado.</a:t>
            </a:r>
          </a:p>
        </p:txBody>
      </p:sp>
      <p:sp>
        <p:nvSpPr>
          <p:cNvPr id="4" name="Rectángulo 3">
            <a:extLst>
              <a:ext uri="{FF2B5EF4-FFF2-40B4-BE49-F238E27FC236}">
                <a16:creationId xmlns:a16="http://schemas.microsoft.com/office/drawing/2014/main" id="{AE800954-32A2-44B2-9E90-9248E2737362}"/>
              </a:ext>
            </a:extLst>
          </p:cNvPr>
          <p:cNvSpPr/>
          <p:nvPr/>
        </p:nvSpPr>
        <p:spPr>
          <a:xfrm>
            <a:off x="745786" y="3723190"/>
            <a:ext cx="8380445" cy="2031325"/>
          </a:xfrm>
          <a:prstGeom prst="rect">
            <a:avLst/>
          </a:prstGeom>
        </p:spPr>
        <p:txBody>
          <a:bodyPr wrap="square">
            <a:spAutoFit/>
          </a:bodyPr>
          <a:lstStyle/>
          <a:p>
            <a:pPr algn="just"/>
            <a:r>
              <a:rPr lang="es-MX" dirty="0"/>
              <a:t>Como verán, al vincular las características de las capacidades con las que consideraban que se correspondían, el resultado es invariablemente que </a:t>
            </a:r>
            <a:r>
              <a:rPr lang="es-MX" b="1" dirty="0">
                <a:solidFill>
                  <a:srgbClr val="002060"/>
                </a:solidFill>
              </a:rPr>
              <a:t>pueden asociarse a más de una debido a que se conectan entre sí en su puesta en práctica</a:t>
            </a:r>
            <a:r>
              <a:rPr lang="es-MX" dirty="0"/>
              <a:t>.</a:t>
            </a:r>
          </a:p>
          <a:p>
            <a:pPr algn="just"/>
            <a:endParaRPr lang="es-MX" dirty="0"/>
          </a:p>
          <a:p>
            <a:pPr algn="just"/>
            <a:r>
              <a:rPr lang="es-MX" dirty="0"/>
              <a:t>Si necesitan más información al respecto, les invitamos a revisar el </a:t>
            </a:r>
            <a:r>
              <a:rPr lang="es-MX" b="1" dirty="0">
                <a:solidFill>
                  <a:schemeClr val="accent6">
                    <a:lumMod val="50000"/>
                  </a:schemeClr>
                </a:solidFill>
              </a:rPr>
              <a:t>Material de consulta</a:t>
            </a:r>
            <a:r>
              <a:rPr lang="es-MX" dirty="0"/>
              <a:t>, que se elaboró para brindar más detalles acerca de los procesos y capacidades que dinamizan la conformación de comunidades de aprendizaje.</a:t>
            </a:r>
          </a:p>
        </p:txBody>
      </p:sp>
      <p:sp>
        <p:nvSpPr>
          <p:cNvPr id="8" name="Diagrama de flujo: tarjeta 7">
            <a:extLst>
              <a:ext uri="{FF2B5EF4-FFF2-40B4-BE49-F238E27FC236}">
                <a16:creationId xmlns:a16="http://schemas.microsoft.com/office/drawing/2014/main" id="{FF1D7A4D-2B94-40EA-A5FA-516DBBF4488E}"/>
              </a:ext>
            </a:extLst>
          </p:cNvPr>
          <p:cNvSpPr/>
          <p:nvPr/>
        </p:nvSpPr>
        <p:spPr>
          <a:xfrm>
            <a:off x="2761861" y="2313992"/>
            <a:ext cx="6036906" cy="1115008"/>
          </a:xfrm>
          <a:prstGeom prst="flowChartPunchedCard">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10" name="Imagen 9">
            <a:extLst>
              <a:ext uri="{FF2B5EF4-FFF2-40B4-BE49-F238E27FC236}">
                <a16:creationId xmlns:a16="http://schemas.microsoft.com/office/drawing/2014/main" id="{F4F8A503-FE00-4F20-AB29-B12AADD13644}"/>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rot="15469044">
            <a:off x="1062135" y="2072951"/>
            <a:ext cx="1597090" cy="1597090"/>
          </a:xfrm>
          <a:prstGeom prst="rect">
            <a:avLst/>
          </a:prstGeom>
        </p:spPr>
      </p:pic>
      <p:pic>
        <p:nvPicPr>
          <p:cNvPr id="11" name="Imagen 10">
            <a:extLst>
              <a:ext uri="{FF2B5EF4-FFF2-40B4-BE49-F238E27FC236}">
                <a16:creationId xmlns:a16="http://schemas.microsoft.com/office/drawing/2014/main" id="{3BD7C3D9-F68E-4087-A0A4-730A2850F323}"/>
              </a:ext>
            </a:extLst>
          </p:cNvPr>
          <p:cNvPicPr>
            <a:picLocks noChangeAspect="1"/>
          </p:cNvPicPr>
          <p:nvPr/>
        </p:nvPicPr>
        <p:blipFill>
          <a:blip r:embed="rId6"/>
          <a:stretch>
            <a:fillRect/>
          </a:stretch>
        </p:blipFill>
        <p:spPr>
          <a:xfrm rot="848010">
            <a:off x="9404805" y="3459192"/>
            <a:ext cx="2420627" cy="2718792"/>
          </a:xfrm>
          <a:prstGeom prst="rect">
            <a:avLst/>
          </a:prstGeom>
        </p:spPr>
      </p:pic>
      <p:pic>
        <p:nvPicPr>
          <p:cNvPr id="5" name="Imagen 4">
            <a:extLst>
              <a:ext uri="{FF2B5EF4-FFF2-40B4-BE49-F238E27FC236}">
                <a16:creationId xmlns:a16="http://schemas.microsoft.com/office/drawing/2014/main" id="{E7F4F0D3-D0BA-4DF9-9BDB-D081C1E6CFF1}"/>
              </a:ext>
            </a:extLst>
          </p:cNvPr>
          <p:cNvPicPr>
            <a:picLocks noChangeAspect="1"/>
          </p:cNvPicPr>
          <p:nvPr/>
        </p:nvPicPr>
        <p:blipFill>
          <a:blip r:embed="rId7"/>
          <a:stretch>
            <a:fillRect/>
          </a:stretch>
        </p:blipFill>
        <p:spPr>
          <a:xfrm>
            <a:off x="322840" y="1143703"/>
            <a:ext cx="845893" cy="975445"/>
          </a:xfrm>
          <a:prstGeom prst="rect">
            <a:avLst/>
          </a:prstGeom>
        </p:spPr>
      </p:pic>
      <p:pic>
        <p:nvPicPr>
          <p:cNvPr id="9" name="Imagen 8">
            <a:extLst>
              <a:ext uri="{FF2B5EF4-FFF2-40B4-BE49-F238E27FC236}">
                <a16:creationId xmlns:a16="http://schemas.microsoft.com/office/drawing/2014/main" id="{31266830-253D-40AA-9357-9D3569A6AB7C}"/>
              </a:ext>
            </a:extLst>
          </p:cNvPr>
          <p:cNvPicPr>
            <a:picLocks noChangeAspect="1"/>
          </p:cNvPicPr>
          <p:nvPr/>
        </p:nvPicPr>
        <p:blipFill>
          <a:blip r:embed="rId8"/>
          <a:srcRect r="859" b="86081"/>
          <a:stretch>
            <a:fillRect/>
          </a:stretch>
        </p:blipFill>
        <p:spPr>
          <a:xfrm>
            <a:off x="203387" y="146918"/>
            <a:ext cx="11907931" cy="975445"/>
          </a:xfrm>
          <a:prstGeom prst="rect">
            <a:avLst/>
          </a:prstGeom>
        </p:spPr>
      </p:pic>
    </p:spTree>
    <p:extLst>
      <p:ext uri="{BB962C8B-B14F-4D97-AF65-F5344CB8AC3E}">
        <p14:creationId xmlns:p14="http://schemas.microsoft.com/office/powerpoint/2010/main" val="155868318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884</TotalTime>
  <Words>4060</Words>
  <Application>Microsoft Office PowerPoint</Application>
  <PresentationFormat>Panorámica</PresentationFormat>
  <Paragraphs>166</Paragraphs>
  <Slides>37</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37</vt:i4>
      </vt:variant>
    </vt:vector>
  </HeadingPairs>
  <TitlesOfParts>
    <vt:vector size="43" baseType="lpstr">
      <vt:lpstr>Arial</vt:lpstr>
      <vt:lpstr>Calibri</vt:lpstr>
      <vt:lpstr>Calibri Light</vt:lpstr>
      <vt:lpstr>Noto Sans</vt:lpstr>
      <vt:lpstr>Webdings</vt:lpstr>
      <vt:lpstr>Tema de Office</vt:lpstr>
      <vt:lpstr>Taller Intensivo para Personal Docente</vt:lpstr>
      <vt:lpstr>Presentación de PowerPoint</vt:lpstr>
      <vt:lpstr>Antes  de  comenzar</vt:lpstr>
      <vt:lpstr>Bienvenida </vt:lpstr>
      <vt:lpstr>Que maestras y maestros:</vt:lpstr>
      <vt:lpstr>De los Espacios</vt:lpstr>
      <vt:lpstr>Espacio 1 . Movilizar las comunidades de aprendizaje </vt:lpstr>
      <vt:lpstr>Presentación de PowerPoint</vt:lpstr>
      <vt:lpstr>Presentación de PowerPoint</vt:lpstr>
      <vt:lpstr>Espacio 2. El aprendizaje colectivo en contexto </vt:lpstr>
      <vt:lpstr>Presentación de PowerPoint</vt:lpstr>
      <vt:lpstr>Presentación de PowerPoint</vt:lpstr>
      <vt:lpstr>Presentación de PowerPoint</vt:lpstr>
      <vt:lpstr>Presentación de PowerPoint</vt:lpstr>
      <vt:lpstr>Presentación de PowerPoint</vt:lpstr>
      <vt:lpstr>Presentación de PowerPoint</vt:lpstr>
      <vt:lpstr>Espacio 3. Ser en lo que somos </vt:lpstr>
      <vt:lpstr>Pensar en la consolidación de las comunidades de aprendizaje en el CTE, en el marco de la NEM, implica situarse en el cambio, así como enfocar las dificultades como posibilidades y, en ese horizonte, implementar prácticas transformadoras (Díez- Palomar y Flecha, 2010).</vt:lpstr>
      <vt:lpstr>Presentación de PowerPoint</vt:lpstr>
      <vt:lpstr>Presentación de PowerPoint</vt:lpstr>
      <vt:lpstr>Para el desarrollo de la siguiente actividad necesitarán: tarjetas de colores, marcadores y cinta adhesiva.</vt:lpstr>
      <vt:lpstr>Presentación de PowerPoint</vt:lpstr>
      <vt:lpstr>Presentación de PowerPoint</vt:lpstr>
      <vt:lpstr>Presentación de PowerPoint</vt:lpstr>
      <vt:lpstr>Presentación de PowerPoint</vt:lpstr>
      <vt:lpstr>Presentación de PowerPoint</vt:lpstr>
      <vt:lpstr>Presentación de PowerPoint</vt:lpstr>
      <vt:lpstr>Espacio 4. Mosaico de la transformación</vt:lpstr>
      <vt:lpstr>Presentación de PowerPoint</vt:lpstr>
      <vt:lpstr>Presentación de PowerPoint</vt:lpstr>
      <vt:lpstr>Presentación de PowerPoint</vt:lpstr>
      <vt:lpstr>Presentación de PowerPoint</vt:lpstr>
      <vt:lpstr>Colofón</vt:lpstr>
      <vt:lpstr>Presentación de PowerPoint</vt:lpstr>
      <vt:lpstr>Tablero de novedades </vt:lpstr>
      <vt:lpstr>Tablero de novedades </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UsuarioGEM</dc:creator>
  <cp:lastModifiedBy>Lenovo</cp:lastModifiedBy>
  <cp:revision>70</cp:revision>
  <dcterms:created xsi:type="dcterms:W3CDTF">2026-07-02T16:59:00Z</dcterms:created>
  <dcterms:modified xsi:type="dcterms:W3CDTF">2026-07-13T03:12:43Z</dcterms:modified>
</cp:coreProperties>
</file>