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83" r:id="rId2"/>
    <p:sldId id="284" r:id="rId3"/>
    <p:sldId id="285" r:id="rId4"/>
    <p:sldId id="286" r:id="rId5"/>
    <p:sldId id="287" r:id="rId6"/>
    <p:sldId id="289" r:id="rId7"/>
    <p:sldId id="288" r:id="rId8"/>
    <p:sldId id="290" r:id="rId9"/>
  </p:sldIdLst>
  <p:sldSz cx="12192000" cy="6858000"/>
  <p:notesSz cx="6858000" cy="9144000"/>
  <p:defaultTextStyle>
    <a:defPPr lvl="0">
      <a:defRPr lang="es-MX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AE06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F7ADF-2521-414F-A57C-A138C60CA535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65F04-5597-43DD-BF5C-3FEB11023600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99806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91E91C-643B-1D19-0C54-7E66F470BE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F3F30F-F845-AE04-7521-139293308A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13F826-E810-7006-5943-800B3615C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A017A3-0CB2-8652-DF4B-F797A6C69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2B4331-FEF9-2F61-4932-15BA6AF8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0037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C3A66-7A17-8E98-83E3-237946541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EB5B9AD-C546-1143-05F7-92FD7518A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A0B3D7-E009-12BA-E61B-07E25393A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43BA8D-F11D-DFA5-A785-013DE59CD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700404-893A-A7BD-8992-CF399F81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8799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7DB7A6A-FA1D-CAED-82B9-F5C0BBDED0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A056C8C-E639-9A15-9265-C75ADE665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6BB66E-DCE3-6A85-6404-3A7192AED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97A5AB-CBE7-AFA2-9F35-3986527D7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339A39-1C05-88A9-15A4-A56D932DC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07615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0070C0"/>
                </a:solidFill>
                <a:latin typeface="Arial"/>
                <a:cs typeface="Arial"/>
              </a:defRPr>
            </a:lvl1pPr>
          </a:lstStyle>
          <a:p>
            <a:pPr marL="3025140" marR="3810" indent="-3016091">
              <a:lnSpc>
                <a:spcPct val="101400"/>
              </a:lnSpc>
              <a:spcBef>
                <a:spcPts val="8"/>
              </a:spcBef>
            </a:pPr>
            <a:r>
              <a:rPr lang="es-MX" spc="-56" dirty="0"/>
              <a:t>"Este </a:t>
            </a:r>
            <a:r>
              <a:rPr lang="es-MX" spc="-49" dirty="0"/>
              <a:t>programa </a:t>
            </a:r>
            <a:r>
              <a:rPr lang="es-MX" spc="-90" dirty="0"/>
              <a:t>es </a:t>
            </a:r>
            <a:r>
              <a:rPr lang="es-MX" spc="-30" dirty="0"/>
              <a:t>público </a:t>
            </a:r>
            <a:r>
              <a:rPr lang="es-MX" spc="-38" dirty="0"/>
              <a:t>ajeno </a:t>
            </a:r>
            <a:r>
              <a:rPr lang="es-MX" spc="-83" dirty="0"/>
              <a:t>a </a:t>
            </a:r>
            <a:r>
              <a:rPr lang="es-MX" spc="-34" dirty="0"/>
              <a:t>cualquier </a:t>
            </a:r>
            <a:r>
              <a:rPr lang="es-MX" spc="-15" dirty="0"/>
              <a:t>partido </a:t>
            </a:r>
            <a:r>
              <a:rPr lang="es-MX" spc="-23" dirty="0"/>
              <a:t>político. </a:t>
            </a:r>
            <a:r>
              <a:rPr lang="es-MX" spc="-68" dirty="0"/>
              <a:t>Queda </a:t>
            </a:r>
            <a:r>
              <a:rPr lang="es-MX" spc="-23" dirty="0"/>
              <a:t>prohibido </a:t>
            </a:r>
            <a:r>
              <a:rPr lang="es-MX" spc="-30" dirty="0"/>
              <a:t>el </a:t>
            </a:r>
            <a:r>
              <a:rPr lang="es-MX" spc="-60" dirty="0"/>
              <a:t>uso </a:t>
            </a:r>
            <a:r>
              <a:rPr lang="es-MX" spc="-53" dirty="0"/>
              <a:t>para </a:t>
            </a:r>
            <a:r>
              <a:rPr lang="es-MX" spc="-38" dirty="0"/>
              <a:t>fines </a:t>
            </a:r>
            <a:r>
              <a:rPr lang="es-MX" spc="-26" dirty="0"/>
              <a:t>distintos </a:t>
            </a:r>
            <a:r>
              <a:rPr lang="es-MX" spc="-83" dirty="0"/>
              <a:t>a </a:t>
            </a:r>
            <a:r>
              <a:rPr lang="es-MX" spc="-49" dirty="0"/>
              <a:t>los establecidos en </a:t>
            </a:r>
            <a:r>
              <a:rPr lang="es-MX" spc="-281" dirty="0"/>
              <a:t> </a:t>
            </a:r>
            <a:r>
              <a:rPr lang="es-MX" spc="-30" dirty="0"/>
              <a:t>el</a:t>
            </a:r>
            <a:r>
              <a:rPr lang="es-MX" spc="-60" dirty="0"/>
              <a:t> </a:t>
            </a:r>
            <a:r>
              <a:rPr lang="es-MX" spc="-38" dirty="0"/>
              <a:t>programa".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3/22/2026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8069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1FC849-44D3-5344-6B47-046DDC978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630073-FD5B-0A4D-23D2-0EBA1C762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B3DC6A-4BFE-9321-7CA8-D0B6FCEED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D3B625-002A-2570-63A7-F4180AC92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C0015A-9549-A169-638A-441762450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9087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4282C0-D9A7-3859-8138-0681D5C37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018AE5-EDCE-C08A-B615-023FED865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28CA2D-08E2-4A32-B6A9-B4A5E0A84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CF2986-034B-CFE2-66F9-7E8128730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EBB73F-EECA-4353-2960-0753B7CA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73984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D7606-2945-E5CC-89D7-2E18F294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8CDB24-E628-B000-925E-EEDE39E8E4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4A21150-08DB-1D11-6F7E-C2FE0D8CDC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121330-58C5-863F-F10A-A39515571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3AF4B1F-69DF-A7F6-D33B-3CA961F5D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FF3B1E-D744-35A9-B60B-5DE6E169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36318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51441-DB5A-523C-248A-3D81FBD45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5248DF-8CAF-5FFB-C9BB-8A8C7579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AE430E-2A18-C19E-58CB-79F942673F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0BE9605-B45D-AD7D-975A-1215CBB4F5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C088B06-B8C9-617B-CF39-D7D7F72370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AE4570A-98B9-E2F5-487A-8A3EB381C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9150D94-47F5-5BA0-97F1-D93097FD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E96644C-A64E-E1D3-242D-BF19FA30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17817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6C19A4-76A1-C9C3-39E4-1B42ADD74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B0E4DFD-C3E1-68C9-8460-A5FD42FE7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B624969-3C0F-BFBF-E1DC-59E2F239E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C93476-E75D-5854-CBE3-01C9E579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88661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9D0D2EE-A020-E719-0B31-72D587174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0048DA-1994-7813-30A9-DDAE733C4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59E917-5931-CB54-719B-7DFB1E42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80313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27609F-487C-A004-28BD-F83819B73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07277D-2202-EB70-35BC-986D53DF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08E550D-2035-0E27-7A49-79AF2BCA59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43C410-2565-FA6F-D461-B3FBF183C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1D079A1-83F7-065D-6D0B-AAFC1B418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BFF6B2E-1212-5940-ABCF-704C1E52E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01202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149016-8425-C6F9-185E-F0952DB69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C30FB8C-C470-1D2F-C4A4-20FC143FA5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78A71A2-D7A2-5607-05B6-7ABA245EE9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0AA4F2-F254-40EC-0BC8-31C15A244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60D54F-FEC8-BEB5-11AF-39F608F12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F0DD95-7785-158F-2ABD-4C6EE49AF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1628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FD548FF-3DC3-01ED-9780-0A08FCD0B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0C07764-2494-206E-8DE6-85DCF27CD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99DF26-68A3-899E-862F-C36EEE609F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A5AA0E-E7B3-4F18-875D-04C9ADE8AE31}" type="datetimeFigureOut">
              <a:rPr lang="es-MX" smtClean="0"/>
              <a:t>22/03/2026</a:t>
            </a:fld>
            <a:endParaRPr lang="es-MX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A62462-0A58-039F-0D9B-E602243C36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522A43-E78E-E058-C8E9-F6A3E1FE86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1AFE0B-0173-4659-B922-B5FEC91DE6B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0349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esco.org/es/articles/mas-de-la-mitad-de-los-estudiantes-lgbti-en-europa-han-sido-acosados-en-la-escuela-segun-un-informe" TargetMode="External"/><Relationship Id="rId2" Type="http://schemas.openxmlformats.org/officeDocument/2006/relationships/hyperlink" Target="https://hchr.org.mx/comunicados/aceptemos-la-diversidad-y-protejamos-a-ninas-os-es-y-adolescentes-trans-y-de-genero-diverso/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A7DFD7A-8B6B-493F-AA00-D5CF7561E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991" y="1257019"/>
            <a:ext cx="2013313" cy="19599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3AAD594-8906-444F-98A4-7C777357DC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910" y="1257019"/>
            <a:ext cx="1943099" cy="17231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59ADF8C-11FD-45BC-B066-DB9594DC9005}"/>
              </a:ext>
            </a:extLst>
          </p:cNvPr>
          <p:cNvSpPr txBox="1"/>
          <p:nvPr/>
        </p:nvSpPr>
        <p:spPr>
          <a:xfrm>
            <a:off x="1993648" y="3053857"/>
            <a:ext cx="8598310" cy="2044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b="1" dirty="0">
                <a:latin typeface="Gotham"/>
              </a:rPr>
              <a:t>Grupo Académico del Consejo Técnico Escolar de la </a:t>
            </a:r>
          </a:p>
          <a:p>
            <a:pPr algn="ctr"/>
            <a:r>
              <a:rPr lang="es-MX" sz="1800" b="1" dirty="0">
                <a:latin typeface="Gotham"/>
              </a:rPr>
              <a:t>SEPRN</a:t>
            </a:r>
          </a:p>
          <a:p>
            <a:pPr algn="ctr"/>
            <a:endParaRPr lang="es-MX" b="1" dirty="0">
              <a:latin typeface="Gotham"/>
            </a:endParaRPr>
          </a:p>
          <a:p>
            <a:pPr algn="ctr"/>
            <a:endParaRPr lang="es-MX" b="1" dirty="0">
              <a:latin typeface="Gotham"/>
            </a:endParaRPr>
          </a:p>
          <a:p>
            <a:pPr algn="ctr"/>
            <a:r>
              <a:rPr lang="es-MX" b="1" dirty="0">
                <a:latin typeface="Gotham"/>
              </a:rPr>
              <a:t>Para ampliar el tema:</a:t>
            </a:r>
            <a:endParaRPr lang="es-MX" sz="1800" b="1" dirty="0">
              <a:latin typeface="Gotham"/>
            </a:endParaRP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s-MX" b="1" dirty="0">
                <a:latin typeface="Gotham"/>
              </a:rPr>
              <a:t>Infancias y adolescencias trans y no binarias</a:t>
            </a:r>
          </a:p>
          <a:p>
            <a:pPr algn="ctr"/>
            <a:endParaRPr lang="es-MX" b="1" dirty="0">
              <a:latin typeface="Gotham"/>
            </a:endParaRPr>
          </a:p>
        </p:txBody>
      </p:sp>
    </p:spTree>
    <p:extLst>
      <p:ext uri="{BB962C8B-B14F-4D97-AF65-F5344CB8AC3E}">
        <p14:creationId xmlns:p14="http://schemas.microsoft.com/office/powerpoint/2010/main" val="323816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0C22E47-43E0-2F33-4329-5862CBA00122}"/>
              </a:ext>
            </a:extLst>
          </p:cNvPr>
          <p:cNvSpPr txBox="1"/>
          <p:nvPr/>
        </p:nvSpPr>
        <p:spPr>
          <a:xfrm>
            <a:off x="506361" y="1120676"/>
            <a:ext cx="11179278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MX" sz="1600" b="1" dirty="0"/>
              <a:t>Conceptos.</a:t>
            </a:r>
          </a:p>
          <a:p>
            <a:pPr algn="just">
              <a:buNone/>
            </a:pPr>
            <a:endParaRPr lang="es-MX" sz="1600" b="1" dirty="0"/>
          </a:p>
          <a:p>
            <a:pPr algn="just">
              <a:buNone/>
            </a:pPr>
            <a:r>
              <a:rPr lang="es-MX" sz="1600" b="1" dirty="0"/>
              <a:t>Infancias Trans (Transgénero).</a:t>
            </a:r>
          </a:p>
          <a:p>
            <a:pPr algn="just">
              <a:buNone/>
            </a:pPr>
            <a:r>
              <a:rPr lang="es-MX" sz="1600" dirty="0"/>
              <a:t>Se refiere a niñas, niños y adolescentes cuya </a:t>
            </a:r>
            <a:r>
              <a:rPr lang="es-MX" sz="1600" b="1" dirty="0"/>
              <a:t>identidad de género</a:t>
            </a:r>
            <a:r>
              <a:rPr lang="es-MX" sz="1600" dirty="0"/>
              <a:t> (la vivencia interna e individual del género tal como cada persona la siente) no coincide con el sexo asignado al nacer. Una infancia trans no es una "fase" ni una elección, es una </a:t>
            </a:r>
            <a:r>
              <a:rPr lang="es-MX" sz="1600" b="1" dirty="0"/>
              <a:t>manifestación de la identidad </a:t>
            </a:r>
            <a:r>
              <a:rPr lang="es-MX" sz="1600" dirty="0"/>
              <a:t>que suele aparecer a temprana edad a través de la persistencia, consistencia e insistencia del menor sobre quién es.</a:t>
            </a:r>
          </a:p>
          <a:p>
            <a:pPr algn="just"/>
            <a:endParaRPr lang="es-MX" sz="1600" dirty="0"/>
          </a:p>
          <a:p>
            <a:pPr algn="just">
              <a:buNone/>
            </a:pPr>
            <a:endParaRPr lang="es-MX" sz="1600" b="1" dirty="0"/>
          </a:p>
          <a:p>
            <a:pPr algn="just">
              <a:buNone/>
            </a:pPr>
            <a:r>
              <a:rPr lang="es-MX" sz="1600" b="1" dirty="0"/>
              <a:t>Infancias No Binarias</a:t>
            </a:r>
          </a:p>
          <a:p>
            <a:pPr algn="just">
              <a:buNone/>
            </a:pPr>
            <a:r>
              <a:rPr lang="es-MX" sz="1600" dirty="0"/>
              <a:t>Son aquellas infancias que no se identifican única o plenamente como "niño" o "niña". Su identidad puede situarse fuera del binarismo tradicional, ser una mezcla de ambos, o ser fluida (cambiante).</a:t>
            </a:r>
          </a:p>
          <a:p>
            <a:pPr algn="just"/>
            <a:endParaRPr lang="es-MX" sz="1600" dirty="0"/>
          </a:p>
          <a:p>
            <a:pPr algn="just"/>
            <a:r>
              <a:rPr lang="es-MX" sz="1600" dirty="0"/>
              <a:t>La </a:t>
            </a:r>
            <a:r>
              <a:rPr lang="es-MX" sz="1600" b="1" dirty="0"/>
              <a:t>Interculturalidad Crítica</a:t>
            </a:r>
            <a:r>
              <a:rPr lang="es-MX" sz="1600" dirty="0"/>
              <a:t> de la NEM permite entender que el género es también una construcción sociocultural. Al reconocer lo no binario, la escuela rompe con estructuras de poder que históricamente han excluido a quienes no encajan en la norma.</a:t>
            </a:r>
          </a:p>
          <a:p>
            <a:pPr algn="just"/>
            <a:endParaRPr lang="es-MX" sz="1600" dirty="0"/>
          </a:p>
          <a:p>
            <a:pPr algn="just"/>
            <a:endParaRPr lang="es-MX" sz="1600" dirty="0"/>
          </a:p>
          <a:p>
            <a:pPr algn="just"/>
            <a:r>
              <a:rPr lang="es-MX" sz="1600" dirty="0"/>
              <a:t>La SEP, en sus </a:t>
            </a:r>
            <a:r>
              <a:rPr lang="es-MX" sz="1600" b="1" dirty="0"/>
              <a:t>protocolos de erradicación de violencia</a:t>
            </a:r>
            <a:r>
              <a:rPr lang="es-MX" sz="1600" dirty="0"/>
              <a:t>, reconoce que el personal docente debe respetar el </a:t>
            </a:r>
            <a:r>
              <a:rPr lang="es-MX" sz="1600" b="1" dirty="0"/>
              <a:t>libre desarrollo de la personalidad</a:t>
            </a:r>
            <a:r>
              <a:rPr lang="es-MX" sz="1600" dirty="0"/>
              <a:t>, lo cual incluye la identidad de género.</a:t>
            </a:r>
          </a:p>
          <a:p>
            <a:endParaRPr lang="es-MX" sz="1400" dirty="0"/>
          </a:p>
          <a:p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170589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8C2F92C-84C9-2166-14AB-2FF334CE92AF}"/>
              </a:ext>
            </a:extLst>
          </p:cNvPr>
          <p:cNvSpPr txBox="1"/>
          <p:nvPr/>
        </p:nvSpPr>
        <p:spPr>
          <a:xfrm>
            <a:off x="392307" y="1305341"/>
            <a:ext cx="1119402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/>
              <a:t>Corresponsabilidad y Escucha Activa.</a:t>
            </a:r>
          </a:p>
          <a:p>
            <a:endParaRPr lang="es-MX" b="1" dirty="0"/>
          </a:p>
          <a:p>
            <a:r>
              <a:rPr lang="es-MX" b="1" dirty="0"/>
              <a:t>Escucha sin juzgar:</a:t>
            </a:r>
            <a:r>
              <a:rPr lang="es-MX" dirty="0"/>
              <a:t> Si un alumno se acerca a confiarte su identidad, agradécele la confianza y pregúntale cómo puedes apoyarle (</a:t>
            </a:r>
            <a:r>
              <a:rPr lang="es-MX" b="1" dirty="0"/>
              <a:t>acompañamiento).</a:t>
            </a:r>
            <a:endParaRPr lang="es-MX" dirty="0"/>
          </a:p>
          <a:p>
            <a:endParaRPr lang="es-MX" dirty="0"/>
          </a:p>
          <a:p>
            <a:r>
              <a:rPr lang="es-MX" i="1" u="sng" dirty="0"/>
              <a:t>Tu aula puede ser el único espacio donde ese niño, niña se siente en libertad de ser quien es.</a:t>
            </a:r>
          </a:p>
          <a:p>
            <a:endParaRPr lang="es-MX" i="1" u="sng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MX" b="1" dirty="0"/>
              <a:t>Espacios Seguros y Libres de Discriminación.</a:t>
            </a:r>
          </a:p>
          <a:p>
            <a:endParaRPr lang="es-MX" b="1" dirty="0"/>
          </a:p>
          <a:p>
            <a:r>
              <a:rPr lang="es-MX" dirty="0"/>
              <a:t>Fomentar un ambiente escolar donde la diversidad sea vista como una riqueza y no como un problema.</a:t>
            </a:r>
          </a:p>
          <a:p>
            <a:r>
              <a:rPr lang="es-MX" dirty="0"/>
              <a:t>La </a:t>
            </a:r>
            <a:r>
              <a:rPr lang="es-MX" b="1" dirty="0"/>
              <a:t>Interculturalidad Crítica</a:t>
            </a:r>
            <a:r>
              <a:rPr lang="es-MX" dirty="0"/>
              <a:t> nos enseña que no solo debemos "aceptar" la diferencia, sino cambiar la mirada a priorizar el </a:t>
            </a:r>
            <a:r>
              <a:rPr lang="es-MX" b="1" dirty="0"/>
              <a:t>cuestionar los prejuicios.</a:t>
            </a:r>
          </a:p>
          <a:p>
            <a:endParaRPr lang="es-MX" dirty="0"/>
          </a:p>
          <a:p>
            <a:r>
              <a:rPr lang="es-MX" i="1" u="sng" dirty="0"/>
              <a:t>Una escuela que protege a las infancias trans es una escuela más segura para todo el alumnado.</a:t>
            </a:r>
          </a:p>
          <a:p>
            <a:pPr>
              <a:buNone/>
            </a:pP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519652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3216F57-70A6-B743-0A43-C77AFD03472F}"/>
              </a:ext>
            </a:extLst>
          </p:cNvPr>
          <p:cNvSpPr txBox="1"/>
          <p:nvPr/>
        </p:nvSpPr>
        <p:spPr>
          <a:xfrm>
            <a:off x="462114" y="1002580"/>
            <a:ext cx="1143983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b="1" dirty="0"/>
              <a:t>El "Tercer Espacio" o Baño Incluyente.</a:t>
            </a:r>
          </a:p>
          <a:p>
            <a:pPr algn="just"/>
            <a:endParaRPr lang="es-MX" b="1" dirty="0"/>
          </a:p>
          <a:p>
            <a:pPr algn="just"/>
            <a:r>
              <a:rPr lang="es-MX" dirty="0"/>
              <a:t>En el marco de la </a:t>
            </a:r>
            <a:r>
              <a:rPr lang="es-MX" b="1" dirty="0"/>
              <a:t>Nueva Escuela Mexicana</a:t>
            </a:r>
            <a:r>
              <a:rPr lang="es-MX" dirty="0"/>
              <a:t>, la infraestructura no es solo "ladrillos", es un </a:t>
            </a:r>
            <a:r>
              <a:rPr lang="es-MX" b="1" dirty="0"/>
              <a:t>espacio pedagógico</a:t>
            </a:r>
            <a:r>
              <a:rPr lang="es-MX" dirty="0"/>
              <a:t> que debe comunicar seguridad y pertenencia. 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Atendiendo el </a:t>
            </a:r>
            <a:r>
              <a:rPr lang="es-MX" b="1" dirty="0"/>
              <a:t>Diseño Universal Arquitectónico </a:t>
            </a:r>
            <a:r>
              <a:rPr lang="es-MX" dirty="0"/>
              <a:t>se sugiere un “Baño Neutro”.</a:t>
            </a:r>
          </a:p>
          <a:p>
            <a:pPr algn="just"/>
            <a:r>
              <a:rPr lang="es-MX" dirty="0"/>
              <a:t>Los lavabos en una zona abierta y compartida, elimina la barrera del binarismo y reduce significativamente los focos de acoso escolar que suelen ocurrir en espacios segregados.</a:t>
            </a:r>
          </a:p>
          <a:p>
            <a:pPr algn="just"/>
            <a:endParaRPr lang="es-MX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b="1" dirty="0"/>
              <a:t>El Derecho a la Identidad (El Eje de Inclusión).</a:t>
            </a:r>
          </a:p>
          <a:p>
            <a:pPr algn="just"/>
            <a:endParaRPr lang="es-MX" b="1" dirty="0"/>
          </a:p>
          <a:p>
            <a:pPr algn="just"/>
            <a:r>
              <a:rPr lang="es-MX" dirty="0"/>
              <a:t>Comprender que el reconocimiento de la identidad no es una concesión, sino un mandato constitucional y ético.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El dilema entre los </a:t>
            </a:r>
            <a:r>
              <a:rPr lang="es-MX" b="1" dirty="0"/>
              <a:t>administrativo</a:t>
            </a:r>
            <a:r>
              <a:rPr lang="es-MX" dirty="0"/>
              <a:t> (existencia jurídica) y el </a:t>
            </a:r>
            <a:r>
              <a:rPr lang="es-MX" b="1" dirty="0"/>
              <a:t>“Buen Trato” </a:t>
            </a:r>
            <a:r>
              <a:rPr lang="es-MX" dirty="0"/>
              <a:t>(emocional ). </a:t>
            </a:r>
          </a:p>
          <a:p>
            <a:endParaRPr lang="es-MX" dirty="0"/>
          </a:p>
          <a:p>
            <a:pPr algn="just"/>
            <a:r>
              <a:rPr lang="es-MX" dirty="0"/>
              <a:t>Los </a:t>
            </a:r>
            <a:r>
              <a:rPr lang="es-MX" b="1" dirty="0"/>
              <a:t>derechos humanos </a:t>
            </a:r>
            <a:r>
              <a:rPr lang="es-MX" dirty="0"/>
              <a:t>no están </a:t>
            </a:r>
            <a:r>
              <a:rPr lang="es-MX" b="1" dirty="0"/>
              <a:t>sujetos a creencias personales</a:t>
            </a:r>
            <a:r>
              <a:rPr lang="es-MX" dirty="0"/>
              <a:t>. Como agentes del Estado, parte de nuestra </a:t>
            </a:r>
            <a:r>
              <a:rPr lang="es-MX" b="1" dirty="0"/>
              <a:t>misión es garantizar que la educación sea el espacio de máxima protección para todas las identidades.</a:t>
            </a: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5282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9042B9E-43A9-403F-F4A0-74380E9090FD}"/>
              </a:ext>
            </a:extLst>
          </p:cNvPr>
          <p:cNvSpPr/>
          <p:nvPr/>
        </p:nvSpPr>
        <p:spPr>
          <a:xfrm>
            <a:off x="1539240" y="1074421"/>
            <a:ext cx="91135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</a:rPr>
              <a:t>MARCO JURÍDICO DE LOS DERECHOS HUMANOS DE LAS</a:t>
            </a:r>
          </a:p>
          <a:p>
            <a:pPr algn="ctr"/>
            <a:r>
              <a:rPr lang="es-ES" sz="24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</a:rPr>
              <a:t>INFANCIAS TRANS Y NO BINARIAS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B602A8E-3E9F-2FC0-A68B-8A841447463C}"/>
              </a:ext>
            </a:extLst>
          </p:cNvPr>
          <p:cNvSpPr txBox="1"/>
          <p:nvPr/>
        </p:nvSpPr>
        <p:spPr>
          <a:xfrm>
            <a:off x="548639" y="2133534"/>
            <a:ext cx="1085088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UNESCO busca entornos escolares inclusivos y seguros, libres de estigma y discriminación, ya que las infancias trans tienen un mayor riesgo de sufrir acoso y maltrato.</a:t>
            </a:r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5E0305-BE11-6B36-3C77-A2D0BDF98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53" y="2843507"/>
            <a:ext cx="1427278" cy="30360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ECCD921-DDDB-61BE-FDAF-EC499A967761}"/>
              </a:ext>
            </a:extLst>
          </p:cNvPr>
          <p:cNvSpPr txBox="1"/>
          <p:nvPr/>
        </p:nvSpPr>
        <p:spPr>
          <a:xfrm>
            <a:off x="548638" y="3429000"/>
            <a:ext cx="108508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CONSTITUCIÓN POLÍTICA DE LOS ESTADOS UNIDOS MEXICANOS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Última Reforma DOF 03-03-2026</a:t>
            </a:r>
          </a:p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Artículo 1o. En los Estados Unidos Mexicanos todas las personas gozarán de los derechos humanos  reconocidos en esta Constitución y en los tratados internacionales de los que el Estado Mexicano sea parte, así como de las garantías para su protección.</a:t>
            </a:r>
          </a:p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Todas las autoridades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, en el ámbito de sus competencias, tienen la obligación de promover, respetar, proteger y garantizar los derechos humanos de conformidad con los principios de universalidad, interdependencia, indivisibilidad y progresividad. En consecuencia, el Estado deberá prevenir, investigar, sancionar y reparar las violaciones a los derechos humanos, en los términos que establezca la ley.</a:t>
            </a:r>
            <a:endParaRPr lang="es-MX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431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37AFCA0-15DC-005F-8EE8-CA97E640F983}"/>
              </a:ext>
            </a:extLst>
          </p:cNvPr>
          <p:cNvSpPr txBox="1"/>
          <p:nvPr/>
        </p:nvSpPr>
        <p:spPr>
          <a:xfrm>
            <a:off x="463129" y="1198339"/>
            <a:ext cx="113060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Queda prohibida toda discriminación motivada por origen étnico o nacional, el género, la edad, las discapacidades, la condición social, las condiciones de salud, la religión, las opiniones,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las preferencias sexuales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, el estado civil o cualquier otra que atente contra la dignidad humana y tenga por objeto anular o menoscabar los derechos y libertades de las personas.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B6007EB-8499-D152-7A14-CD027AFB48E4}"/>
              </a:ext>
            </a:extLst>
          </p:cNvPr>
          <p:cNvSpPr txBox="1"/>
          <p:nvPr/>
        </p:nvSpPr>
        <p:spPr>
          <a:xfrm>
            <a:off x="463129" y="2507406"/>
            <a:ext cx="1130608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Artículo 3o.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Toda persona tiene derecho a la educación. El Estado -Federación, Estados, Ciudad de México y Municipios. Corresponde al Estado la rectoría de la educación, la impartida por éste, además de obligatoria, será universal, inclusiva, pública, gratuita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y laica.</a:t>
            </a:r>
          </a:p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educación se basará en el respeto irrestricto de la dignidad de las personas, con un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enfoque de derechos humanos y de igualdad sustantiva.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Tenderá a desarrollar armónicamente todas las facultades del ser humano y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fomentará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en él, a la vez, el amor a la Patria, el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respeto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 todos los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derechos, las libertades, la cultura de paz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la conciencia de la solidaridad internacional, en la independencia y en la justicia;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promoverá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 la honestidad, </a:t>
            </a:r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los valores 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y la mejora continua del proceso de enseñanza aprendizaje.</a:t>
            </a:r>
          </a:p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El Estado priorizará el interés superior de niñas, niños, adolescentes y jóvenes en el acceso</a:t>
            </a: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, permanencia y participación en los servicios educativos.</a:t>
            </a:r>
          </a:p>
          <a:p>
            <a:pPr algn="just"/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322A34A-3224-5923-1E1D-47529E86CF27}"/>
              </a:ext>
            </a:extLst>
          </p:cNvPr>
          <p:cNvSpPr txBox="1"/>
          <p:nvPr/>
        </p:nvSpPr>
        <p:spPr>
          <a:xfrm>
            <a:off x="422788" y="5288340"/>
            <a:ext cx="8678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000" dirty="0"/>
              <a:t>Aceptemos la diversidad y protejamos a los niños/as/es y adolescentes trans y de genero diverso. </a:t>
            </a:r>
          </a:p>
          <a:p>
            <a:r>
              <a:rPr lang="es-MX" sz="1000" dirty="0">
                <a:hlinkClick r:id="rId2"/>
              </a:rPr>
              <a:t>https://hchr.org.mx/comunicados/aceptemos-la-diversidad-y-protejamos-a-ninas-os-es-y-adolescentes-trans-y-de-genero-diverso/#</a:t>
            </a:r>
            <a:endParaRPr lang="es-MX" sz="1000" dirty="0"/>
          </a:p>
          <a:p>
            <a:r>
              <a:rPr lang="es-MX" sz="1000" dirty="0"/>
              <a:t>Informe General de Seguimiento en el Mundo GEM.</a:t>
            </a:r>
          </a:p>
          <a:p>
            <a:r>
              <a:rPr lang="es-MX" sz="1000" dirty="0">
                <a:hlinkClick r:id="rId3"/>
              </a:rPr>
              <a:t>https://www.unesco.org/es/articles/mas-de-la-mitad-de-los-estudiantes-lgbti-en-europa-han-sido-acosados-en-la-escuela-segun-un-informe</a:t>
            </a:r>
            <a:endParaRPr lang="es-MX" sz="1000" dirty="0"/>
          </a:p>
        </p:txBody>
      </p:sp>
    </p:spTree>
    <p:extLst>
      <p:ext uri="{BB962C8B-B14F-4D97-AF65-F5344CB8AC3E}">
        <p14:creationId xmlns:p14="http://schemas.microsoft.com/office/powerpoint/2010/main" val="475716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74AF52C5-B89B-EBF5-6D53-0E60A22396A7}"/>
              </a:ext>
            </a:extLst>
          </p:cNvPr>
          <p:cNvGrpSpPr/>
          <p:nvPr/>
        </p:nvGrpSpPr>
        <p:grpSpPr>
          <a:xfrm>
            <a:off x="431075" y="1508759"/>
            <a:ext cx="11329850" cy="3840481"/>
            <a:chOff x="576943" y="2005160"/>
            <a:chExt cx="16666028" cy="7724863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611F324A-729B-8741-65DB-C1D8D00AE198}"/>
                </a:ext>
              </a:extLst>
            </p:cNvPr>
            <p:cNvSpPr/>
            <p:nvPr/>
          </p:nvSpPr>
          <p:spPr>
            <a:xfrm>
              <a:off x="576943" y="3506259"/>
              <a:ext cx="6705600" cy="1054699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 General de Educación</a:t>
              </a:r>
            </a:p>
          </p:txBody>
        </p:sp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E88BB48F-26A9-4036-963B-974A0E98041C}"/>
                </a:ext>
              </a:extLst>
            </p:cNvPr>
            <p:cNvSpPr/>
            <p:nvPr/>
          </p:nvSpPr>
          <p:spPr>
            <a:xfrm>
              <a:off x="9927771" y="3387961"/>
              <a:ext cx="7315200" cy="1054698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de Educación del Edo. Méx.</a:t>
              </a:r>
            </a:p>
          </p:txBody>
        </p:sp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92B99BCD-6407-DB26-ECD8-300983AC90FA}"/>
                </a:ext>
              </a:extLst>
            </p:cNvPr>
            <p:cNvSpPr/>
            <p:nvPr/>
          </p:nvSpPr>
          <p:spPr>
            <a:xfrm>
              <a:off x="9927771" y="6815440"/>
              <a:ext cx="7304314" cy="132684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para Prevenir, Combatir y Eliminar Actos de Discriminación en el Estado de México</a:t>
              </a:r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D96C5418-3061-5342-D778-C48E5FA863E2}"/>
                </a:ext>
              </a:extLst>
            </p:cNvPr>
            <p:cNvSpPr/>
            <p:nvPr/>
          </p:nvSpPr>
          <p:spPr>
            <a:xfrm>
              <a:off x="598714" y="5067301"/>
              <a:ext cx="6705600" cy="1161596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 General de los Derechos de la Niñas, Niños y Adolescentes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F1FC3815-4D3B-1CF1-822B-93D198963D28}"/>
                </a:ext>
              </a:extLst>
            </p:cNvPr>
            <p:cNvSpPr/>
            <p:nvPr/>
          </p:nvSpPr>
          <p:spPr>
            <a:xfrm>
              <a:off x="576943" y="6735240"/>
              <a:ext cx="6705600" cy="132684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 General para Prevenir la Discriminación</a:t>
              </a:r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D76000BB-36E4-6545-79F4-BF9240999B3C}"/>
                </a:ext>
              </a:extLst>
            </p:cNvPr>
            <p:cNvSpPr/>
            <p:nvPr/>
          </p:nvSpPr>
          <p:spPr>
            <a:xfrm>
              <a:off x="576943" y="2005160"/>
              <a:ext cx="6705600" cy="983802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Constitución Política del Estado de México</a:t>
              </a: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0A6F093-C64B-CD5D-FE32-97C901D07E36}"/>
                </a:ext>
              </a:extLst>
            </p:cNvPr>
            <p:cNvSpPr/>
            <p:nvPr/>
          </p:nvSpPr>
          <p:spPr>
            <a:xfrm>
              <a:off x="9927771" y="5067301"/>
              <a:ext cx="7315200" cy="1161596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Ley General de los Derechos de las Niñas, Niños y Adolescentes del Edo. Méx.</a:t>
              </a: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F82DF7DD-EDA6-2C5A-0B13-4D7F6745FB3E}"/>
                </a:ext>
              </a:extLst>
            </p:cNvPr>
            <p:cNvSpPr/>
            <p:nvPr/>
          </p:nvSpPr>
          <p:spPr>
            <a:xfrm>
              <a:off x="609600" y="8403179"/>
              <a:ext cx="6705600" cy="132684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s-MX" alt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Protocolos para la prevención, detección y actuación en casos de abuso sexual infantil, acoso escolar y maltrato en las escuelas de educación básica de los SEIEM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7BFEFD41-EF69-CC05-C9EC-2235A30E1122}"/>
                </a:ext>
              </a:extLst>
            </p:cNvPr>
            <p:cNvSpPr/>
            <p:nvPr/>
          </p:nvSpPr>
          <p:spPr>
            <a:xfrm>
              <a:off x="9927771" y="8368211"/>
              <a:ext cx="7315200" cy="132684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s-MX" alt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Protocolo para la Prevención, Atención y Sanción del Hostigamiento Sexual y Acoso Sexual en el Estado de México</a:t>
              </a: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69D22DF6-36F7-731E-F7D1-81DCDD7E1FCD}"/>
                </a:ext>
              </a:extLst>
            </p:cNvPr>
            <p:cNvSpPr/>
            <p:nvPr/>
          </p:nvSpPr>
          <p:spPr>
            <a:xfrm>
              <a:off x="9927771" y="2005160"/>
              <a:ext cx="7315200" cy="983802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Código de Ética, Edo. Méx. y Código de Conducta de SEIEM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6255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F76D913-B272-4005-B9AD-18C989854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843" y="1770943"/>
            <a:ext cx="8204313" cy="3316114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E9350DF0-80DB-9779-86E7-31983C6523E9}"/>
              </a:ext>
            </a:extLst>
          </p:cNvPr>
          <p:cNvSpPr/>
          <p:nvPr/>
        </p:nvSpPr>
        <p:spPr>
          <a:xfrm>
            <a:off x="4561572" y="4625392"/>
            <a:ext cx="3068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GRACIAS</a:t>
            </a:r>
            <a:endParaRPr lang="es-ES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10277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</TotalTime>
  <Words>1092</Words>
  <Application>Microsoft Office PowerPoint</Application>
  <PresentationFormat>Panorámica</PresentationFormat>
  <Paragraphs>73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Aptos</vt:lpstr>
      <vt:lpstr>Aptos Display</vt:lpstr>
      <vt:lpstr>Arial</vt:lpstr>
      <vt:lpstr>Gotham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Lenovo T460p</dc:creator>
  <cp:lastModifiedBy>Avelina Galindo Celix</cp:lastModifiedBy>
  <cp:revision>74</cp:revision>
  <dcterms:modified xsi:type="dcterms:W3CDTF">2026-03-23T00:26:06Z</dcterms:modified>
</cp:coreProperties>
</file>